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79" r:id="rId3"/>
    <p:sldId id="286" r:id="rId4"/>
    <p:sldId id="287" r:id="rId5"/>
    <p:sldId id="306" r:id="rId6"/>
    <p:sldId id="288" r:id="rId7"/>
    <p:sldId id="305" r:id="rId8"/>
    <p:sldId id="303" r:id="rId9"/>
    <p:sldId id="302" r:id="rId10"/>
    <p:sldId id="304" r:id="rId11"/>
    <p:sldId id="289" r:id="rId12"/>
    <p:sldId id="296" r:id="rId13"/>
    <p:sldId id="280" r:id="rId14"/>
    <p:sldId id="278" r:id="rId15"/>
    <p:sldId id="299" r:id="rId16"/>
    <p:sldId id="300" r:id="rId17"/>
    <p:sldId id="301" r:id="rId18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8"/>
    <p:restoredTop sz="94650"/>
  </p:normalViewPr>
  <p:slideViewPr>
    <p:cSldViewPr snapToGrid="0" snapToObjects="1">
      <p:cViewPr varScale="1">
        <p:scale>
          <a:sx n="123" d="100"/>
          <a:sy n="123" d="100"/>
        </p:scale>
        <p:origin x="9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BBBB3-5D7B-284E-801E-D00035F0C91A}" type="datetimeFigureOut">
              <a:rPr lang="en-US" smtClean="0"/>
              <a:t>2/16/21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5C56E-AEF4-D743-9CAA-476596BBE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89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4572E-0D61-7C4C-A97B-03BC6FC8585C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6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hyperlink" Target="https://openconnectivity.org/developer/specifications/upnp-resources/upnp/" TargetMode="External"/><Relationship Id="rId12" Type="http://schemas.openxmlformats.org/officeDocument/2006/relationships/hyperlink" Target="https://www.bluetooth.com/specifications/mesh-specifications/" TargetMode="External"/><Relationship Id="rId13" Type="http://schemas.openxmlformats.org/officeDocument/2006/relationships/hyperlink" Target="https://github.com/Azure/IoTPlugandPlay/tree/master/DTDL" TargetMode="External"/><Relationship Id="rId14" Type="http://schemas.openxmlformats.org/officeDocument/2006/relationships/hyperlink" Target="http://www.onem2m.org/tr-0039/ipe-and-sdt" TargetMode="External"/><Relationship Id="rId15" Type="http://schemas.openxmlformats.org/officeDocument/2006/relationships/hyperlink" Target="https://opcfoundation.org/developer-tools/specifications-unified-architectur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ne-data-model/language" TargetMode="External"/><Relationship Id="rId3" Type="http://schemas.openxmlformats.org/officeDocument/2006/relationships/hyperlink" Target="https://www.w3.org/TR/wot-thing-description/" TargetMode="External"/><Relationship Id="rId4" Type="http://schemas.openxmlformats.org/officeDocument/2006/relationships/hyperlink" Target="https://github.com/iot-schema-collab/iotschema" TargetMode="External"/><Relationship Id="rId5" Type="http://schemas.openxmlformats.org/officeDocument/2006/relationships/hyperlink" Target="https://zigbeealliance.org/wp-content/uploads/zip/dotdot-ip-package.zip" TargetMode="External"/><Relationship Id="rId6" Type="http://schemas.openxmlformats.org/officeDocument/2006/relationships/hyperlink" Target="https://openconnectivity.org/developer/specifications/" TargetMode="External"/><Relationship Id="rId7" Type="http://schemas.openxmlformats.org/officeDocument/2006/relationships/hyperlink" Target="https://docs.smartthings.com/en/latest/capabilities-reference.html" TargetMode="External"/><Relationship Id="rId8" Type="http://schemas.openxmlformats.org/officeDocument/2006/relationships/hyperlink" Target="http://www.openmobilealliance.org/wp/omna/lwm2m/lwm2mregistry.html" TargetMode="External"/><Relationship Id="rId9" Type="http://schemas.openxmlformats.org/officeDocument/2006/relationships/hyperlink" Target="https://openweave.io/guides/weave-primer/schema" TargetMode="External"/><Relationship Id="rId10" Type="http://schemas.openxmlformats.org/officeDocument/2006/relationships/hyperlink" Target="https://github.com/eclipse/vorto/tree/development/doc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Extensions for </a:t>
            </a:r>
            <a:r>
              <a:rPr lang="en-US" dirty="0" err="1"/>
              <a:t>schema.org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Community Teleconference</a:t>
            </a:r>
          </a:p>
          <a:p>
            <a:r>
              <a:rPr lang="en-US" dirty="0" smtClean="0"/>
              <a:t>February 18</a:t>
            </a:r>
            <a:r>
              <a:rPr lang="en-US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142785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D0A5A3CD-ACE9-6B46-BE14-7E83290A87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3086" y="1787703"/>
          <a:ext cx="8537825" cy="4490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2525">
                  <a:extLst>
                    <a:ext uri="{9D8B030D-6E8A-4147-A177-3AD203B41FA5}">
                      <a16:colId xmlns:a16="http://schemas.microsoft.com/office/drawing/2014/main" xmlns="" val="274007524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xmlns="" val="602369387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xmlns="" val="4050609351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xmlns="" val="2556770306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xmlns="" val="491409776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xmlns="" val="2224826571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xmlns="" val="2609481297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xmlns="" val="2654983923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xmlns="" val="2201914955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xmlns="" val="4201039865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xmlns="" val="358268512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xmlns="" val="3611746484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xmlns="" val="2553376876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xmlns="" val="297507757"/>
                    </a:ext>
                  </a:extLst>
                </a:gridCol>
                <a:gridCol w="537713">
                  <a:extLst>
                    <a:ext uri="{9D8B030D-6E8A-4147-A177-3AD203B41FA5}">
                      <a16:colId xmlns:a16="http://schemas.microsoft.com/office/drawing/2014/main" xmlns="" val="3645273718"/>
                    </a:ext>
                  </a:extLst>
                </a:gridCol>
              </a:tblGrid>
              <a:tr h="161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Information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OneDM SDF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WoT TD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iotschema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ZCL/dotdot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OCF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SmartThings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LWM2M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Weave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err="1">
                          <a:effectLst/>
                        </a:rPr>
                        <a:t>Vorto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UPnP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BLE Mesh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Azure  DTDL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OPC UA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xmlns="" val="2727799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Governing body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OneDM Liaison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W3C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W3C/schema.org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Zigbee Alliance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OCF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SmartThings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OMA SpecWorks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Google/Nest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Eclipse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OCF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BT Sig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Microsoft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oneM2M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OPC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xmlns="" val="1391156370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Tools License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Many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Proprietary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Proprietary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Apache2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Eclipse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MIT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Apache2.0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xmlns="" val="3786170982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Models License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No Models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Proprietary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OMA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Apache2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 Attr. 4.0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xmlns="" val="3332162695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representation language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LSON-LD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JSON-LD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WDL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vortolang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JSON-LD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xmlns="" val="1306750584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Content Format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err="1">
                          <a:effectLst/>
                        </a:rPr>
                        <a:t>sdf+json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err="1">
                          <a:effectLst/>
                        </a:rPr>
                        <a:t>td+jsonld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err="1">
                          <a:effectLst/>
                        </a:rPr>
                        <a:t>zcl+xml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swagger+</a:t>
                      </a:r>
                    </a:p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json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mod+xml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text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text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upnp+xml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sdt+xml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xmlns="" val="2532533646"/>
                  </a:ext>
                </a:extLst>
              </a:tr>
              <a:tr h="33342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Reference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2"/>
                        </a:rPr>
                        <a:t>https://github.com/one-data-model/language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3"/>
                        </a:rPr>
                        <a:t>https://www.w3.org/TR/wot-thing-description/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4"/>
                        </a:rPr>
                        <a:t>https://github.com/iot-schema-collab/iotschema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sng" strike="noStrike" dirty="0">
                          <a:effectLst/>
                          <a:hlinkClick r:id="rId5"/>
                        </a:rPr>
                        <a:t>https://zigbeealliance.org/wp-content/uploads/zip/dotdot-ip-package.zip</a:t>
                      </a:r>
                      <a:endParaRPr 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6"/>
                        </a:rPr>
                        <a:t>https://openconnectivity.org/developer/specifications/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7"/>
                        </a:rPr>
                        <a:t>https://docs.smartthings.com/en/latest/capabilities-reference.html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8"/>
                        </a:rPr>
                        <a:t>http://www.openmobilealliance.org/wp/omna/lwm2m/lwm2mregistry.html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9"/>
                        </a:rPr>
                        <a:t>https://openweave.io/guides/weave-primer/schema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0"/>
                        </a:rPr>
                        <a:t>https://github.com/eclipse/vorto/tree/development/docs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1"/>
                        </a:rPr>
                        <a:t>https://openconnectivity.org/developer/specifications/upnp-resources/upnp/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2"/>
                        </a:rPr>
                        <a:t>https://www.bluetooth.com/specifications/mesh-specifications/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3"/>
                        </a:rPr>
                        <a:t>https://github.com/Azure/IoTPlugandPlay/tree/master/DTDL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4"/>
                        </a:rPr>
                        <a:t>http://www.onem2m.org/tr-0039/ipe-and-sdt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5"/>
                        </a:rPr>
                        <a:t>https://opcfoundation.org/developer-tools/specifications-unified-architecture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xmlns="" val="1369775777"/>
                  </a:ext>
                </a:extLst>
              </a:tr>
              <a:tr h="48073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xmlns="" val="3769381227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Terminology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OneDM SDF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WoT TD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iotschema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ZCL/dotdot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OCF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SmartThings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LWM2M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Weave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Vorto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UPnP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BLE Mesh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Azure  DTDL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OPC UA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xmlns="" val="3603838285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Composed Instance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Thing/Thing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Thing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Thing/Thing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Device/EP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Platform/Device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Fingerprint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Registration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Info Model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Capability Model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Device, Server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9908175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Atomic Functionality Unit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Object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(Thing)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Capability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Cluster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Resource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Capability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Object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Trait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Function Block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Service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Model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Interface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ModuleClass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Object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080761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Externalized state item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Attribute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Attribute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Resource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Config, Status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State Variable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Attribute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Data Point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Attribute,</a:t>
                      </a:r>
                    </a:p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Variable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06334752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External method accepted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Command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POST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Command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Executable Res.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Command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Operation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Write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Command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Method, Program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2294533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External signal emitted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Report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Observe data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 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Observe data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Report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Telemetry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Event, Alarm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26591863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Reusable data type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OAS definition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Reusable Res.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Datatype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schema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xsd types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register types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3321904"/>
                  </a:ext>
                </a:extLst>
              </a:tr>
              <a:tr h="47013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xmlns="" val="2646780465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Network Binding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OneDM SDF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WoT TD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iotschema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ZCL/dotdot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OCF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SmartThings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LWM2M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Weave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Vorto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UPnP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BLE Mesh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Azure  DTDL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OPC UA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xmlns="" val="400073772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Data Schema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JsonSchema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JsonSchema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OAS 2.0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Mapping Files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SenML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WDL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DTDL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xmlns="" val="727182185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Protocol Binding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TD Forms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ZCL Commands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OAS 2.0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 Handlers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CoAP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WDM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UPnP defined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BLE GATT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xmlns="" val="172551358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Protocols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MQTT,HTTP,CoAP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Zigbee Pro, CoAP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CoAP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Many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CoAP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WDM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HTTP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xmlns="" val="3690613614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xmlns="" val="395415692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5E1E70-3CE8-134B-8E43-D1107FC4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18302"/>
            <a:ext cx="7886700" cy="1325563"/>
          </a:xfrm>
        </p:spPr>
        <p:txBody>
          <a:bodyPr/>
          <a:lstStyle/>
          <a:p>
            <a:r>
              <a:rPr lang="en-US" dirty="0"/>
              <a:t>Meta-model survey – Common Affordance Semantics</a:t>
            </a:r>
          </a:p>
        </p:txBody>
      </p:sp>
    </p:spTree>
    <p:extLst>
      <p:ext uri="{BB962C8B-B14F-4D97-AF65-F5344CB8AC3E}">
        <p14:creationId xmlns:p14="http://schemas.microsoft.com/office/powerpoint/2010/main" val="988141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Encapsulate reusable Capabilities</a:t>
            </a:r>
          </a:p>
          <a:p>
            <a:pPr lvl="1"/>
            <a:r>
              <a:rPr lang="en-US" dirty="0"/>
              <a:t>On/Off with state Property, Commands, and Events</a:t>
            </a:r>
          </a:p>
          <a:p>
            <a:pPr lvl="1"/>
            <a:r>
              <a:rPr lang="en-US" dirty="0"/>
              <a:t>Compose Air Conditioner Thing from </a:t>
            </a:r>
            <a:r>
              <a:rPr lang="en-US" dirty="0" err="1"/>
              <a:t>OnOff</a:t>
            </a:r>
            <a:r>
              <a:rPr lang="en-US" dirty="0"/>
              <a:t>, Mode, Speed, etc. as reusable Capabilities</a:t>
            </a:r>
          </a:p>
          <a:p>
            <a:r>
              <a:rPr lang="en-US" dirty="0"/>
              <a:t>Reusable compositions of Capabilities</a:t>
            </a:r>
          </a:p>
          <a:p>
            <a:pPr lvl="1"/>
            <a:r>
              <a:rPr lang="en-US" dirty="0"/>
              <a:t>An Outlet unit for a multi-outlet strip</a:t>
            </a:r>
          </a:p>
          <a:p>
            <a:pPr lvl="1"/>
            <a:r>
              <a:rPr lang="en-US" dirty="0"/>
              <a:t>Each Outlet has </a:t>
            </a:r>
            <a:r>
              <a:rPr lang="en-US" dirty="0" err="1"/>
              <a:t>OnOff</a:t>
            </a:r>
            <a:r>
              <a:rPr lang="en-US" dirty="0"/>
              <a:t>, Energy Monitor, Overcurrent and </a:t>
            </a:r>
            <a:r>
              <a:rPr lang="en-US" dirty="0" err="1"/>
              <a:t>Overtemperature</a:t>
            </a:r>
            <a:r>
              <a:rPr lang="en-US" dirty="0"/>
              <a:t> protection Capabilities</a:t>
            </a:r>
          </a:p>
          <a:p>
            <a:pPr lvl="1"/>
            <a:r>
              <a:rPr lang="en-US" dirty="0"/>
              <a:t>Multiple Outlets are composed into an outlet strip</a:t>
            </a:r>
          </a:p>
          <a:p>
            <a:pPr lvl="1"/>
            <a:r>
              <a:rPr lang="en-US" dirty="0"/>
              <a:t>Outlet unit can be a Thing</a:t>
            </a:r>
          </a:p>
          <a:p>
            <a:pPr lvl="1"/>
            <a:r>
              <a:rPr lang="en-US" dirty="0"/>
              <a:t>Outlet Strip can also be a Thing</a:t>
            </a:r>
          </a:p>
        </p:txBody>
      </p:sp>
    </p:spTree>
    <p:extLst>
      <p:ext uri="{BB962C8B-B14F-4D97-AF65-F5344CB8AC3E}">
        <p14:creationId xmlns:p14="http://schemas.microsoft.com/office/powerpoint/2010/main" val="1399858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527" y="576263"/>
            <a:ext cx="5254534" cy="52426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8089"/>
            <a:ext cx="4577195" cy="1325563"/>
          </a:xfrm>
        </p:spPr>
        <p:txBody>
          <a:bodyPr/>
          <a:lstStyle/>
          <a:p>
            <a:r>
              <a:rPr lang="en-US" dirty="0"/>
              <a:t>ODM Meta-Model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602941"/>
            <a:ext cx="34445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Thing Class to compose Objects</a:t>
            </a:r>
          </a:p>
          <a:p>
            <a:r>
              <a:rPr lang="en-US" dirty="0"/>
              <a:t>View (Interface) Class to virtualize affordances</a:t>
            </a:r>
          </a:p>
          <a:p>
            <a:r>
              <a:rPr lang="en-US" dirty="0"/>
              <a:t>Reusable Objects</a:t>
            </a:r>
          </a:p>
          <a:p>
            <a:pPr lvl="1"/>
            <a:r>
              <a:rPr lang="en-US" dirty="0"/>
              <a:t>Property, Action, and Event Affordances</a:t>
            </a:r>
          </a:p>
          <a:p>
            <a:r>
              <a:rPr lang="en-US" dirty="0"/>
              <a:t>Reusable Data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2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64" y="1381990"/>
            <a:ext cx="6981591" cy="4841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906" y="56427"/>
            <a:ext cx="7981949" cy="1325563"/>
          </a:xfrm>
        </p:spPr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UML with </a:t>
            </a:r>
            <a:r>
              <a:rPr lang="en-US" dirty="0" err="1"/>
              <a:t>iotThing</a:t>
            </a:r>
            <a:r>
              <a:rPr lang="en-US" dirty="0"/>
              <a:t> class </a:t>
            </a:r>
          </a:p>
        </p:txBody>
      </p:sp>
    </p:spTree>
    <p:extLst>
      <p:ext uri="{BB962C8B-B14F-4D97-AF65-F5344CB8AC3E}">
        <p14:creationId xmlns:p14="http://schemas.microsoft.com/office/powerpoint/2010/main" val="1144329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42" y="284843"/>
            <a:ext cx="7886700" cy="1325563"/>
          </a:xfrm>
        </p:spPr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</a:t>
            </a:r>
            <a:r>
              <a:rPr lang="en-US" dirty="0" err="1"/>
              <a:t>IoT</a:t>
            </a:r>
            <a:r>
              <a:rPr lang="en-US" dirty="0"/>
              <a:t> Extension</a:t>
            </a:r>
            <a:br>
              <a:rPr lang="en-US" dirty="0"/>
            </a:br>
            <a:r>
              <a:rPr lang="en-US" dirty="0"/>
              <a:t>Meta Model with Thing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3267393" y="2015406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schema:thing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2119" y="2912962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IotCapability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1760" y="2912962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InteractionPattern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46225" y="3661546"/>
            <a:ext cx="1060597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IotAction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45273" y="3661547"/>
            <a:ext cx="884016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IotEvent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22808" y="3661546"/>
            <a:ext cx="1184475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IotProperty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517311" y="3064675"/>
            <a:ext cx="1144111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24463" y="2599143"/>
            <a:ext cx="16430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acceptsInputData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225658" y="2357826"/>
            <a:ext cx="1881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providesOutputData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244150" y="2579983"/>
            <a:ext cx="24216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providesInteractionPattern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44638" y="4596454"/>
            <a:ext cx="521916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36572" y="4952414"/>
            <a:ext cx="528208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81722" y="4420089"/>
            <a:ext cx="12907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rdfs:subclassOf</a:t>
            </a:r>
            <a:endParaRPr lang="en-US" sz="1400"/>
          </a:p>
        </p:txBody>
      </p:sp>
      <p:sp>
        <p:nvSpPr>
          <p:cNvPr id="18" name="Rectangle 17"/>
          <p:cNvSpPr/>
          <p:nvPr/>
        </p:nvSpPr>
        <p:spPr>
          <a:xfrm>
            <a:off x="1781722" y="4767556"/>
            <a:ext cx="14295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schema:Property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240674" y="5252981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iotschema Class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40674" y="5677851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Reused Class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42160" y="4309472"/>
            <a:ext cx="2397970" cy="1821167"/>
          </a:xfrm>
          <a:prstGeom prst="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61422" y="2912961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IotDataItem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569798" y="3431842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739489" y="3430474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660650" y="3430474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577230" y="3435702"/>
            <a:ext cx="21622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669882" y="3216389"/>
            <a:ext cx="1" cy="22317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87243" y="3519817"/>
            <a:ext cx="2256228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87243" y="3838244"/>
            <a:ext cx="2256229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schema:PropertyValueSpec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7514198" y="3216388"/>
            <a:ext cx="1159" cy="303429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6" idx="1"/>
          </p:cNvCxnSpPr>
          <p:nvPr/>
        </p:nvCxnSpPr>
        <p:spPr>
          <a:xfrm flipV="1">
            <a:off x="2717185" y="3064676"/>
            <a:ext cx="1094575" cy="9913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  <a:endCxn id="5" idx="0"/>
          </p:cNvCxnSpPr>
          <p:nvPr/>
        </p:nvCxnSpPr>
        <p:spPr>
          <a:xfrm>
            <a:off x="1852382" y="2319110"/>
            <a:ext cx="2513" cy="593852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99606" y="2015683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IotThing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2413" y="2319271"/>
            <a:ext cx="1519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err="1"/>
              <a:t>hasIotThing</a:t>
            </a:r>
            <a:endParaRPr lang="en-US" sz="1600" dirty="0"/>
          </a:p>
          <a:p>
            <a:pPr algn="r"/>
            <a:r>
              <a:rPr lang="en-US" sz="1600" dirty="0" err="1">
                <a:solidFill>
                  <a:schemeClr val="tx1"/>
                </a:solidFill>
              </a:rPr>
              <a:t>hasIotCapability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4" idx="1"/>
            <a:endCxn id="35" idx="3"/>
          </p:cNvCxnSpPr>
          <p:nvPr/>
        </p:nvCxnSpPr>
        <p:spPr>
          <a:xfrm flipH="1">
            <a:off x="2705157" y="2167120"/>
            <a:ext cx="562236" cy="277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01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Data Model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/>
              <a:t>Re-shape One Data Model definitions as </a:t>
            </a:r>
            <a:r>
              <a:rPr lang="en-US" dirty="0" err="1"/>
              <a:t>iotschema</a:t>
            </a:r>
            <a:r>
              <a:rPr lang="en-US" dirty="0"/>
              <a:t> definitions</a:t>
            </a:r>
          </a:p>
          <a:p>
            <a:r>
              <a:rPr lang="en-US" dirty="0"/>
              <a:t>One Data Model uses JSON object hierarchy vs. RDF links</a:t>
            </a:r>
          </a:p>
          <a:p>
            <a:pPr lvl="1"/>
            <a:r>
              <a:rPr lang="en-US" dirty="0"/>
              <a:t>JSON pointer fragment identifiers</a:t>
            </a:r>
          </a:p>
          <a:p>
            <a:pPr lvl="1"/>
            <a:r>
              <a:rPr lang="en-US" dirty="0" err="1"/>
              <a:t>st</a:t>
            </a:r>
            <a:r>
              <a:rPr lang="en-US" dirty="0"/>
              <a:t>:#/</a:t>
            </a:r>
            <a:r>
              <a:rPr lang="en-US" dirty="0" err="1"/>
              <a:t>sdfObject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sdfAction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endParaRPr lang="en-US" dirty="0"/>
          </a:p>
          <a:p>
            <a:r>
              <a:rPr lang="en-US" dirty="0" err="1"/>
              <a:t>iot:onoffCapability</a:t>
            </a:r>
            <a:r>
              <a:rPr lang="en-US" dirty="0"/>
              <a:t> =&gt; </a:t>
            </a:r>
            <a:r>
              <a:rPr lang="en-US" dirty="0" err="1"/>
              <a:t>iot:providesTurnonAction</a:t>
            </a:r>
            <a:r>
              <a:rPr lang="en-US" dirty="0"/>
              <a:t> =&gt; </a:t>
            </a:r>
            <a:r>
              <a:rPr lang="en-US" dirty="0" err="1"/>
              <a:t>iot:turnonAction</a:t>
            </a:r>
            <a:endParaRPr lang="en-US" dirty="0"/>
          </a:p>
          <a:p>
            <a:pPr lvl="1"/>
            <a:r>
              <a:rPr lang="en-US" dirty="0" err="1"/>
              <a:t>iot:providesTurnonAction</a:t>
            </a:r>
            <a:r>
              <a:rPr lang="en-US" dirty="0"/>
              <a:t> is a sub-class property from </a:t>
            </a:r>
            <a:r>
              <a:rPr lang="en-US" dirty="0" err="1"/>
              <a:t>iot:providesInteractionPattern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97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from </a:t>
            </a:r>
            <a:r>
              <a:rPr lang="en-US" dirty="0" err="1"/>
              <a:t>OneDM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</a:t>
            </a:r>
            <a:r>
              <a:rPr lang="en-US" dirty="0"/>
              <a:t>:#/</a:t>
            </a:r>
            <a:r>
              <a:rPr lang="en-US" dirty="0" err="1"/>
              <a:t>sdfObject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sdfAction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endParaRPr lang="en-US" dirty="0"/>
          </a:p>
          <a:p>
            <a:r>
              <a:rPr lang="en-US" dirty="0" err="1"/>
              <a:t>sdfObject</a:t>
            </a:r>
            <a:r>
              <a:rPr lang="en-US" dirty="0"/>
              <a:t> is "</a:t>
            </a:r>
            <a:r>
              <a:rPr lang="en-US" dirty="0" err="1"/>
              <a:t>sameAs</a:t>
            </a:r>
            <a:r>
              <a:rPr lang="en-US" dirty="0"/>
              <a:t>" </a:t>
            </a:r>
            <a:r>
              <a:rPr lang="en-US" dirty="0" err="1"/>
              <a:t>iotCapability</a:t>
            </a:r>
            <a:endParaRPr lang="en-US" dirty="0"/>
          </a:p>
          <a:p>
            <a:r>
              <a:rPr lang="en-US" dirty="0"/>
              <a:t>Create type names</a:t>
            </a:r>
          </a:p>
          <a:p>
            <a:pPr lvl="1"/>
            <a:r>
              <a:rPr lang="en-US" dirty="0" err="1"/>
              <a:t>st</a:t>
            </a:r>
            <a:r>
              <a:rPr lang="en-US" dirty="0"/>
              <a:t>:#/</a:t>
            </a:r>
            <a:r>
              <a:rPr lang="en-US" dirty="0" err="1"/>
              <a:t>sdfObject</a:t>
            </a:r>
            <a:r>
              <a:rPr lang="en-US" dirty="0"/>
              <a:t>/switch =&gt; </a:t>
            </a:r>
            <a:r>
              <a:rPr lang="en-US" dirty="0" err="1"/>
              <a:t>iot:switchCapability</a:t>
            </a:r>
            <a:endParaRPr lang="en-US" dirty="0"/>
          </a:p>
          <a:p>
            <a:pPr lvl="1"/>
            <a:r>
              <a:rPr lang="en-US" dirty="0" err="1"/>
              <a:t>st</a:t>
            </a:r>
            <a:r>
              <a:rPr lang="en-US" dirty="0"/>
              <a:t>:#/</a:t>
            </a:r>
            <a:r>
              <a:rPr lang="en-US" dirty="0" err="1"/>
              <a:t>sdfObject</a:t>
            </a:r>
            <a:r>
              <a:rPr lang="en-US" dirty="0"/>
              <a:t>/switch/</a:t>
            </a:r>
            <a:r>
              <a:rPr lang="en-US" dirty="0" err="1"/>
              <a:t>sdfAction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r>
              <a:rPr lang="en-US" dirty="0"/>
              <a:t> =&gt; </a:t>
            </a:r>
            <a:r>
              <a:rPr lang="en-US" dirty="0" err="1"/>
              <a:t>iot:turnOnAction</a:t>
            </a:r>
            <a:r>
              <a:rPr lang="en-US" dirty="0"/>
              <a:t> (</a:t>
            </a:r>
            <a:r>
              <a:rPr lang="en-US" dirty="0" err="1"/>
              <a:t>iot:switchTurnOnAction</a:t>
            </a:r>
            <a:r>
              <a:rPr lang="en-US" dirty="0"/>
              <a:t>?)</a:t>
            </a:r>
          </a:p>
          <a:p>
            <a:r>
              <a:rPr lang="en-US" dirty="0"/>
              <a:t>Synthesize the </a:t>
            </a:r>
            <a:r>
              <a:rPr lang="en-US" dirty="0" err="1"/>
              <a:t>schema.org</a:t>
            </a:r>
            <a:r>
              <a:rPr lang="en-US" dirty="0"/>
              <a:t> style property types</a:t>
            </a:r>
          </a:p>
          <a:p>
            <a:pPr lvl="1"/>
            <a:r>
              <a:rPr lang="en-US" dirty="0" err="1"/>
              <a:t>providesInteractionPattern</a:t>
            </a:r>
            <a:r>
              <a:rPr lang="en-US" dirty="0"/>
              <a:t> subtypes</a:t>
            </a:r>
          </a:p>
          <a:p>
            <a:pPr lvl="1"/>
            <a:r>
              <a:rPr lang="en-US" i="1" dirty="0" err="1"/>
              <a:t>providesSwitchTurnOnAction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63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Construct in RDF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</a:t>
            </a:r>
            <a:r>
              <a:rPr lang="en-US" dirty="0"/>
              <a:t>:#/</a:t>
            </a:r>
            <a:r>
              <a:rPr lang="en-US" dirty="0" err="1"/>
              <a:t>sdfObject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sdfAction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endParaRPr lang="en-US" dirty="0"/>
          </a:p>
          <a:p>
            <a:pPr lvl="1"/>
            <a:r>
              <a:rPr lang="en-US" dirty="0"/>
              <a:t>"@id": "</a:t>
            </a:r>
            <a:r>
              <a:rPr lang="en-US" dirty="0" err="1"/>
              <a:t>iot:iotCapability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"@id": "</a:t>
            </a:r>
            <a:r>
              <a:rPr lang="en-US" dirty="0" err="1"/>
              <a:t>iot:iotCapability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iotAction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r>
              <a:rPr lang="en-US" dirty="0"/>
              <a:t>"</a:t>
            </a:r>
          </a:p>
          <a:p>
            <a:r>
              <a:rPr lang="en-US" dirty="0"/>
              <a:t>What does the property type look like?</a:t>
            </a:r>
          </a:p>
          <a:p>
            <a:pPr lvl="1"/>
            <a:r>
              <a:rPr lang="en-US" dirty="0" err="1"/>
              <a:t>iot:providesInteractionPattern</a:t>
            </a:r>
            <a:endParaRPr lang="en-US" dirty="0"/>
          </a:p>
          <a:p>
            <a:pPr lvl="1"/>
            <a:r>
              <a:rPr lang="en-US" dirty="0" err="1"/>
              <a:t>iot:providesTurnonAction</a:t>
            </a:r>
            <a:endParaRPr lang="en-US" dirty="0"/>
          </a:p>
          <a:p>
            <a:pPr lvl="1"/>
            <a:r>
              <a:rPr lang="en-US" dirty="0" err="1"/>
              <a:t>iot:providesiotCapability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iotAction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4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01841"/>
            <a:ext cx="78867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2" y="1825625"/>
            <a:ext cx="7684077" cy="4351338"/>
          </a:xfrm>
        </p:spPr>
        <p:txBody>
          <a:bodyPr/>
          <a:lstStyle/>
          <a:p>
            <a:r>
              <a:rPr lang="en-US" dirty="0"/>
              <a:t>Agenda review</a:t>
            </a:r>
          </a:p>
          <a:p>
            <a:r>
              <a:rPr lang="en-US" dirty="0" err="1" smtClean="0"/>
              <a:t>schema.org</a:t>
            </a:r>
            <a:r>
              <a:rPr lang="en-US" dirty="0" smtClean="0"/>
              <a:t> </a:t>
            </a:r>
            <a:r>
              <a:rPr lang="en-US" dirty="0"/>
              <a:t>integration patterns</a:t>
            </a:r>
          </a:p>
          <a:p>
            <a:r>
              <a:rPr lang="en-US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54592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names Event, Action, Property conflict</a:t>
            </a:r>
          </a:p>
          <a:p>
            <a:r>
              <a:rPr lang="en-US" dirty="0" err="1"/>
              <a:t>iotschema</a:t>
            </a:r>
            <a:r>
              <a:rPr lang="en-US" dirty="0"/>
              <a:t> has diverse semantic types for objects, </a:t>
            </a:r>
            <a:r>
              <a:rPr lang="en-US" dirty="0" err="1"/>
              <a:t>schema.org</a:t>
            </a:r>
            <a:r>
              <a:rPr lang="en-US" dirty="0"/>
              <a:t> has diverse property types</a:t>
            </a:r>
          </a:p>
          <a:p>
            <a:r>
              <a:rPr lang="en-US" dirty="0"/>
              <a:t>Property types could be synthesized from objects but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iotschema</a:t>
            </a:r>
            <a:r>
              <a:rPr lang="en-US" dirty="0"/>
              <a:t> will potentially define hundreds of types for physical quantities (temperature, humidity, voltage, acceleration</a:t>
            </a:r>
            <a:r>
              <a:rPr lang="mr-IN" dirty="0"/>
              <a:t>…</a:t>
            </a:r>
            <a:r>
              <a:rPr lang="en-US" dirty="0"/>
              <a:t>), control affordances (open/close, brightness, color control, camera controls, operating modes</a:t>
            </a:r>
            <a:r>
              <a:rPr lang="mr-IN" dirty="0"/>
              <a:t>…</a:t>
            </a:r>
            <a:r>
              <a:rPr lang="en-US" dirty="0"/>
              <a:t>), and features of interest (rooms, machines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471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WoT</a:t>
            </a:r>
            <a:r>
              <a:rPr lang="en-US" dirty="0"/>
              <a:t> use case is based on annotation consisting of RDF @type statements that point to URIs of defined terms for specialized types that conform to the classes in the meta-model</a:t>
            </a:r>
          </a:p>
          <a:p>
            <a:r>
              <a:rPr lang="en-US" dirty="0"/>
              <a:t>These meta-model classes would </a:t>
            </a:r>
            <a:r>
              <a:rPr lang="en-US" dirty="0" smtClean="0"/>
              <a:t>add 7 </a:t>
            </a:r>
            <a:r>
              <a:rPr lang="en-US" dirty="0"/>
              <a:t>new </a:t>
            </a:r>
            <a:r>
              <a:rPr lang="en-US" dirty="0" err="1" smtClean="0"/>
              <a:t>iot</a:t>
            </a:r>
            <a:r>
              <a:rPr lang="en-US" dirty="0" smtClean="0"/>
              <a:t> types </a:t>
            </a:r>
            <a:r>
              <a:rPr lang="en-US" dirty="0"/>
              <a:t>to </a:t>
            </a:r>
            <a:r>
              <a:rPr lang="en-US" dirty="0" err="1"/>
              <a:t>schema.org</a:t>
            </a:r>
            <a:endParaRPr lang="en-US" dirty="0"/>
          </a:p>
          <a:p>
            <a:pPr lvl="1"/>
            <a:r>
              <a:rPr lang="en-US" dirty="0" err="1"/>
              <a:t>iotThing</a:t>
            </a:r>
            <a:r>
              <a:rPr lang="en-US" dirty="0" smtClean="0"/>
              <a:t>, </a:t>
            </a:r>
            <a:r>
              <a:rPr lang="en-US" dirty="0" err="1" smtClean="0"/>
              <a:t>iotCapability</a:t>
            </a:r>
            <a:r>
              <a:rPr lang="en-US" dirty="0"/>
              <a:t>, </a:t>
            </a:r>
            <a:r>
              <a:rPr lang="en-US" dirty="0" err="1"/>
              <a:t>iotEvent</a:t>
            </a:r>
            <a:r>
              <a:rPr lang="en-US" dirty="0"/>
              <a:t>, </a:t>
            </a:r>
            <a:r>
              <a:rPr lang="en-US" dirty="0" err="1"/>
              <a:t>iotAction</a:t>
            </a:r>
            <a:r>
              <a:rPr lang="en-US" dirty="0"/>
              <a:t>, </a:t>
            </a:r>
            <a:r>
              <a:rPr lang="en-US" dirty="0" err="1"/>
              <a:t>iotProperty</a:t>
            </a:r>
            <a:r>
              <a:rPr lang="en-US" dirty="0"/>
              <a:t>, </a:t>
            </a:r>
            <a:r>
              <a:rPr lang="en-US" dirty="0" err="1"/>
              <a:t>iotData</a:t>
            </a:r>
            <a:r>
              <a:rPr lang="en-US" dirty="0"/>
              <a:t>, </a:t>
            </a:r>
            <a:r>
              <a:rPr lang="en-US" dirty="0" err="1"/>
              <a:t>iotFeatureofInterest</a:t>
            </a:r>
            <a:endParaRPr lang="en-US" dirty="0"/>
          </a:p>
          <a:p>
            <a:pPr lvl="1"/>
            <a:r>
              <a:rPr lang="en-US" dirty="0"/>
              <a:t>new types like </a:t>
            </a:r>
            <a:r>
              <a:rPr lang="en-US" dirty="0" err="1" smtClean="0"/>
              <a:t>iotInterface</a:t>
            </a:r>
            <a:r>
              <a:rPr lang="en-US" dirty="0" smtClean="0"/>
              <a:t> </a:t>
            </a:r>
            <a:r>
              <a:rPr lang="en-US" dirty="0"/>
              <a:t>as needed</a:t>
            </a:r>
          </a:p>
        </p:txBody>
      </p:sp>
    </p:spTree>
    <p:extLst>
      <p:ext uri="{BB962C8B-B14F-4D97-AF65-F5344CB8AC3E}">
        <p14:creationId xmlns:p14="http://schemas.microsoft.com/office/powerpoint/2010/main" val="19279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64" y="1381990"/>
            <a:ext cx="6981591" cy="4841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906" y="56427"/>
            <a:ext cx="7981949" cy="1325563"/>
          </a:xfrm>
        </p:spPr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</a:t>
            </a:r>
            <a:r>
              <a:rPr lang="en-US" dirty="0" smtClean="0"/>
              <a:t>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9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6135"/>
            <a:ext cx="7886700" cy="1325563"/>
          </a:xfrm>
        </p:spPr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1697"/>
            <a:ext cx="7985414" cy="4637375"/>
          </a:xfrm>
        </p:spPr>
        <p:txBody>
          <a:bodyPr/>
          <a:lstStyle/>
          <a:p>
            <a:r>
              <a:rPr lang="en-US" dirty="0"/>
              <a:t>There is a potential example pattern in </a:t>
            </a:r>
            <a:r>
              <a:rPr lang="en-US" dirty="0" err="1"/>
              <a:t>schema.org</a:t>
            </a:r>
            <a:endParaRPr lang="en-US" dirty="0"/>
          </a:p>
          <a:p>
            <a:pPr lvl="1"/>
            <a:r>
              <a:rPr lang="en-US" dirty="0" err="1"/>
              <a:t>MedicalEntity</a:t>
            </a:r>
            <a:r>
              <a:rPr lang="en-US" dirty="0"/>
              <a:t>, with </a:t>
            </a:r>
            <a:r>
              <a:rPr lang="en-US" dirty="0" smtClean="0"/>
              <a:t>7 </a:t>
            </a:r>
            <a:r>
              <a:rPr lang="en-US" dirty="0"/>
              <a:t>property types</a:t>
            </a:r>
          </a:p>
          <a:p>
            <a:r>
              <a:rPr lang="en-US" dirty="0"/>
              <a:t>Likewise, an </a:t>
            </a:r>
            <a:r>
              <a:rPr lang="en-US" dirty="0" err="1"/>
              <a:t>IoT</a:t>
            </a:r>
            <a:r>
              <a:rPr lang="en-US" dirty="0"/>
              <a:t> Schema instance would contain some set of </a:t>
            </a:r>
            <a:r>
              <a:rPr lang="en-US" dirty="0" err="1" smtClean="0"/>
              <a:t>iotThing</a:t>
            </a:r>
            <a:r>
              <a:rPr lang="en-US" dirty="0" smtClean="0"/>
              <a:t>, </a:t>
            </a:r>
            <a:r>
              <a:rPr lang="en-US" dirty="0" err="1" smtClean="0"/>
              <a:t>iotCapability</a:t>
            </a:r>
            <a:r>
              <a:rPr lang="en-US" dirty="0"/>
              <a:t>, </a:t>
            </a:r>
            <a:r>
              <a:rPr lang="en-US" dirty="0" err="1"/>
              <a:t>iotAction</a:t>
            </a:r>
            <a:r>
              <a:rPr lang="en-US" dirty="0"/>
              <a:t>, </a:t>
            </a:r>
            <a:r>
              <a:rPr lang="en-US" dirty="0" err="1"/>
              <a:t>iotProperty</a:t>
            </a:r>
            <a:r>
              <a:rPr lang="en-US" dirty="0"/>
              <a:t>, </a:t>
            </a:r>
            <a:r>
              <a:rPr lang="en-US" dirty="0" err="1"/>
              <a:t>iotEvent</a:t>
            </a:r>
            <a:r>
              <a:rPr lang="en-US" dirty="0"/>
              <a:t>, </a:t>
            </a:r>
            <a:r>
              <a:rPr lang="en-US" dirty="0" err="1"/>
              <a:t>iotFeatureOfInterest</a:t>
            </a:r>
            <a:r>
              <a:rPr lang="en-US" dirty="0"/>
              <a:t> </a:t>
            </a:r>
            <a:r>
              <a:rPr lang="en-US" dirty="0" smtClean="0"/>
              <a:t>classes and associated Property Types</a:t>
            </a:r>
            <a:endParaRPr lang="en-US" dirty="0"/>
          </a:p>
          <a:p>
            <a:r>
              <a:rPr lang="en-US" dirty="0"/>
              <a:t>Specialization of </a:t>
            </a:r>
            <a:r>
              <a:rPr lang="en-US" dirty="0" err="1"/>
              <a:t>iot</a:t>
            </a:r>
            <a:r>
              <a:rPr lang="en-US" dirty="0"/>
              <a:t> types would happen at the next level in the graph </a:t>
            </a:r>
            <a:r>
              <a:rPr lang="mr-IN" dirty="0"/>
              <a:t>–</a:t>
            </a:r>
            <a:r>
              <a:rPr lang="en-US" dirty="0"/>
              <a:t> hosted in a separate namespace </a:t>
            </a:r>
          </a:p>
          <a:p>
            <a:pPr lvl="1"/>
            <a:r>
              <a:rPr lang="en-US" dirty="0"/>
              <a:t>URIs that point to accepted specialized definitions in one or more specialized namespaces</a:t>
            </a:r>
          </a:p>
          <a:p>
            <a:pPr lvl="1"/>
            <a:r>
              <a:rPr lang="en-US" dirty="0"/>
              <a:t>lighting controls, thermostats, etc. that conform to the base types but have their own </a:t>
            </a:r>
            <a:r>
              <a:rPr lang="en-US" dirty="0" smtClean="0"/>
              <a:t>Property Types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33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97" y="1381990"/>
            <a:ext cx="6981591" cy="4841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906" y="56427"/>
            <a:ext cx="7981949" cy="1325563"/>
          </a:xfrm>
        </p:spPr>
        <p:txBody>
          <a:bodyPr/>
          <a:lstStyle/>
          <a:p>
            <a:r>
              <a:rPr lang="en-US" dirty="0" smtClean="0"/>
              <a:t>Application Type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41748" y="1767115"/>
            <a:ext cx="915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hasSwitch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00163" y="3098952"/>
            <a:ext cx="102258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OnOffControl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113" y="3845822"/>
            <a:ext cx="1886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providesOnOffProperty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21487" y="3815044"/>
            <a:ext cx="18370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providesTurnOnAction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err="1" smtClean="0">
                <a:solidFill>
                  <a:srgbClr val="FF0000"/>
                </a:solidFill>
              </a:rPr>
              <a:t>providesTurnOffAction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err="1" smtClean="0">
                <a:solidFill>
                  <a:srgbClr val="FF0000"/>
                </a:solidFill>
              </a:rPr>
              <a:t>providesToggleAction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43829" y="5668788"/>
            <a:ext cx="1965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providesOnOffStateData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24499" y="3802494"/>
            <a:ext cx="2525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providesPowerInterruptedEvent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err="1" smtClean="0">
                <a:solidFill>
                  <a:srgbClr val="FF0000"/>
                </a:solidFill>
              </a:rPr>
              <a:t>providesPowerRestoredEvent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33702" y="2429240"/>
            <a:ext cx="141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hasOnOffControl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6782" y="4484970"/>
            <a:ext cx="110414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OnOffProperty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54862" y="4507946"/>
            <a:ext cx="105035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TurnOnAction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25651" y="5879271"/>
            <a:ext cx="117064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00B050"/>
                </a:solidFill>
              </a:rPr>
              <a:t>OnOffStateData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64871" y="1760523"/>
            <a:ext cx="59516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00B050"/>
                </a:solidFill>
              </a:rPr>
              <a:t>Switch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07370" y="4488051"/>
            <a:ext cx="164480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PowerInterruptedEvent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53590" y="1255479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schema:hasIotThing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46826" y="1520385"/>
            <a:ext cx="143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iot:hasSwitch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53590" y="2149521"/>
            <a:ext cx="111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iot:Switch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46826" y="1886224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schema:IotThing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77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steps/meeting</a:t>
            </a:r>
          </a:p>
          <a:p>
            <a:r>
              <a:rPr lang="en-US" dirty="0" smtClean="0"/>
              <a:t>AOB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587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Interaction model survey</a:t>
            </a:r>
          </a:p>
          <a:p>
            <a:r>
              <a:rPr lang="en-US" dirty="0" smtClean="0"/>
              <a:t>Thing Class</a:t>
            </a:r>
          </a:p>
          <a:p>
            <a:r>
              <a:rPr lang="en-US" dirty="0" err="1" smtClean="0"/>
              <a:t>OneDM</a:t>
            </a:r>
            <a:r>
              <a:rPr lang="en-US" dirty="0" smtClean="0"/>
              <a:t>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13907</TotalTime>
  <Words>903</Words>
  <Application>Microsoft Macintosh PowerPoint</Application>
  <PresentationFormat>Letter Paper (8.5x11 in)</PresentationFormat>
  <Paragraphs>367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Mangal</vt:lpstr>
      <vt:lpstr>Arial</vt:lpstr>
      <vt:lpstr>Office Theme</vt:lpstr>
      <vt:lpstr>IoT Extensions for schema.org </vt:lpstr>
      <vt:lpstr>Agenda</vt:lpstr>
      <vt:lpstr>Schema.org Integration</vt:lpstr>
      <vt:lpstr>Schema.org Integration</vt:lpstr>
      <vt:lpstr>iotschema UML</vt:lpstr>
      <vt:lpstr>Schema.org Integration</vt:lpstr>
      <vt:lpstr>Application Type Example</vt:lpstr>
      <vt:lpstr>Conclusion</vt:lpstr>
      <vt:lpstr>Backup</vt:lpstr>
      <vt:lpstr>Meta-model survey – Common Affordance Semantics</vt:lpstr>
      <vt:lpstr>Thing Class</vt:lpstr>
      <vt:lpstr>ODM Meta-Model</vt:lpstr>
      <vt:lpstr>iotschema UML with iotThing class </vt:lpstr>
      <vt:lpstr>schema.org IoT Extension Meta Model with Thing Class</vt:lpstr>
      <vt:lpstr>One Data Model integration</vt:lpstr>
      <vt:lpstr>iotschema from OneDM</vt:lpstr>
      <vt:lpstr>Path Construct in RDF 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iot.schema.org</dc:title>
  <dc:creator>Michael Koster</dc:creator>
  <cp:keywords>C_Unrestricted</cp:keywords>
  <cp:lastModifiedBy>Michael Koster</cp:lastModifiedBy>
  <cp:revision>110</cp:revision>
  <cp:lastPrinted>2020-05-21T13:15:52Z</cp:lastPrinted>
  <dcterms:created xsi:type="dcterms:W3CDTF">2019-02-21T13:28:37Z</dcterms:created>
  <dcterms:modified xsi:type="dcterms:W3CDTF">2021-02-18T01:24:47Z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