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59" r:id="rId9"/>
    <p:sldId id="264" r:id="rId10"/>
    <p:sldId id="265" r:id="rId11"/>
    <p:sldId id="266" r:id="rId1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iot.schema.org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Community Teleconference</a:t>
            </a:r>
          </a:p>
          <a:p>
            <a:r>
              <a:rPr lang="en-US" dirty="0" smtClean="0"/>
              <a:t>February 21,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Plan </a:t>
            </a:r>
            <a:r>
              <a:rPr lang="mr-IN" dirty="0" smtClean="0"/>
              <a:t>–</a:t>
            </a:r>
            <a:r>
              <a:rPr lang="en-US" dirty="0" smtClean="0"/>
              <a:t> Feature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integrations for external </a:t>
            </a:r>
            <a:r>
              <a:rPr lang="en-US" dirty="0" err="1" smtClean="0"/>
              <a:t>FoI</a:t>
            </a:r>
            <a:r>
              <a:rPr lang="en-US" dirty="0" smtClean="0"/>
              <a:t> ontologies</a:t>
            </a:r>
          </a:p>
          <a:p>
            <a:pPr lvl="1"/>
            <a:r>
              <a:rPr lang="en-US" dirty="0" smtClean="0"/>
              <a:t>Automotive (VSS Schema)</a:t>
            </a:r>
          </a:p>
          <a:p>
            <a:pPr lvl="1"/>
            <a:r>
              <a:rPr lang="en-US" dirty="0" smtClean="0"/>
              <a:t>Buildings (Brick Schema)</a:t>
            </a:r>
          </a:p>
          <a:p>
            <a:pPr lvl="1"/>
            <a:r>
              <a:rPr lang="en-US" dirty="0" smtClean="0"/>
              <a:t>Sensor data and geospatial (W3C, OGC)</a:t>
            </a:r>
          </a:p>
          <a:p>
            <a:pPr lvl="1"/>
            <a:r>
              <a:rPr lang="en-US" dirty="0" smtClean="0"/>
              <a:t>Industrial (IIC collaboration?)</a:t>
            </a:r>
          </a:p>
          <a:p>
            <a:r>
              <a:rPr lang="en-US" dirty="0" smtClean="0"/>
              <a:t>Examples of annotations including domain-specific </a:t>
            </a:r>
            <a:r>
              <a:rPr lang="en-US" dirty="0" err="1" smtClean="0"/>
              <a:t>FoI</a:t>
            </a:r>
            <a:r>
              <a:rPr lang="en-US" dirty="0" smtClean="0"/>
              <a:t> definitions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7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Business?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0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</a:p>
          <a:p>
            <a:r>
              <a:rPr lang="en-US" dirty="0"/>
              <a:t>One Data Model Update</a:t>
            </a:r>
          </a:p>
          <a:p>
            <a:r>
              <a:rPr lang="en-US" dirty="0" smtClean="0"/>
              <a:t>Technical Plan Review </a:t>
            </a:r>
          </a:p>
          <a:p>
            <a:r>
              <a:rPr lang="en-US" dirty="0" smtClean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140870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335"/>
            <a:ext cx="7886700" cy="1325563"/>
          </a:xfrm>
        </p:spPr>
        <p:txBody>
          <a:bodyPr/>
          <a:lstStyle/>
          <a:p>
            <a:r>
              <a:rPr lang="en-US" dirty="0" smtClean="0"/>
              <a:t>Brief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8425"/>
            <a:ext cx="7886700" cy="4351338"/>
          </a:xfrm>
        </p:spPr>
        <p:txBody>
          <a:bodyPr/>
          <a:lstStyle/>
          <a:p>
            <a:r>
              <a:rPr lang="en-US" dirty="0" smtClean="0"/>
              <a:t>Community group off to a slow start</a:t>
            </a:r>
          </a:p>
          <a:p>
            <a:pPr lvl="1"/>
            <a:r>
              <a:rPr lang="en-US" dirty="0"/>
              <a:t>Some glitch with the account</a:t>
            </a:r>
          </a:p>
          <a:p>
            <a:pPr lvl="1"/>
            <a:r>
              <a:rPr lang="en-US" dirty="0" smtClean="0"/>
              <a:t>Need to elect chairs and create the mail list</a:t>
            </a:r>
          </a:p>
          <a:p>
            <a:r>
              <a:rPr lang="en-US" dirty="0" smtClean="0"/>
              <a:t>W3C Web of Things WG moving toward CR status</a:t>
            </a:r>
          </a:p>
          <a:p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Workshop 2 being planned - CFP</a:t>
            </a:r>
          </a:p>
          <a:p>
            <a:r>
              <a:rPr lang="en-US" dirty="0" smtClean="0"/>
              <a:t>One Data Model liaison is developing</a:t>
            </a:r>
          </a:p>
          <a:p>
            <a:pPr lvl="1"/>
            <a:r>
              <a:rPr lang="en-US" dirty="0" smtClean="0"/>
              <a:t>Presentations on data models from </a:t>
            </a:r>
            <a:r>
              <a:rPr lang="en-US" dirty="0" err="1" smtClean="0"/>
              <a:t>iot.schema.org</a:t>
            </a:r>
            <a:r>
              <a:rPr lang="en-US" dirty="0" smtClean="0"/>
              <a:t>, OCF, IPSO/LWM2M, Nest, OneM2M/SDT, </a:t>
            </a:r>
            <a:r>
              <a:rPr lang="en-US" dirty="0" err="1" smtClean="0"/>
              <a:t>Zigbee</a:t>
            </a:r>
            <a:r>
              <a:rPr lang="en-US" dirty="0" smtClean="0"/>
              <a:t> Alliance</a:t>
            </a:r>
          </a:p>
          <a:p>
            <a:pPr lvl="1"/>
            <a:r>
              <a:rPr lang="en-US" dirty="0" smtClean="0"/>
              <a:t>Common patterns include Action, Event, and Property affordances with data shape constraints</a:t>
            </a:r>
          </a:p>
          <a:p>
            <a:pPr lvl="1"/>
            <a:r>
              <a:rPr lang="en-US" dirty="0" smtClean="0"/>
              <a:t>Review included today</a:t>
            </a:r>
          </a:p>
          <a:p>
            <a:r>
              <a:rPr lang="en-US" dirty="0" smtClean="0"/>
              <a:t>Other updates?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3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Data Model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Presented a couple of slides to focus the discussion around the data model scope </a:t>
            </a:r>
          </a:p>
          <a:p>
            <a:r>
              <a:rPr lang="en-US" dirty="0" smtClean="0"/>
              <a:t>Abstract model with protocol bindings</a:t>
            </a:r>
          </a:p>
          <a:p>
            <a:r>
              <a:rPr lang="en-US" dirty="0" smtClean="0"/>
              <a:t>Events, Actions, Properties, and Data Shapes</a:t>
            </a:r>
          </a:p>
          <a:p>
            <a:r>
              <a:rPr lang="en-US" dirty="0" smtClean="0"/>
              <a:t>Strawman use case for using a common model to translate across ecosystems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217"/>
            <a:ext cx="7886700" cy="1325563"/>
          </a:xfrm>
        </p:spPr>
        <p:txBody>
          <a:bodyPr/>
          <a:lstStyle/>
          <a:p>
            <a:r>
              <a:rPr lang="en-US" dirty="0" smtClean="0"/>
              <a:t>(Maybe) Not one full stack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145" y="1586780"/>
            <a:ext cx="7767205" cy="4351338"/>
          </a:xfrm>
        </p:spPr>
        <p:txBody>
          <a:bodyPr/>
          <a:lstStyle/>
          <a:p>
            <a:r>
              <a:rPr lang="en-US" dirty="0" smtClean="0"/>
              <a:t>A high level abstraction with protocol bindings</a:t>
            </a:r>
          </a:p>
          <a:p>
            <a:r>
              <a:rPr lang="en-US" dirty="0" smtClean="0"/>
              <a:t>Events, Actions, Properties, and Data Shapes</a:t>
            </a:r>
          </a:p>
          <a:p>
            <a:r>
              <a:rPr lang="en-US" dirty="0" smtClean="0"/>
              <a:t>Interoperability through common modular capabilities or function blocks</a:t>
            </a:r>
          </a:p>
          <a:p>
            <a:pPr lvl="1"/>
            <a:r>
              <a:rPr lang="en-US" dirty="0" smtClean="0"/>
              <a:t>Binary On/Off Switch</a:t>
            </a:r>
          </a:p>
          <a:p>
            <a:pPr lvl="1"/>
            <a:r>
              <a:rPr lang="en-US" dirty="0" smtClean="0"/>
              <a:t>Level Control</a:t>
            </a:r>
          </a:p>
          <a:p>
            <a:pPr lvl="1"/>
            <a:r>
              <a:rPr lang="en-US" dirty="0" smtClean="0"/>
              <a:t>Color Control</a:t>
            </a:r>
          </a:p>
          <a:p>
            <a:r>
              <a:rPr lang="en-US" dirty="0" smtClean="0"/>
              <a:t>Applications adapt, Bridges translate based on abstractions and protocol bindings</a:t>
            </a:r>
          </a:p>
          <a:p>
            <a:r>
              <a:rPr lang="en-US" dirty="0" smtClean="0"/>
              <a:t>Code generation and application libraries </a:t>
            </a:r>
          </a:p>
        </p:txBody>
      </p:sp>
      <p:sp>
        <p:nvSpPr>
          <p:cNvPr id="5" name="Snip Single Corner Rectangle 4"/>
          <p:cNvSpPr/>
          <p:nvPr/>
        </p:nvSpPr>
        <p:spPr>
          <a:xfrm>
            <a:off x="270163" y="261217"/>
            <a:ext cx="8634845" cy="6129192"/>
          </a:xfrm>
          <a:prstGeom prst="snip1Rect">
            <a:avLst/>
          </a:prstGeom>
          <a:solidFill>
            <a:srgbClr val="FFF2CC">
              <a:alpha val="2470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7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needs to be common?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How the abstraction works</a:t>
            </a:r>
          </a:p>
          <a:p>
            <a:pPr lvl="1"/>
            <a:r>
              <a:rPr lang="en-US" dirty="0" smtClean="0"/>
              <a:t>Language for the abstraction, how we write them down</a:t>
            </a:r>
          </a:p>
          <a:p>
            <a:pPr lvl="1"/>
            <a:r>
              <a:rPr lang="en-US" dirty="0" smtClean="0"/>
              <a:t>Method of protocol binding</a:t>
            </a:r>
          </a:p>
          <a:p>
            <a:pPr lvl="1"/>
            <a:r>
              <a:rPr lang="en-US" dirty="0" smtClean="0"/>
              <a:t>How we deal with (diverse) data constraints </a:t>
            </a:r>
          </a:p>
          <a:p>
            <a:r>
              <a:rPr lang="en-US" dirty="0" smtClean="0"/>
              <a:t>Interoperable sets of definitions for common things</a:t>
            </a:r>
          </a:p>
          <a:p>
            <a:pPr lvl="1"/>
            <a:r>
              <a:rPr lang="en-US" dirty="0" smtClean="0"/>
              <a:t>What are the common affordances of an on/off control?</a:t>
            </a:r>
          </a:p>
          <a:p>
            <a:pPr lvl="1"/>
            <a:r>
              <a:rPr lang="en-US" dirty="0" smtClean="0"/>
              <a:t>How can participants submit proposals and how does the selection then work?</a:t>
            </a:r>
          </a:p>
          <a:p>
            <a:r>
              <a:rPr lang="en-US" dirty="0"/>
              <a:t>Eventual Convergence </a:t>
            </a:r>
            <a:r>
              <a:rPr lang="en-US" dirty="0" smtClean="0"/>
              <a:t>on the most popular definitions and protocol bindings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270163" y="261217"/>
            <a:ext cx="8634845" cy="6129192"/>
          </a:xfrm>
          <a:prstGeom prst="snip1Rect">
            <a:avLst/>
          </a:prstGeom>
          <a:solidFill>
            <a:srgbClr val="FFF2CC">
              <a:alpha val="2470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2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 Conversion </a:t>
            </a:r>
            <a:r>
              <a:rPr lang="en-US" dirty="0"/>
              <a:t>(Interim Step) </a:t>
            </a:r>
          </a:p>
        </p:txBody>
      </p:sp>
      <p:sp>
        <p:nvSpPr>
          <p:cNvPr id="4" name="Rectangle 3"/>
          <p:cNvSpPr/>
          <p:nvPr/>
        </p:nvSpPr>
        <p:spPr>
          <a:xfrm>
            <a:off x="2930236" y="2018367"/>
            <a:ext cx="2992581" cy="10175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0236" y="2065492"/>
            <a:ext cx="3034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Abstract Definitions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Events, Actions, Properties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Data Definitions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75398" y="3765871"/>
            <a:ext cx="1901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Feature Extraction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240420" y="3765871"/>
            <a:ext cx="1731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Protocol Binding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0527" y="4818824"/>
            <a:ext cx="1990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ZCL/</a:t>
            </a:r>
            <a:r>
              <a:rPr lang="en-US" dirty="0" err="1" smtClean="0"/>
              <a:t>dotdot</a:t>
            </a:r>
            <a:r>
              <a:rPr lang="en-US" dirty="0" smtClean="0"/>
              <a:t> Models</a:t>
            </a:r>
          </a:p>
          <a:p>
            <a:pPr algn="ctr"/>
            <a:r>
              <a:rPr lang="en-US" dirty="0" smtClean="0"/>
              <a:t>XML + XSD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6224154" y="4818823"/>
            <a:ext cx="17985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OCF Models</a:t>
            </a:r>
          </a:p>
          <a:p>
            <a:pPr algn="ctr"/>
            <a:r>
              <a:rPr lang="en-US" dirty="0" smtClean="0"/>
              <a:t>OAS 2.0/Swagger</a:t>
            </a:r>
            <a:endParaRPr lang="en-US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34046" y="4135204"/>
            <a:ext cx="457200" cy="551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30236" y="3139413"/>
            <a:ext cx="450268" cy="579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13664" y="3180367"/>
            <a:ext cx="550718" cy="53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69628" y="4135203"/>
            <a:ext cx="602741" cy="551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10527" y="4783450"/>
            <a:ext cx="1990737" cy="7299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28038" y="4823192"/>
            <a:ext cx="1990737" cy="7299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224154" y="2616217"/>
            <a:ext cx="20487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Defines a high level interaction model layer for a REST API</a:t>
            </a:r>
            <a:endParaRPr lang="en-US" dirty="0"/>
          </a:p>
        </p:txBody>
      </p:sp>
      <p:sp>
        <p:nvSpPr>
          <p:cNvPr id="17" name="Snip Single Corner Rectangle 16"/>
          <p:cNvSpPr/>
          <p:nvPr/>
        </p:nvSpPr>
        <p:spPr>
          <a:xfrm>
            <a:off x="270163" y="261217"/>
            <a:ext cx="8634845" cy="6129192"/>
          </a:xfrm>
          <a:prstGeom prst="snip1Rect">
            <a:avLst/>
          </a:prstGeom>
          <a:solidFill>
            <a:srgbClr val="FFF2CC">
              <a:alpha val="25098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63085" y="4963746"/>
            <a:ext cx="2303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(Annotate the models)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9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1325563"/>
          </a:xfrm>
        </p:spPr>
        <p:txBody>
          <a:bodyPr/>
          <a:lstStyle/>
          <a:p>
            <a:r>
              <a:rPr lang="en-US" dirty="0" smtClean="0"/>
              <a:t>Technical Plan </a:t>
            </a:r>
            <a:r>
              <a:rPr lang="mr-IN" dirty="0" smtClean="0"/>
              <a:t>–</a:t>
            </a:r>
            <a:r>
              <a:rPr lang="en-US" dirty="0" smtClean="0"/>
              <a:t> Definitions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9351"/>
            <a:ext cx="7886700" cy="4751675"/>
          </a:xfrm>
        </p:spPr>
        <p:txBody>
          <a:bodyPr/>
          <a:lstStyle/>
          <a:p>
            <a:r>
              <a:rPr lang="en-US" dirty="0" smtClean="0"/>
              <a:t>Create example definition sets from existing ecosystems </a:t>
            </a:r>
            <a:r>
              <a:rPr lang="mr-IN" dirty="0" smtClean="0"/>
              <a:t>–</a:t>
            </a:r>
            <a:r>
              <a:rPr lang="en-US" dirty="0" smtClean="0"/>
              <a:t> Annotation and Feature Extraction</a:t>
            </a:r>
          </a:p>
          <a:p>
            <a:pPr lvl="1"/>
            <a:r>
              <a:rPr lang="en-US" dirty="0" smtClean="0"/>
              <a:t>ZCL/</a:t>
            </a:r>
            <a:r>
              <a:rPr lang="en-US" dirty="0" err="1" smtClean="0"/>
              <a:t>dotdot</a:t>
            </a:r>
            <a:r>
              <a:rPr lang="en-US" dirty="0" smtClean="0"/>
              <a:t>, OCF, LWM2M, SmartThings</a:t>
            </a:r>
          </a:p>
          <a:p>
            <a:r>
              <a:rPr lang="en-US" dirty="0" smtClean="0"/>
              <a:t>Create a </a:t>
            </a:r>
            <a:r>
              <a:rPr lang="en-US" dirty="0"/>
              <a:t>D</a:t>
            </a:r>
            <a:r>
              <a:rPr lang="en-US" dirty="0" smtClean="0"/>
              <a:t>eveloper Guideline for new definitions and for using existing definitions</a:t>
            </a:r>
          </a:p>
          <a:p>
            <a:r>
              <a:rPr lang="en-US" dirty="0" smtClean="0"/>
              <a:t>Collect useful tools and scripts</a:t>
            </a:r>
          </a:p>
          <a:p>
            <a:r>
              <a:rPr lang="en-US" dirty="0" smtClean="0"/>
              <a:t>New classes</a:t>
            </a:r>
          </a:p>
          <a:p>
            <a:pPr lvl="1"/>
            <a:r>
              <a:rPr lang="en-US" dirty="0" smtClean="0"/>
              <a:t>Data classes</a:t>
            </a:r>
          </a:p>
          <a:p>
            <a:pPr lvl="1"/>
            <a:r>
              <a:rPr lang="en-US" dirty="0" smtClean="0"/>
              <a:t>Capability sets for common Thing types?</a:t>
            </a:r>
          </a:p>
          <a:p>
            <a:pPr lvl="1"/>
            <a:r>
              <a:rPr lang="en-US" dirty="0" smtClean="0"/>
              <a:t>Definitions for common Enumerations?</a:t>
            </a:r>
          </a:p>
        </p:txBody>
      </p:sp>
    </p:spTree>
    <p:extLst>
      <p:ext uri="{BB962C8B-B14F-4D97-AF65-F5344CB8AC3E}">
        <p14:creationId xmlns:p14="http://schemas.microsoft.com/office/powerpoint/2010/main" val="170341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Plan </a:t>
            </a:r>
            <a:r>
              <a:rPr lang="mr-IN" dirty="0" smtClean="0"/>
              <a:t>–</a:t>
            </a:r>
            <a:r>
              <a:rPr lang="en-US" dirty="0" smtClean="0"/>
              <a:t> Web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Shapes Constraints to the definitions</a:t>
            </a:r>
            <a:endParaRPr lang="en-US" dirty="0"/>
          </a:p>
          <a:p>
            <a:r>
              <a:rPr lang="en-US" dirty="0" smtClean="0"/>
              <a:t>Develop the browser navigation hooks </a:t>
            </a:r>
          </a:p>
          <a:p>
            <a:r>
              <a:rPr lang="en-US" dirty="0" smtClean="0"/>
              <a:t>Determine hosting relative to </a:t>
            </a:r>
            <a:r>
              <a:rPr lang="en-US" dirty="0" err="1" smtClean="0"/>
              <a:t>schema.org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31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441</Words>
  <Application>Microsoft Macintosh PowerPoint</Application>
  <PresentationFormat>Letter Paper (8.5x11 in)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Mangal</vt:lpstr>
      <vt:lpstr>Arial</vt:lpstr>
      <vt:lpstr>Office Theme</vt:lpstr>
      <vt:lpstr>iot.schema.org</vt:lpstr>
      <vt:lpstr>Agenda</vt:lpstr>
      <vt:lpstr>Brief Updates</vt:lpstr>
      <vt:lpstr>One Data Model Review</vt:lpstr>
      <vt:lpstr>(Maybe) Not one full stack model</vt:lpstr>
      <vt:lpstr>What needs to be common?</vt:lpstr>
      <vt:lpstr>Example Model Conversion (Interim Step) </vt:lpstr>
      <vt:lpstr>Technical Plan – Definitions </vt:lpstr>
      <vt:lpstr>Technical Plan – Web Interface </vt:lpstr>
      <vt:lpstr>Technical Plan – Feature of Interest</vt:lpstr>
      <vt:lpstr>Other Business?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lastModifiedBy>Michael Koster</cp:lastModifiedBy>
  <cp:revision>29</cp:revision>
  <dcterms:created xsi:type="dcterms:W3CDTF">2019-02-21T13:28:37Z</dcterms:created>
  <dcterms:modified xsi:type="dcterms:W3CDTF">2019-02-21T14:50:26Z</dcterms:modified>
</cp:coreProperties>
</file>