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16" r:id="rId3"/>
    <p:sldId id="317" r:id="rId4"/>
    <p:sldId id="326" r:id="rId5"/>
    <p:sldId id="329" r:id="rId6"/>
    <p:sldId id="328" r:id="rId7"/>
    <p:sldId id="318" r:id="rId8"/>
    <p:sldId id="319" r:id="rId9"/>
    <p:sldId id="321" r:id="rId10"/>
    <p:sldId id="320" r:id="rId11"/>
    <p:sldId id="324" r:id="rId12"/>
    <p:sldId id="325" r:id="rId13"/>
    <p:sldId id="323" r:id="rId14"/>
    <p:sldId id="304" r:id="rId15"/>
    <p:sldId id="322" r:id="rId1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mobilealliance.org/wp/omna/lwm2m/lwm2mregistry.html" TargetMode="External"/><Relationship Id="rId13" Type="http://schemas.openxmlformats.org/officeDocument/2006/relationships/hyperlink" Target="https://github.com/Azure/IoTPlugandPlay/tree/master/DTDL" TargetMode="External"/><Relationship Id="rId3" Type="http://schemas.openxmlformats.org/officeDocument/2006/relationships/hyperlink" Target="https://www.w3.org/TR/wot-thing-description/" TargetMode="External"/><Relationship Id="rId7" Type="http://schemas.openxmlformats.org/officeDocument/2006/relationships/hyperlink" Target="https://docs.smartthings.com/en/latest/capabilities-reference.html" TargetMode="External"/><Relationship Id="rId12" Type="http://schemas.openxmlformats.org/officeDocument/2006/relationships/hyperlink" Target="https://www.bluetooth.com/specifications/mesh-specifications/" TargetMode="External"/><Relationship Id="rId2" Type="http://schemas.openxmlformats.org/officeDocument/2006/relationships/hyperlink" Target="https://github.com/one-data-model/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onnectivity.org/developer/specifications/" TargetMode="External"/><Relationship Id="rId11" Type="http://schemas.openxmlformats.org/officeDocument/2006/relationships/hyperlink" Target="https://openconnectivity.org/developer/specifications/upnp-resources/upnp/" TargetMode="External"/><Relationship Id="rId5" Type="http://schemas.openxmlformats.org/officeDocument/2006/relationships/hyperlink" Target="https://zigbeealliance.org/wp-content/uploads/zip/dotdot-ip-package.zip" TargetMode="External"/><Relationship Id="rId15" Type="http://schemas.openxmlformats.org/officeDocument/2006/relationships/hyperlink" Target="https://opcfoundation.org/developer-tools/specifications-unified-architecture" TargetMode="External"/><Relationship Id="rId10" Type="http://schemas.openxmlformats.org/officeDocument/2006/relationships/hyperlink" Target="https://github.com/eclipse/vorto/tree/development/docs" TargetMode="External"/><Relationship Id="rId4" Type="http://schemas.openxmlformats.org/officeDocument/2006/relationships/hyperlink" Target="https://github.com/iot-schema-collab/iotschema" TargetMode="External"/><Relationship Id="rId9" Type="http://schemas.openxmlformats.org/officeDocument/2006/relationships/hyperlink" Target="https://openweave.io/guides/weave-primer/schema" TargetMode="External"/><Relationship Id="rId14" Type="http://schemas.openxmlformats.org/officeDocument/2006/relationships/hyperlink" Target="http://www.onem2m.org/tr-0039/ipe-and-sd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3827"/>
            <a:ext cx="7772400" cy="2387600"/>
          </a:xfrm>
        </p:spPr>
        <p:txBody>
          <a:bodyPr/>
          <a:lstStyle/>
          <a:p>
            <a:r>
              <a:rPr lang="en-US" dirty="0" err="1"/>
              <a:t>iotschema.org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"Semantic Integration Made Simple"</a:t>
            </a:r>
          </a:p>
          <a:p>
            <a:r>
              <a:rPr lang="en-US" dirty="0"/>
              <a:t>April 15, 2021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requirements across </a:t>
            </a:r>
            <a:r>
              <a:rPr lang="en-US" dirty="0" err="1"/>
              <a:t>WoT</a:t>
            </a:r>
            <a:r>
              <a:rPr lang="en-US" dirty="0"/>
              <a:t> use cases?</a:t>
            </a:r>
          </a:p>
          <a:p>
            <a:r>
              <a:rPr lang="en-US" dirty="0"/>
              <a:t>What are priorities, models, tools, formats?</a:t>
            </a:r>
          </a:p>
          <a:p>
            <a:r>
              <a:rPr lang="en-US" dirty="0"/>
              <a:t>Verticals are in different points in standardization</a:t>
            </a:r>
          </a:p>
          <a:p>
            <a:r>
              <a:rPr lang="en-US" dirty="0"/>
              <a:t>Move toward a W3C activity, work with VSS Ontology, </a:t>
            </a:r>
            <a:r>
              <a:rPr lang="en-US" dirty="0" err="1"/>
              <a:t>BRICKSchema</a:t>
            </a:r>
            <a:r>
              <a:rPr lang="en-US" dirty="0"/>
              <a:t> etc. </a:t>
            </a:r>
          </a:p>
          <a:p>
            <a:r>
              <a:rPr lang="en-US" dirty="0"/>
              <a:t>What is the venue? Engage the </a:t>
            </a:r>
            <a:r>
              <a:rPr lang="en-US" dirty="0" err="1"/>
              <a:t>WoT</a:t>
            </a:r>
            <a:r>
              <a:rPr lang="en-US" dirty="0"/>
              <a:t> CG and IG?</a:t>
            </a:r>
          </a:p>
        </p:txBody>
      </p:sp>
    </p:spTree>
    <p:extLst>
      <p:ext uri="{BB962C8B-B14F-4D97-AF65-F5344CB8AC3E}">
        <p14:creationId xmlns:p14="http://schemas.microsoft.com/office/powerpoint/2010/main" val="72707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1030-A1C8-224E-9A26-6EA97829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748"/>
            <a:ext cx="7886700" cy="1325563"/>
          </a:xfrm>
        </p:spPr>
        <p:txBody>
          <a:bodyPr/>
          <a:lstStyle/>
          <a:p>
            <a:r>
              <a:rPr lang="en-US" dirty="0"/>
              <a:t>New Charter for </a:t>
            </a:r>
            <a:r>
              <a:rPr lang="en-US" dirty="0" err="1"/>
              <a:t>iotschema.org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B450-F43A-1340-B50E-2354E63E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4614"/>
            <a:ext cx="7886700" cy="4351338"/>
          </a:xfrm>
        </p:spPr>
        <p:txBody>
          <a:bodyPr/>
          <a:lstStyle/>
          <a:p>
            <a:r>
              <a:rPr lang="en-US" dirty="0"/>
              <a:t>Develop semantic integration patterns for IoT information models</a:t>
            </a:r>
          </a:p>
          <a:p>
            <a:r>
              <a:rPr lang="en-US" dirty="0"/>
              <a:t>Connect IoT affordance models (</a:t>
            </a:r>
            <a:r>
              <a:rPr lang="en-US" dirty="0" err="1"/>
              <a:t>OneDM</a:t>
            </a:r>
            <a:r>
              <a:rPr lang="en-US" dirty="0"/>
              <a:t>, etc.) to physical world models (</a:t>
            </a:r>
            <a:r>
              <a:rPr lang="en-US" dirty="0" err="1"/>
              <a:t>BRICKschema</a:t>
            </a:r>
            <a:r>
              <a:rPr lang="en-US" dirty="0"/>
              <a:t>, </a:t>
            </a:r>
            <a:r>
              <a:rPr lang="en-US" dirty="0" err="1"/>
              <a:t>VSSschema</a:t>
            </a:r>
            <a:r>
              <a:rPr lang="en-US" dirty="0"/>
              <a:t>) using consistent patterns and shapes</a:t>
            </a:r>
          </a:p>
          <a:p>
            <a:r>
              <a:rPr lang="en-US" dirty="0"/>
              <a:t>Become a go-to place for semantic integration</a:t>
            </a:r>
          </a:p>
          <a:p>
            <a:r>
              <a:rPr lang="en-US" dirty="0"/>
              <a:t>Re-use existing ontologies and ontological patterns</a:t>
            </a:r>
          </a:p>
          <a:p>
            <a:r>
              <a:rPr lang="en-US" dirty="0"/>
              <a:t>Focus on W3C </a:t>
            </a:r>
            <a:r>
              <a:rPr lang="en-US" dirty="0" err="1"/>
              <a:t>WoT</a:t>
            </a:r>
            <a:r>
              <a:rPr lang="en-US" dirty="0"/>
              <a:t> and hypermedia integrations</a:t>
            </a:r>
          </a:p>
          <a:p>
            <a:r>
              <a:rPr lang="en-US" dirty="0"/>
              <a:t>Develop tools and repositories for models</a:t>
            </a:r>
          </a:p>
          <a:p>
            <a:r>
              <a:rPr lang="en-US" dirty="0"/>
              <a:t>Operate as a consortium with sub-teams</a:t>
            </a:r>
          </a:p>
        </p:txBody>
      </p:sp>
    </p:spTree>
    <p:extLst>
      <p:ext uri="{BB962C8B-B14F-4D97-AF65-F5344CB8AC3E}">
        <p14:creationId xmlns:p14="http://schemas.microsoft.com/office/powerpoint/2010/main" val="67869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76C8-01E9-EC42-AD16-126ED03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Work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768D-F985-5F4B-9204-2C424CCC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055"/>
            <a:ext cx="7886700" cy="4964635"/>
          </a:xfrm>
        </p:spPr>
        <p:txBody>
          <a:bodyPr/>
          <a:lstStyle/>
          <a:p>
            <a:r>
              <a:rPr lang="en-US" dirty="0"/>
              <a:t>Revise the meta-model and shape constraints</a:t>
            </a:r>
          </a:p>
          <a:p>
            <a:pPr lvl="1"/>
            <a:r>
              <a:rPr lang="en-US" dirty="0" err="1"/>
              <a:t>iotThing</a:t>
            </a:r>
            <a:r>
              <a:rPr lang="en-US" dirty="0"/>
              <a:t> class, refactor category names</a:t>
            </a:r>
          </a:p>
          <a:p>
            <a:pPr lvl="1"/>
            <a:r>
              <a:rPr lang="en-US" dirty="0"/>
              <a:t>Make some choices about quantities and units</a:t>
            </a:r>
          </a:p>
          <a:p>
            <a:r>
              <a:rPr lang="en-US" dirty="0"/>
              <a:t>Develop the browser and some simple demonstration tools like a metadata chooser plugin</a:t>
            </a:r>
          </a:p>
          <a:p>
            <a:r>
              <a:rPr lang="en-US" dirty="0"/>
              <a:t>Develop integration patterns for physical ontologies and digital twin</a:t>
            </a:r>
          </a:p>
          <a:p>
            <a:pPr lvl="1"/>
            <a:r>
              <a:rPr lang="en-US" dirty="0"/>
              <a:t>Feature of Interest and related property types</a:t>
            </a:r>
          </a:p>
          <a:p>
            <a:r>
              <a:rPr lang="en-US" dirty="0"/>
              <a:t>Define a release schedule and priorities for released datasets</a:t>
            </a:r>
          </a:p>
          <a:p>
            <a:r>
              <a:rPr lang="en-US" dirty="0"/>
              <a:t>Define an administrative structure and ground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1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Meta-information model survey across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 err="1"/>
              <a:t>iotschema</a:t>
            </a:r>
            <a:r>
              <a:rPr lang="en-US" dirty="0"/>
              <a:t> ontology</a:t>
            </a:r>
          </a:p>
        </p:txBody>
      </p:sp>
    </p:spTree>
    <p:extLst>
      <p:ext uri="{BB962C8B-B14F-4D97-AF65-F5344CB8AC3E}">
        <p14:creationId xmlns:p14="http://schemas.microsoft.com/office/powerpoint/2010/main" val="45287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A5A3CD-ACE9-6B46-BE14-7E83290A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086" y="1787703"/>
          <a:ext cx="8537825" cy="449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25">
                  <a:extLst>
                    <a:ext uri="{9D8B030D-6E8A-4147-A177-3AD203B41FA5}">
                      <a16:colId xmlns:a16="http://schemas.microsoft.com/office/drawing/2014/main" val="27400752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60236938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05060935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55677030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914097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224826571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60948129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654983923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20191495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201039865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358268512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3611746484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55337687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97507757"/>
                    </a:ext>
                  </a:extLst>
                </a:gridCol>
                <a:gridCol w="537713">
                  <a:extLst>
                    <a:ext uri="{9D8B030D-6E8A-4147-A177-3AD203B41FA5}">
                      <a16:colId xmlns:a16="http://schemas.microsoft.com/office/drawing/2014/main" val="3645273718"/>
                    </a:ext>
                  </a:extLst>
                </a:gridCol>
              </a:tblGrid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Information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OCF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SmartThings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Weave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Vorto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BLE Mesh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7277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Governing 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OneDM Liaison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W3C/schema.org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Zigbee Alliance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OCF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SmartThings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 SpecWorks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Google/Nest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OCF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BT Sig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Microsoft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oneM2M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91156370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Many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78617098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Models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 Attr. 4.0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33216269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representation 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vortolang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0675058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Content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sdf+json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td+jsonld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zcl+xml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swagger+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sdt+xml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532533646"/>
                  </a:ext>
                </a:extLst>
              </a:tr>
              <a:tr h="33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https://github.com/one-data-model/language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https://www.w3.org/TR/wot-thing-description/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 dirty="0">
                          <a:effectLst/>
                          <a:hlinkClick r:id="rId4"/>
                        </a:rPr>
                        <a:t>https://github.com/iot-schema-collab/iotschema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sng" strike="noStrike" dirty="0">
                          <a:effectLst/>
                          <a:hlinkClick r:id="rId5"/>
                        </a:rPr>
                        <a:t>https://zigbeealliance.org/wp-content/uploads/zip/dotdot-ip-package.zip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6"/>
                        </a:rPr>
                        <a:t>https://openconnectivity.org/developer/specifications/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7"/>
                        </a:rPr>
                        <a:t>https://docs.smartthings.com/en/latest/capabilities-reference.html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8"/>
                        </a:rPr>
                        <a:t>http://www.openmobilealliance.org/wp/omna/lwm2m/lwm2mregistry.html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9"/>
                        </a:rPr>
                        <a:t>https://openweave.io/guides/weave-primer/schema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0"/>
                        </a:rPr>
                        <a:t>https://github.com/eclipse/vorto/tree/development/docs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https://openconnectivity.org/developer/specifications/upnp-resources/upnp/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2"/>
                        </a:rPr>
                        <a:t>https://www.bluetooth.com/specifications/mesh-specifications/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https://github.com/Azure/IoTPlugandPlay/tree/master/DTDL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http://www.onem2m.org/tr-0039/ipe-and-sdt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5"/>
                        </a:rPr>
                        <a:t>https://opcfoundation.org/developer-tools/specifications-unified-architecture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369775777"/>
                  </a:ext>
                </a:extLst>
              </a:tr>
              <a:tr h="4807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769381227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Terminology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Azure  DTDL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6038382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Composed Instance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Thing/Thing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Thing/Thing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Device/EP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Platform/Device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Fingerprint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Registration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Info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Device, 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0817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Atomic Functionality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Object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(Thing)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Function 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ModuleClass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0761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Externalized state 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Config, 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State 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Attribute,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Variable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3475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External method accepted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Executable Res.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Method, Program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9453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 signal emitted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Telemetry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Event, Alarm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9186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Reusable 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definition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Reusable Res.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schema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 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register 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21904"/>
                  </a:ext>
                </a:extLst>
              </a:tr>
              <a:tr h="4701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264678046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Network Binding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40007377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Mapping Files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SenML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DTDL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7271821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 Binding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 Forms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ZCL Commands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Handlers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 defined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 GATT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172551358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MQTT,HTTP,CoAP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Zigbee Pro, 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HTTP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69061361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:a16="http://schemas.microsoft.com/office/drawing/2014/main" val="3954156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B5E1E70-3CE8-134B-8E43-D1107FC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8302"/>
            <a:ext cx="7886700" cy="1325563"/>
          </a:xfrm>
        </p:spPr>
        <p:txBody>
          <a:bodyPr/>
          <a:lstStyle/>
          <a:p>
            <a:r>
              <a:rPr lang="en-US" dirty="0"/>
              <a:t>Meta-model survey – Common Affordance Semantics</a:t>
            </a:r>
          </a:p>
        </p:txBody>
      </p:sp>
    </p:spTree>
    <p:extLst>
      <p:ext uri="{BB962C8B-B14F-4D97-AF65-F5344CB8AC3E}">
        <p14:creationId xmlns:p14="http://schemas.microsoft.com/office/powerpoint/2010/main" val="98814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4929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71"/>
            <a:ext cx="7886700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re-charter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provides an RDF integration pattern for common application semantics, using categories that are well-aligned with </a:t>
            </a:r>
            <a:r>
              <a:rPr lang="en-US" dirty="0" err="1"/>
              <a:t>WoT</a:t>
            </a:r>
            <a:r>
              <a:rPr lang="en-US" dirty="0"/>
              <a:t> TD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will not benefit from integration of </a:t>
            </a:r>
            <a:r>
              <a:rPr lang="en-US" dirty="0" err="1"/>
              <a:t>IoT</a:t>
            </a:r>
            <a:r>
              <a:rPr lang="en-US" dirty="0"/>
              <a:t> affordances – rather, vertical domain vocabularies</a:t>
            </a:r>
          </a:p>
          <a:p>
            <a:r>
              <a:rPr lang="en-US" dirty="0" err="1"/>
              <a:t>iotschema</a:t>
            </a:r>
            <a:r>
              <a:rPr lang="en-US" dirty="0"/>
              <a:t> set out to attract product vendors to adopt a common format and entry point for </a:t>
            </a:r>
            <a:r>
              <a:rPr lang="en-US" dirty="0" err="1"/>
              <a:t>iot</a:t>
            </a:r>
            <a:r>
              <a:rPr lang="en-US" dirty="0"/>
              <a:t> information models</a:t>
            </a:r>
          </a:p>
          <a:p>
            <a:pPr lvl="1"/>
            <a:r>
              <a:rPr lang="en-US" dirty="0"/>
              <a:t>One Data Model liaison group has achieved this with respect to </a:t>
            </a:r>
            <a:r>
              <a:rPr lang="en-US" dirty="0" err="1"/>
              <a:t>IoT</a:t>
            </a:r>
            <a:r>
              <a:rPr lang="en-US" dirty="0"/>
              <a:t> device information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4662"/>
            <a:ext cx="7886700" cy="4888786"/>
          </a:xfrm>
        </p:spPr>
        <p:txBody>
          <a:bodyPr/>
          <a:lstStyle/>
          <a:p>
            <a:r>
              <a:rPr lang="en-US" dirty="0"/>
              <a:t>Common information </a:t>
            </a:r>
            <a:r>
              <a:rPr lang="en-US"/>
              <a:t>models provide more </a:t>
            </a:r>
            <a:r>
              <a:rPr lang="en-US" dirty="0"/>
              <a:t>benefit to system integrators that need to work across vendors and verticals</a:t>
            </a:r>
          </a:p>
          <a:p>
            <a:r>
              <a:rPr lang="en-US" dirty="0" err="1"/>
              <a:t>WoT</a:t>
            </a:r>
            <a:r>
              <a:rPr lang="en-US" dirty="0"/>
              <a:t> use cases are more aligned with system integration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OneDM</a:t>
            </a:r>
            <a:r>
              <a:rPr lang="en-US" dirty="0"/>
              <a:t> and SDF provide a common translation format for device data models, </a:t>
            </a:r>
            <a:r>
              <a:rPr lang="en-US" dirty="0" err="1"/>
              <a:t>iotschema</a:t>
            </a:r>
            <a:r>
              <a:rPr lang="en-US" dirty="0"/>
              <a:t> provides </a:t>
            </a:r>
            <a:r>
              <a:rPr lang="en-US" b="1" dirty="0"/>
              <a:t>common RDF integration patterns </a:t>
            </a:r>
            <a:r>
              <a:rPr lang="en-US" dirty="0"/>
              <a:t>for multiple ecosystems that can be used in </a:t>
            </a:r>
            <a:r>
              <a:rPr lang="en-US" dirty="0" err="1"/>
              <a:t>WoT</a:t>
            </a:r>
            <a:r>
              <a:rPr lang="en-US" dirty="0"/>
              <a:t> deployments</a:t>
            </a:r>
          </a:p>
          <a:p>
            <a:r>
              <a:rPr lang="en-US" dirty="0" err="1"/>
              <a:t>iotschema</a:t>
            </a:r>
            <a:r>
              <a:rPr lang="en-US" dirty="0"/>
              <a:t> can represent and integrate quantities and features of interest from diverse information model sources</a:t>
            </a:r>
          </a:p>
        </p:txBody>
      </p:sp>
    </p:spTree>
    <p:extLst>
      <p:ext uri="{BB962C8B-B14F-4D97-AF65-F5344CB8AC3E}">
        <p14:creationId xmlns:p14="http://schemas.microsoft.com/office/powerpoint/2010/main" val="17541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587-4788-034F-B79B-98176D64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IoT with Physical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422F-0A1B-6044-8D6A-62428D8F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defined a general ontology for device affordances</a:t>
            </a:r>
          </a:p>
          <a:p>
            <a:r>
              <a:rPr lang="en-US" dirty="0"/>
              <a:t>There are existing ontologies for physical systems, e.g. </a:t>
            </a:r>
            <a:r>
              <a:rPr lang="en-US" dirty="0" err="1"/>
              <a:t>BrickSchema</a:t>
            </a:r>
            <a:r>
              <a:rPr lang="en-US" dirty="0"/>
              <a:t> for buildings</a:t>
            </a:r>
          </a:p>
          <a:p>
            <a:r>
              <a:rPr lang="en-US" dirty="0"/>
              <a:t>Where are other IoT related ontologies? SAREF, SOSA, SDT, SSN</a:t>
            </a:r>
          </a:p>
          <a:p>
            <a:r>
              <a:rPr lang="en-US" dirty="0"/>
              <a:t>Can we be an aggregation with well-defined semantic connectors?</a:t>
            </a:r>
          </a:p>
          <a:p>
            <a:r>
              <a:rPr lang="en-US" dirty="0"/>
              <a:t>What new ontologies will be needed?</a:t>
            </a:r>
          </a:p>
        </p:txBody>
      </p:sp>
    </p:spTree>
    <p:extLst>
      <p:ext uri="{BB962C8B-B14F-4D97-AF65-F5344CB8AC3E}">
        <p14:creationId xmlns:p14="http://schemas.microsoft.com/office/powerpoint/2010/main" val="21074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707F-64CC-3944-93BF-DC6FB190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One-stop Shop for IoT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FAC1-1BEF-8F48-9C74-28A56960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beyond the Device Affordance Ontology to cover prominent industry gaps in IoT Semantics</a:t>
            </a:r>
          </a:p>
          <a:p>
            <a:r>
              <a:rPr lang="en-US" dirty="0"/>
              <a:t>Link to other sources and make them connectable, browse-able through new relation types (Object Properties)</a:t>
            </a:r>
          </a:p>
          <a:p>
            <a:r>
              <a:rPr lang="en-US" dirty="0"/>
              <a:t>Consume </a:t>
            </a:r>
            <a:r>
              <a:rPr lang="en-US" dirty="0" err="1"/>
              <a:t>OneDM</a:t>
            </a:r>
            <a:r>
              <a:rPr lang="en-US" dirty="0"/>
              <a:t> for device affordance definitions, provide an RDF front-end</a:t>
            </a:r>
          </a:p>
          <a:p>
            <a:r>
              <a:rPr lang="en-US" dirty="0"/>
              <a:t>Sort out Quantities and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9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8649-1961-7945-AB8F-CA5909B7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23" y="2351581"/>
            <a:ext cx="7886700" cy="1325563"/>
          </a:xfrm>
        </p:spPr>
        <p:txBody>
          <a:bodyPr/>
          <a:lstStyle/>
          <a:p>
            <a:r>
              <a:rPr lang="en-US" dirty="0"/>
              <a:t>Review of April 2021 Re-Charter</a:t>
            </a:r>
          </a:p>
        </p:txBody>
      </p:sp>
    </p:spTree>
    <p:extLst>
      <p:ext uri="{BB962C8B-B14F-4D97-AF65-F5344CB8AC3E}">
        <p14:creationId xmlns:p14="http://schemas.microsoft.com/office/powerpoint/2010/main" val="1513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+ </a:t>
            </a:r>
            <a:r>
              <a:rPr lang="en-US" dirty="0" err="1"/>
              <a:t>WoT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is an integration language</a:t>
            </a:r>
          </a:p>
          <a:p>
            <a:r>
              <a:rPr lang="en-US" dirty="0" err="1"/>
              <a:t>iotschema</a:t>
            </a:r>
            <a:r>
              <a:rPr lang="en-US" dirty="0"/>
              <a:t> is the semantic database</a:t>
            </a:r>
          </a:p>
          <a:p>
            <a:r>
              <a:rPr lang="en-US" dirty="0"/>
              <a:t>data models from different ecosystems can be mapped to common </a:t>
            </a:r>
            <a:r>
              <a:rPr lang="en-US" dirty="0" err="1"/>
              <a:t>iotschema</a:t>
            </a:r>
            <a:r>
              <a:rPr lang="en-US" dirty="0"/>
              <a:t> concepts and exposed using </a:t>
            </a:r>
            <a:r>
              <a:rPr lang="en-US" dirty="0" err="1"/>
              <a:t>WoT</a:t>
            </a:r>
            <a:r>
              <a:rPr lang="en-US" dirty="0"/>
              <a:t> TD</a:t>
            </a:r>
          </a:p>
          <a:p>
            <a:r>
              <a:rPr lang="en-US" dirty="0"/>
              <a:t>System integrations e.g. digital twin, can adapt to diverse field devices using common semantic affordances defined in </a:t>
            </a:r>
            <a:r>
              <a:rPr lang="en-US" dirty="0" err="1"/>
              <a:t>iotschema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3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74" y="257366"/>
            <a:ext cx="7886700" cy="1325563"/>
          </a:xfrm>
        </p:spPr>
        <p:txBody>
          <a:bodyPr/>
          <a:lstStyle/>
          <a:p>
            <a:r>
              <a:rPr lang="en-US" dirty="0"/>
              <a:t>Any model with any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7255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iotschema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3119" y="3216162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0085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infomodel</a:t>
            </a:r>
            <a:r>
              <a:rPr lang="en-US" dirty="0"/>
              <a:t> 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008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infomodel</a:t>
            </a:r>
            <a:r>
              <a:rPr lang="en-US" dirty="0"/>
              <a:t> B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008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infomodel</a:t>
            </a:r>
            <a:r>
              <a:rPr lang="en-US" dirty="0"/>
              <a:t> C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7864" y="2058547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System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87864" y="3472184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87864" y="4885821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0405" y="2365241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"narrow waist"</a:t>
            </a:r>
          </a:p>
          <a:p>
            <a:r>
              <a:rPr lang="en-US" dirty="0" err="1"/>
              <a:t>infomodels</a:t>
            </a:r>
            <a:r>
              <a:rPr lang="en-US" dirty="0"/>
              <a:t> =&gt; systems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3939" y="2849989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37739" y="4801738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0587" y="4820074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85637" y="2848491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0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857"/>
            <a:ext cx="7886700" cy="132556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337"/>
            <a:ext cx="8042384" cy="4731132"/>
          </a:xfrm>
        </p:spPr>
        <p:txBody>
          <a:bodyPr/>
          <a:lstStyle/>
          <a:p>
            <a:r>
              <a:rPr lang="en-US" dirty="0"/>
              <a:t>System integrators using </a:t>
            </a:r>
            <a:r>
              <a:rPr lang="en-US" dirty="0" err="1"/>
              <a:t>WoT</a:t>
            </a:r>
            <a:r>
              <a:rPr lang="en-US" dirty="0"/>
              <a:t>, etc. would benefit from common tools and formats for semantic integration </a:t>
            </a:r>
          </a:p>
          <a:p>
            <a:r>
              <a:rPr lang="en-US" dirty="0"/>
              <a:t>Developer tools can layer on top of </a:t>
            </a:r>
            <a:r>
              <a:rPr lang="en-US" dirty="0" err="1"/>
              <a:t>WoT</a:t>
            </a:r>
            <a:r>
              <a:rPr lang="en-US" dirty="0"/>
              <a:t> to provide semantic APIs to help with discovery, and for mapping affordances and data</a:t>
            </a:r>
          </a:p>
          <a:p>
            <a:r>
              <a:rPr lang="en-US" dirty="0"/>
              <a:t>Continue to deploy in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  <a:p>
            <a:r>
              <a:rPr lang="en-US" dirty="0"/>
              <a:t>Develop use cases to illustrate the benefits of semantic integration</a:t>
            </a:r>
          </a:p>
          <a:p>
            <a:r>
              <a:rPr lang="en-US" dirty="0"/>
              <a:t>Is there interest going forward; will people adopt it? </a:t>
            </a:r>
          </a:p>
          <a:p>
            <a:r>
              <a:rPr lang="en-US" dirty="0"/>
              <a:t>Can we build a new consortium?</a:t>
            </a:r>
          </a:p>
        </p:txBody>
      </p:sp>
    </p:spTree>
    <p:extLst>
      <p:ext uri="{BB962C8B-B14F-4D97-AF65-F5344CB8AC3E}">
        <p14:creationId xmlns:p14="http://schemas.microsoft.com/office/powerpoint/2010/main" val="104898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32263</TotalTime>
  <Words>1169</Words>
  <Application>Microsoft Macintosh PowerPoint</Application>
  <PresentationFormat>Letter Paper (8.5x11 in)</PresentationFormat>
  <Paragraphs>328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iotschema.org</vt:lpstr>
      <vt:lpstr>iotschema re-charter</vt:lpstr>
      <vt:lpstr>iotschema benefits</vt:lpstr>
      <vt:lpstr>Integration of IoT with Physical Systems</vt:lpstr>
      <vt:lpstr>One-stop Shop for IoT semantics</vt:lpstr>
      <vt:lpstr>Review of April 2021 Re-Charter</vt:lpstr>
      <vt:lpstr>iotschema + WoT benefits</vt:lpstr>
      <vt:lpstr>Any model with any system</vt:lpstr>
      <vt:lpstr>Going Forward</vt:lpstr>
      <vt:lpstr>Open questions</vt:lpstr>
      <vt:lpstr>New Charter for iotschema.org</vt:lpstr>
      <vt:lpstr>Work Streams</vt:lpstr>
      <vt:lpstr>Technical backup</vt:lpstr>
      <vt:lpstr>Meta-model survey – Common Affordance Semantics</vt:lpstr>
      <vt:lpstr>iotschema UML with iotThing class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152</cp:revision>
  <cp:lastPrinted>2021-03-18T13:17:42Z</cp:lastPrinted>
  <dcterms:created xsi:type="dcterms:W3CDTF">2019-02-21T13:28:37Z</dcterms:created>
  <dcterms:modified xsi:type="dcterms:W3CDTF">2021-05-20T12:58:24Z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