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22"/>
  </p:notesMasterIdLst>
  <p:sldIdLst>
    <p:sldId id="256" r:id="rId9"/>
    <p:sldId id="257" r:id="rId10"/>
    <p:sldId id="263" r:id="rId11"/>
    <p:sldId id="264" r:id="rId12"/>
    <p:sldId id="265" r:id="rId13"/>
    <p:sldId id="266" r:id="rId14"/>
    <p:sldId id="258" r:id="rId15"/>
    <p:sldId id="259" r:id="rId16"/>
    <p:sldId id="260" r:id="rId17"/>
    <p:sldId id="261" r:id="rId18"/>
    <p:sldId id="262" r:id="rId19"/>
    <p:sldId id="267" r:id="rId20"/>
    <p:sldId id="268" r:id="rId21"/>
  </p:sldIdLst>
  <p:sldSz cx="9144000" cy="6858000" type="letter"/>
  <p:notesSz cx="6858000" cy="9144000"/>
  <p:custDataLst>
    <p:custData r:id="rId5"/>
    <p:custData r:id="rId2"/>
    <p:custData r:id="rId6"/>
    <p:custData r:id="rId3"/>
    <p:custData r:id="rId7"/>
    <p:custData r:id="rId1"/>
    <p:custData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67" d="100"/>
          <a:sy n="67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BAFEA-10B2-4AD7-A888-C9C854D099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D725A-1658-4778-83A2-2C6F7BDE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7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8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2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smtClean="0"/>
              <a:t>Teleconference</a:t>
            </a:r>
          </a:p>
          <a:p>
            <a:r>
              <a:rPr lang="en-US" dirty="0" smtClean="0"/>
              <a:t>January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26977" cy="4351338"/>
          </a:xfrm>
        </p:spPr>
        <p:txBody>
          <a:bodyPr/>
          <a:lstStyle/>
          <a:p>
            <a:r>
              <a:rPr lang="en-US" dirty="0" smtClean="0"/>
              <a:t>Keep and extend the current charter</a:t>
            </a:r>
          </a:p>
          <a:p>
            <a:r>
              <a:rPr lang="en-US" dirty="0" smtClean="0"/>
              <a:t>Provide a better venue for the group to operate</a:t>
            </a:r>
          </a:p>
          <a:p>
            <a:r>
              <a:rPr lang="en-US" dirty="0" smtClean="0"/>
              <a:t>Mailing list</a:t>
            </a:r>
          </a:p>
          <a:p>
            <a:r>
              <a:rPr lang="en-US" dirty="0" smtClean="0"/>
              <a:t>Work with related groups in W3C; Automotive, Spatial Data, Sensors, </a:t>
            </a:r>
            <a:r>
              <a:rPr lang="en-US" dirty="0" err="1" smtClean="0"/>
              <a:t>WoT</a:t>
            </a:r>
            <a:endParaRPr lang="en-US" dirty="0" smtClean="0"/>
          </a:p>
          <a:p>
            <a:r>
              <a:rPr lang="en-US" dirty="0" smtClean="0"/>
              <a:t>Potential transition to higher status in W3C, e.g. "Evergreen standard"</a:t>
            </a:r>
          </a:p>
          <a:p>
            <a:r>
              <a:rPr lang="en-US" dirty="0"/>
              <a:t>https://www.w3.org/community/groups/proposed/</a:t>
            </a:r>
          </a:p>
          <a:p>
            <a:pPr lvl="1"/>
            <a:r>
              <a:rPr lang="en-US" dirty="0" smtClean="0"/>
              <a:t>Schema Extensions for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 Roadmap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up the W3C Community Group</a:t>
            </a:r>
          </a:p>
          <a:p>
            <a:r>
              <a:rPr lang="en-US" dirty="0" smtClean="0"/>
              <a:t>Develop and document pattern, practices, and tools for creating and using definitions</a:t>
            </a:r>
          </a:p>
          <a:p>
            <a:r>
              <a:rPr lang="en-US" dirty="0" smtClean="0"/>
              <a:t>Web interface to browse definitions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Publish initial definition sets from contributors</a:t>
            </a:r>
          </a:p>
          <a:p>
            <a:r>
              <a:rPr lang="en-US" dirty="0" smtClean="0"/>
              <a:t>Identify future enhancements </a:t>
            </a:r>
          </a:p>
          <a:p>
            <a:pPr lvl="1"/>
            <a:r>
              <a:rPr lang="en-US" dirty="0" smtClean="0"/>
              <a:t>semantic categories and classes</a:t>
            </a:r>
          </a:p>
          <a:p>
            <a:pPr lvl="1"/>
            <a:r>
              <a:rPr lang="en-US" dirty="0" smtClean="0"/>
              <a:t>behaviors, rules,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2019 </a:t>
            </a:r>
            <a:r>
              <a:rPr lang="en-US" dirty="0" smtClean="0"/>
              <a:t>Roadmap </a:t>
            </a:r>
            <a:r>
              <a:rPr lang="en-US" dirty="0"/>
              <a:t>Cont’d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current iot.schema.org model</a:t>
            </a:r>
          </a:p>
          <a:p>
            <a:pPr lvl="1"/>
            <a:r>
              <a:rPr lang="en-US" dirty="0"/>
              <a:t>Integration of schema.org-like model with RDF Data Shapes </a:t>
            </a:r>
          </a:p>
          <a:p>
            <a:pPr lvl="1"/>
            <a:r>
              <a:rPr lang="en-US" dirty="0"/>
              <a:t>Support for extended scenarios based on querying, reasoning, and validation</a:t>
            </a:r>
          </a:p>
          <a:p>
            <a:r>
              <a:rPr lang="en-US" dirty="0"/>
              <a:t>Integration of Project Haystack &amp; Brick with iot.schema.org</a:t>
            </a:r>
          </a:p>
          <a:p>
            <a:pPr lvl="1"/>
            <a:r>
              <a:rPr lang="en-US" dirty="0"/>
              <a:t>Continuation of the work on model mappings</a:t>
            </a:r>
          </a:p>
          <a:p>
            <a:r>
              <a:rPr lang="en-US" dirty="0"/>
              <a:t>Extension of iot.schema.org for industrial domain</a:t>
            </a:r>
          </a:p>
          <a:p>
            <a:pPr lvl="1"/>
            <a:r>
              <a:rPr lang="en-US" dirty="0"/>
              <a:t>Currently the focus is on smart home/building </a:t>
            </a:r>
          </a:p>
        </p:txBody>
      </p:sp>
    </p:spTree>
    <p:extLst>
      <p:ext uri="{BB962C8B-B14F-4D97-AF65-F5344CB8AC3E}">
        <p14:creationId xmlns:p14="http://schemas.microsoft.com/office/powerpoint/2010/main" val="1682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2019 Roadmap </a:t>
            </a:r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of iot.schema.org with Feature of Interest (</a:t>
            </a:r>
            <a:r>
              <a:rPr lang="en-US" dirty="0" err="1"/>
              <a:t>FoI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Continuation of the work on </a:t>
            </a:r>
            <a:r>
              <a:rPr lang="en-US" dirty="0" err="1"/>
              <a:t>FoI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Integration of existing </a:t>
            </a:r>
            <a:r>
              <a:rPr lang="en-US" dirty="0" err="1"/>
              <a:t>FoI</a:t>
            </a:r>
            <a:r>
              <a:rPr lang="en-US" dirty="0"/>
              <a:t> with iot.schema.org, e.g., W3C Linked Building Data</a:t>
            </a:r>
          </a:p>
          <a:p>
            <a:r>
              <a:rPr lang="en-US" dirty="0"/>
              <a:t>First proposal for Semantic API with iot.schema.org</a:t>
            </a:r>
          </a:p>
          <a:p>
            <a:r>
              <a:rPr lang="en-US" dirty="0"/>
              <a:t>Continuation of </a:t>
            </a:r>
            <a:r>
              <a:rPr lang="en-US" dirty="0" err="1"/>
              <a:t>iotschema</a:t>
            </a:r>
            <a:r>
              <a:rPr lang="en-US" dirty="0"/>
              <a:t>-node-red Project</a:t>
            </a:r>
          </a:p>
          <a:p>
            <a:pPr lvl="1"/>
            <a:r>
              <a:rPr lang="en-US" dirty="0"/>
              <a:t>Better integration of discovery, Semantic API… 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8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Agenda and announcements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WoT</a:t>
            </a:r>
            <a:r>
              <a:rPr lang="en-US" dirty="0" smtClean="0"/>
              <a:t> Thing Directory discovery in the </a:t>
            </a:r>
            <a:r>
              <a:rPr lang="en-US" dirty="0" err="1" smtClean="0"/>
              <a:t>iotschema</a:t>
            </a:r>
            <a:r>
              <a:rPr lang="en-US" dirty="0" smtClean="0"/>
              <a:t>-node-red project</a:t>
            </a:r>
          </a:p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One Data Model Liaison Group</a:t>
            </a:r>
          </a:p>
          <a:p>
            <a:pPr lvl="1"/>
            <a:r>
              <a:rPr lang="en-US" dirty="0" smtClean="0"/>
              <a:t>W3C Community Group for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pPr lvl="1"/>
            <a:r>
              <a:rPr lang="en-US" dirty="0" smtClean="0"/>
              <a:t>Roadmap for 2019</a:t>
            </a:r>
          </a:p>
          <a:p>
            <a:pPr lvl="1"/>
            <a:r>
              <a:rPr lang="en-US" dirty="0" smtClean="0"/>
              <a:t>Other updates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iot.schema.org in Node-RED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there an easy way for a Web application developer to use iot.schema.org?</a:t>
            </a:r>
          </a:p>
          <a:p>
            <a:r>
              <a:rPr lang="en-US" sz="2800" dirty="0" smtClean="0"/>
              <a:t>Our goal is to provide a tool that:</a:t>
            </a:r>
          </a:p>
          <a:p>
            <a:pPr lvl="1"/>
            <a:r>
              <a:rPr lang="en-US" sz="2400" dirty="0" smtClean="0"/>
              <a:t>Does not require a developer to know RDF(S), JSON-LD, RDF Shapes etc. </a:t>
            </a:r>
          </a:p>
          <a:p>
            <a:pPr lvl="1"/>
            <a:r>
              <a:rPr lang="en-US" sz="2400" dirty="0" smtClean="0"/>
              <a:t>Enables an easy configuration of things when using iot.schema.org </a:t>
            </a:r>
          </a:p>
          <a:p>
            <a:pPr lvl="1"/>
            <a:r>
              <a:rPr lang="en-US" sz="2400" dirty="0" smtClean="0"/>
              <a:t>Avoids translations of serializations formats, data types, units etc.</a:t>
            </a:r>
            <a:endParaRPr lang="en-US" sz="2400" dirty="0"/>
          </a:p>
          <a:p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3704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Example: Controlling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Temperature  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sz="2500" dirty="0">
                <a:solidFill>
                  <a:prstClr val="black"/>
                </a:solidFill>
                <a:latin typeface="Calibri Light" panose="020F0302020204030204"/>
              </a:rPr>
              <a:t>Node-RED Application with </a:t>
            </a:r>
            <a:r>
              <a:rPr lang="en-US" sz="2500" dirty="0" smtClean="0">
                <a:solidFill>
                  <a:prstClr val="black"/>
                </a:solidFill>
                <a:latin typeface="Calibri Light" panose="020F0302020204030204"/>
              </a:rPr>
              <a:t>iot.schema.org Nodes</a:t>
            </a:r>
            <a:endParaRPr lang="en-US" dirty="0"/>
          </a:p>
        </p:txBody>
      </p:sp>
      <p:pic>
        <p:nvPicPr>
          <p:cNvPr id="3074" name="Picture 2" descr="D:\UserData\z0037u6t\Work on Standardisation Activities\iot.schema.org\Repositories\iotschema-node-red\images\Temperature Control Rec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9"/>
            <a:ext cx="8229600" cy="37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Integration of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WoT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 Thing Directory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iotschema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-node-red P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roject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1700808"/>
            <a:ext cx="8229600" cy="4119210"/>
            <a:chOff x="467544" y="1700808"/>
            <a:chExt cx="8229600" cy="41192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5" t="2867"/>
            <a:stretch/>
          </p:blipFill>
          <p:spPr bwMode="auto">
            <a:xfrm>
              <a:off x="467544" y="1700808"/>
              <a:ext cx="8229600" cy="4119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6150" y="2208213"/>
              <a:ext cx="1400994" cy="349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7294785" y="2201915"/>
            <a:ext cx="1388840" cy="350400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Integration of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WoT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 Thing Directory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iotschema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-node-red P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02" y="1960101"/>
            <a:ext cx="32480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8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Liaison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Outgrowth of "Hive", a well-attended meeting sponsored by the </a:t>
            </a:r>
            <a:r>
              <a:rPr lang="en-US" dirty="0" err="1" smtClean="0"/>
              <a:t>Zigbee</a:t>
            </a:r>
            <a:r>
              <a:rPr lang="en-US" dirty="0" smtClean="0"/>
              <a:t> Alliance in November</a:t>
            </a:r>
          </a:p>
          <a:p>
            <a:r>
              <a:rPr lang="en-US" dirty="0" smtClean="0"/>
              <a:t>Address the device interoperability problem across SDOs, Vendors, Service Providers</a:t>
            </a:r>
          </a:p>
          <a:p>
            <a:r>
              <a:rPr lang="en-US" dirty="0" smtClean="0"/>
              <a:t>Open membership, equal participation by company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, OCF, OneM2M, GSMA, </a:t>
            </a:r>
            <a:r>
              <a:rPr lang="en-US" dirty="0" err="1" smtClean="0"/>
              <a:t>EnOcean</a:t>
            </a:r>
            <a:endParaRPr lang="en-US" dirty="0" smtClean="0"/>
          </a:p>
          <a:p>
            <a:r>
              <a:rPr lang="en-US" dirty="0" smtClean="0"/>
              <a:t>Google, Comcast, Schneider Electric, Honeywell, Ericsson, Qualcomm, NXP, Orange, Cable Labs, Silicon Labs, Samsung, Huawei, Haier,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Administratively hosted by OCF </a:t>
            </a:r>
          </a:p>
          <a:p>
            <a:r>
              <a:rPr lang="en-US" dirty="0"/>
              <a:t>Skip </a:t>
            </a:r>
            <a:r>
              <a:rPr lang="en-US" dirty="0" smtClean="0"/>
              <a:t>Ashton (SiLabs, </a:t>
            </a:r>
            <a:r>
              <a:rPr lang="en-US" dirty="0" err="1" smtClean="0"/>
              <a:t>Zigbee</a:t>
            </a:r>
            <a:r>
              <a:rPr lang="en-US" dirty="0" smtClean="0"/>
              <a:t>) </a:t>
            </a:r>
            <a:r>
              <a:rPr lang="en-US" dirty="0"/>
              <a:t>is Chair</a:t>
            </a:r>
          </a:p>
          <a:p>
            <a:r>
              <a:rPr lang="en-US" dirty="0" smtClean="0"/>
              <a:t>Weekly meetings; the third was January 16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</a:p>
          <a:p>
            <a:r>
              <a:rPr lang="en-US" dirty="0" smtClean="0"/>
              <a:t>Scope </a:t>
            </a:r>
            <a:r>
              <a:rPr lang="en-US" dirty="0"/>
              <a:t>and Priorities are being </a:t>
            </a:r>
            <a:r>
              <a:rPr lang="en-US" dirty="0" smtClean="0"/>
              <a:t>discussed</a:t>
            </a:r>
          </a:p>
          <a:p>
            <a:r>
              <a:rPr lang="en-US" dirty="0" smtClean="0"/>
              <a:t>Presentations are being given on existing models and approaches</a:t>
            </a:r>
          </a:p>
          <a:p>
            <a:pPr lvl="1"/>
            <a:r>
              <a:rPr lang="en-US" dirty="0" smtClean="0"/>
              <a:t>January 4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January 16 </a:t>
            </a:r>
            <a:r>
              <a:rPr lang="mr-IN" dirty="0" smtClean="0"/>
              <a:t>–</a:t>
            </a:r>
            <a:r>
              <a:rPr lang="en-US" dirty="0" smtClean="0"/>
              <a:t> Nest/Weave  </a:t>
            </a:r>
          </a:p>
          <a:p>
            <a:r>
              <a:rPr lang="en-US" dirty="0" smtClean="0"/>
              <a:t>Exploratory phase, gathering input and opinions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1608"/>
            <a:ext cx="7886700" cy="1325563"/>
          </a:xfrm>
        </p:spPr>
        <p:txBody>
          <a:bodyPr/>
          <a:lstStyle/>
          <a:p>
            <a:r>
              <a:rPr lang="en-US" dirty="0" smtClean="0"/>
              <a:t>W3C Community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3425"/>
            <a:ext cx="8151668" cy="4351338"/>
          </a:xfrm>
        </p:spPr>
        <p:txBody>
          <a:bodyPr/>
          <a:lstStyle/>
          <a:p>
            <a:r>
              <a:rPr lang="en-US" dirty="0" smtClean="0"/>
              <a:t>We have proposed a new W3C CG for </a:t>
            </a:r>
            <a:r>
              <a:rPr lang="en-US" dirty="0" err="1" smtClean="0"/>
              <a:t>IoT</a:t>
            </a:r>
            <a:r>
              <a:rPr lang="en-US" dirty="0" smtClean="0"/>
              <a:t> Extensions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/>
              <a:t>https://www.w3.org/community/blog/2019/01/17/proposed-group-schema-extensions-for-</a:t>
            </a:r>
            <a:r>
              <a:rPr lang="en-US" dirty="0" err="1"/>
              <a:t>iot</a:t>
            </a:r>
            <a:r>
              <a:rPr lang="en-US" dirty="0"/>
              <a:t>-community-group/</a:t>
            </a:r>
            <a:endParaRPr lang="en-US" dirty="0" smtClean="0"/>
          </a:p>
          <a:p>
            <a:r>
              <a:rPr lang="en-US" dirty="0" smtClean="0"/>
              <a:t>The charter will be our current charter (see the </a:t>
            </a:r>
            <a:r>
              <a:rPr lang="en-US" dirty="0" err="1" smtClean="0"/>
              <a:t>github</a:t>
            </a:r>
            <a:r>
              <a:rPr lang="en-US" dirty="0" smtClean="0"/>
              <a:t> repository)</a:t>
            </a:r>
          </a:p>
          <a:p>
            <a:r>
              <a:rPr lang="en-US" dirty="0" smtClean="0"/>
              <a:t>Four additional supporting members are required to start the group</a:t>
            </a:r>
          </a:p>
          <a:p>
            <a:r>
              <a:rPr lang="en-US" dirty="0" smtClean="0"/>
              <a:t>https</a:t>
            </a:r>
            <a:r>
              <a:rPr lang="en-US" dirty="0"/>
              <a:t>://www.w3.org/community/groups/proposed/</a:t>
            </a:r>
          </a:p>
          <a:p>
            <a:pPr lvl="1"/>
            <a:r>
              <a:rPr lang="en-US" dirty="0"/>
              <a:t>Schema Extensions for </a:t>
            </a:r>
            <a:r>
              <a:rPr lang="en-US" dirty="0" err="1"/>
              <a:t>IoT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1189e2ad-6b16-490a-8dc3-bba7ecfa960e" isdomainofvalue="False" dataSourceId="b9e995c0-f1b8-4329-9c25-03812e31520b"/>
</file>

<file path=customXml/item2.xml><?xml version="1.0" encoding="utf-8"?>
<VariableList UniqueId="1189e2ad-6b16-490a-8dc3-bba7ecfa960e" Name="AD_HOC" ContentType="XML" MajorVersion="0" MinorVersion="1" isLocalCopy="False" IsBaseObject="False" DataSourceId="b9e995c0-f1b8-4329-9c25-03812e31520b" DataSourceMajorVersion="0" DataSourceMinorVersion="1"/>
</file>

<file path=customXml/item3.xml><?xml version="1.0" encoding="utf-8"?>
<VariableListDefinition name="Computed" displayName="Computed" id="bb367a63-45d5-4891-8cea-ba9fb509d9a0" isdomainofvalue="False" dataSourceId="449ab6ea-bcfc-479d-b5cb-4dc997c740c5"/>
</file>

<file path=customXml/item4.xml><?xml version="1.0" encoding="utf-8"?>
<VariableList UniqueId="bb367a63-45d5-4891-8cea-ba9fb509d9a0" Name="Computed" ContentType="XML" MajorVersion="0" MinorVersion="1" isLocalCopy="False" IsBaseObject="False" DataSourceId="449ab6ea-bcfc-479d-b5cb-4dc997c740c5" DataSourceMajorVersion="0" DataSourceMinorVersion="1"/>
</file>

<file path=customXml/item5.xml><?xml version="1.0" encoding="utf-8"?>
<VariableListDefinition name="System" displayName="System" id="0d16843a-9c1b-4f22-a2f7-bb52995b7964" isdomainofvalue="False" dataSourceId="9dbadfa4-88f4-46df-9c25-eb34e282b3f7"/>
</file>

<file path=customXml/item6.xml><?xml version="1.0" encoding="utf-8"?>
<VariableList UniqueId="0d16843a-9c1b-4f22-a2f7-bb52995b7964" Name="System" ContentType="XML" MajorVersion="0" MinorVersion="1" isLocalCopy="False" IsBaseObject="False" DataSourceId="9dbadfa4-88f4-46df-9c25-eb34e282b3f7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9136FEFE-69B5-4816-8B0B-F2B819A319B1}">
  <ds:schemaRefs/>
</ds:datastoreItem>
</file>

<file path=customXml/itemProps2.xml><?xml version="1.0" encoding="utf-8"?>
<ds:datastoreItem xmlns:ds="http://schemas.openxmlformats.org/officeDocument/2006/customXml" ds:itemID="{222ABE9D-12D3-4093-9F85-99857622E0EE}">
  <ds:schemaRefs/>
</ds:datastoreItem>
</file>

<file path=customXml/itemProps3.xml><?xml version="1.0" encoding="utf-8"?>
<ds:datastoreItem xmlns:ds="http://schemas.openxmlformats.org/officeDocument/2006/customXml" ds:itemID="{8A6900AD-90D0-4ED4-8D77-6E1D4BA1A161}">
  <ds:schemaRefs/>
</ds:datastoreItem>
</file>

<file path=customXml/itemProps4.xml><?xml version="1.0" encoding="utf-8"?>
<ds:datastoreItem xmlns:ds="http://schemas.openxmlformats.org/officeDocument/2006/customXml" ds:itemID="{82E3CDF8-9533-4208-8B17-72FB80BAD4C9}">
  <ds:schemaRefs/>
</ds:datastoreItem>
</file>

<file path=customXml/itemProps5.xml><?xml version="1.0" encoding="utf-8"?>
<ds:datastoreItem xmlns:ds="http://schemas.openxmlformats.org/officeDocument/2006/customXml" ds:itemID="{4B17AE69-5898-478A-AC75-A2947315A463}">
  <ds:schemaRefs/>
</ds:datastoreItem>
</file>

<file path=customXml/itemProps6.xml><?xml version="1.0" encoding="utf-8"?>
<ds:datastoreItem xmlns:ds="http://schemas.openxmlformats.org/officeDocument/2006/customXml" ds:itemID="{BF6A7320-6C18-4F51-B371-5142D9555AB4}">
  <ds:schemaRefs/>
</ds:datastoreItem>
</file>

<file path=customXml/itemProps7.xml><?xml version="1.0" encoding="utf-8"?>
<ds:datastoreItem xmlns:ds="http://schemas.openxmlformats.org/officeDocument/2006/customXml" ds:itemID="{C5E3456C-06C8-4A27-B1C3-7B179D754C0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533</Words>
  <Application>Microsoft Office PowerPoint</Application>
  <PresentationFormat>Letter Paper (8.5x11 in)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iot.schema.org  </vt:lpstr>
      <vt:lpstr>Agenda</vt:lpstr>
      <vt:lpstr>iot.schema.org in Node-RED</vt:lpstr>
      <vt:lpstr>Example: Controlling Temperature    Node-RED Application with iot.schema.org Nodes</vt:lpstr>
      <vt:lpstr>Integration of WoT Thing Directory in the iotschema-node-red Project</vt:lpstr>
      <vt:lpstr>Integration of WoT Thing Directory in the iotschema-node-red Project</vt:lpstr>
      <vt:lpstr>One Data Model Liaison Group</vt:lpstr>
      <vt:lpstr>One Data Model Liaison Group</vt:lpstr>
      <vt:lpstr>W3C Community Group</vt:lpstr>
      <vt:lpstr>W3C Community Group</vt:lpstr>
      <vt:lpstr>2019 Roadmap </vt:lpstr>
      <vt:lpstr>2019 Roadmap Cont’d </vt:lpstr>
      <vt:lpstr>2019 Roadmap 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Anicic, Darko (CT RDA IOT EWT-DE)</cp:lastModifiedBy>
  <cp:revision>41</cp:revision>
  <dcterms:created xsi:type="dcterms:W3CDTF">2019-01-17T04:23:39Z</dcterms:created>
  <dcterms:modified xsi:type="dcterms:W3CDTF">2019-01-17T18:06:53Z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