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79" r:id="rId3"/>
    <p:sldId id="281" r:id="rId4"/>
    <p:sldId id="283" r:id="rId5"/>
    <p:sldId id="289" r:id="rId6"/>
    <p:sldId id="278" r:id="rId7"/>
    <p:sldId id="280" r:id="rId8"/>
    <p:sldId id="291" r:id="rId9"/>
    <p:sldId id="292" r:id="rId10"/>
    <p:sldId id="293" r:id="rId11"/>
    <p:sldId id="294" r:id="rId12"/>
    <p:sldId id="295" r:id="rId13"/>
    <p:sldId id="290" r:id="rId14"/>
    <p:sldId id="257" r:id="rId15"/>
    <p:sldId id="258" r:id="rId16"/>
    <p:sldId id="259" r:id="rId17"/>
    <p:sldId id="286" r:id="rId18"/>
    <p:sldId id="287" r:id="rId19"/>
    <p:sldId id="288" r:id="rId20"/>
    <p:sldId id="285" r:id="rId21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5"/>
    <p:restoredTop sz="94650"/>
  </p:normalViewPr>
  <p:slideViewPr>
    <p:cSldViewPr snapToGrid="0" snapToObjects="1">
      <p:cViewPr varScale="1">
        <p:scale>
          <a:sx n="114" d="100"/>
          <a:sy n="114" d="100"/>
        </p:scale>
        <p:origin x="1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BBBB3-5D7B-284E-801E-D00035F0C91A}" type="datetimeFigureOut">
              <a:rPr lang="en-US" smtClean="0"/>
              <a:t>2/20/20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5C56E-AEF4-D743-9CAA-476596BBE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2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4FBCF-C3C7-B24B-9323-9B8C8BD547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40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4FBCF-C3C7-B24B-9323-9B8C8BD547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09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A13AE-56B5-4D33-933E-747D896FF9D2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89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4572E-0D61-7C4C-A97B-03BC6FC8585C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6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IoT</a:t>
            </a:r>
            <a:r>
              <a:rPr lang="en-US" dirty="0"/>
              <a:t> Extensions for </a:t>
            </a:r>
            <a:r>
              <a:rPr lang="en-US" dirty="0" err="1"/>
              <a:t>schema.org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Community Teleconference</a:t>
            </a:r>
          </a:p>
          <a:p>
            <a:r>
              <a:rPr lang="en-US" dirty="0"/>
              <a:t>February 20, 2020</a:t>
            </a:r>
          </a:p>
        </p:txBody>
      </p:sp>
    </p:spTree>
    <p:extLst>
      <p:ext uri="{BB962C8B-B14F-4D97-AF65-F5344CB8AC3E}">
        <p14:creationId xmlns:p14="http://schemas.microsoft.com/office/powerpoint/2010/main" val="1427852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89092-BC57-4C14-8534-8DBFC9C5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</a:t>
            </a:r>
            <a:r>
              <a:rPr lang="en-US" dirty="0" err="1"/>
              <a:t>iotschema</a:t>
            </a:r>
            <a:r>
              <a:rPr lang="en-US" dirty="0"/>
              <a:t> Nodes to </a:t>
            </a:r>
            <a:r>
              <a:rPr lang="en-US" dirty="0" err="1"/>
              <a:t>npm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37D1E-7747-4046-9AD9-8E46C377A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 nodes are currently being adapted for publication on the </a:t>
            </a:r>
            <a:r>
              <a:rPr lang="en-US" dirty="0" err="1"/>
              <a:t>npm</a:t>
            </a:r>
            <a:r>
              <a:rPr lang="en-US" dirty="0"/>
              <a:t> repository</a:t>
            </a:r>
          </a:p>
          <a:p>
            <a:r>
              <a:rPr lang="en-US" dirty="0"/>
              <a:t>This will allow </a:t>
            </a:r>
            <a:r>
              <a:rPr lang="en-US" dirty="0" err="1"/>
              <a:t>iotschema</a:t>
            </a:r>
            <a:r>
              <a:rPr lang="en-US" dirty="0"/>
              <a:t> Node-RED developers to easily find and access nodes without having to go via the GitHub route.</a:t>
            </a:r>
          </a:p>
          <a:p>
            <a:r>
              <a:rPr lang="en-US" dirty="0"/>
              <a:t>Currently available:</a:t>
            </a:r>
          </a:p>
          <a:p>
            <a:pPr lvl="1"/>
            <a:r>
              <a:rPr lang="en-US" dirty="0"/>
              <a:t>17 packages</a:t>
            </a:r>
          </a:p>
          <a:p>
            <a:pPr lvl="1"/>
            <a:r>
              <a:rPr lang="en-US" dirty="0"/>
              <a:t>Migration for packages A-C completed</a:t>
            </a:r>
          </a:p>
          <a:p>
            <a:pPr lvl="1"/>
            <a:r>
              <a:rPr lang="en-US" dirty="0"/>
              <a:t>D-W in progress</a:t>
            </a:r>
          </a:p>
        </p:txBody>
      </p:sp>
    </p:spTree>
    <p:extLst>
      <p:ext uri="{BB962C8B-B14F-4D97-AF65-F5344CB8AC3E}">
        <p14:creationId xmlns:p14="http://schemas.microsoft.com/office/powerpoint/2010/main" val="3801379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0A7AB-DA27-4CC3-88B2-5927CA4D0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npm</a:t>
            </a:r>
            <a:r>
              <a:rPr lang="en-US" dirty="0"/>
              <a:t> with </a:t>
            </a:r>
            <a:r>
              <a:rPr lang="en-US" dirty="0" err="1"/>
              <a:t>iotschema</a:t>
            </a:r>
            <a:r>
              <a:rPr lang="en-US" dirty="0"/>
              <a:t>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A7300-79B9-4A21-864F-14E54C880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can simply issue the `</a:t>
            </a:r>
            <a:r>
              <a:rPr lang="en-US" sz="1500" dirty="0" err="1">
                <a:latin typeface="Lucida Console" panose="020B0609040504020204" pitchFamily="49" charset="0"/>
              </a:rPr>
              <a:t>npm</a:t>
            </a:r>
            <a:r>
              <a:rPr lang="en-US" sz="1500" dirty="0">
                <a:latin typeface="Lucida Console" panose="020B0609040504020204" pitchFamily="49" charset="0"/>
              </a:rPr>
              <a:t> install</a:t>
            </a:r>
            <a:r>
              <a:rPr lang="en-US" dirty="0"/>
              <a:t>` command from their Node-RED environment</a:t>
            </a:r>
          </a:p>
          <a:p>
            <a:pPr lvl="1"/>
            <a:r>
              <a:rPr lang="en-US" dirty="0"/>
              <a:t>Example: </a:t>
            </a:r>
            <a:r>
              <a:rPr lang="en-US" sz="1350" b="1" dirty="0" err="1">
                <a:latin typeface="Lucida Console" panose="020B0609040504020204" pitchFamily="49" charset="0"/>
              </a:rPr>
              <a:t>npm</a:t>
            </a:r>
            <a:r>
              <a:rPr lang="en-US" sz="1350" b="1" dirty="0">
                <a:latin typeface="Lucida Console" panose="020B0609040504020204" pitchFamily="49" charset="0"/>
              </a:rPr>
              <a:t> install @</a:t>
            </a:r>
            <a:r>
              <a:rPr lang="en-US" sz="1350" b="1" dirty="0" err="1">
                <a:latin typeface="Lucida Console" panose="020B0609040504020204" pitchFamily="49" charset="0"/>
              </a:rPr>
              <a:t>iotschema</a:t>
            </a:r>
            <a:r>
              <a:rPr lang="en-US" sz="1350" b="1" dirty="0">
                <a:latin typeface="Lucida Console" panose="020B0609040504020204" pitchFamily="49" charset="0"/>
              </a:rPr>
              <a:t>/</a:t>
            </a:r>
            <a:r>
              <a:rPr lang="en-US" sz="1350" b="1" dirty="0" err="1">
                <a:latin typeface="Lucida Console" panose="020B0609040504020204" pitchFamily="49" charset="0"/>
              </a:rPr>
              <a:t>binaryswitch</a:t>
            </a:r>
            <a:endParaRPr lang="en-US" sz="1350" b="1" dirty="0">
              <a:latin typeface="Lucida Console" panose="020B0609040504020204" pitchFamily="49" charset="0"/>
            </a:endParaRPr>
          </a:p>
          <a:p>
            <a:r>
              <a:rPr lang="en-US" sz="1800" dirty="0"/>
              <a:t>Nodes are hosted on the </a:t>
            </a:r>
            <a:r>
              <a:rPr lang="en-US" sz="1800" dirty="0" err="1"/>
              <a:t>npm</a:t>
            </a:r>
            <a:r>
              <a:rPr lang="en-US" sz="1800" dirty="0"/>
              <a:t> </a:t>
            </a:r>
            <a:r>
              <a:rPr lang="en-US" sz="1800" dirty="0" err="1"/>
              <a:t>reporitory</a:t>
            </a:r>
            <a:r>
              <a:rPr lang="en-US" sz="1800" dirty="0"/>
              <a:t> and are browsable on npmjs.com</a:t>
            </a:r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88F709-458F-40E7-999B-93889D0E1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0211" y="4450249"/>
            <a:ext cx="4698187" cy="15035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B9BA00-AF52-41B6-98E7-6603AD97E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15" y="3513343"/>
            <a:ext cx="6437738" cy="88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51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4304-DEE7-4705-AA3E-D70E51192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Publishing </a:t>
            </a:r>
            <a:r>
              <a:rPr lang="en-US" sz="2700" dirty="0" err="1"/>
              <a:t>iotschema</a:t>
            </a:r>
            <a:r>
              <a:rPr lang="en-US" sz="2700" dirty="0"/>
              <a:t> Nodes to </a:t>
            </a:r>
            <a:r>
              <a:rPr lang="en-US" sz="2700" dirty="0" err="1"/>
              <a:t>npm</a:t>
            </a:r>
            <a:r>
              <a:rPr lang="en-US" sz="2700" dirty="0"/>
              <a:t> – 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9DB3B-B34D-45FF-AD3E-687879574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umbrella module (</a:t>
            </a:r>
            <a:r>
              <a:rPr lang="en-US" dirty="0" err="1"/>
              <a:t>iotschema</a:t>
            </a:r>
            <a:r>
              <a:rPr lang="en-US" dirty="0"/>
              <a:t>-capability) to install all nodes</a:t>
            </a:r>
          </a:p>
          <a:p>
            <a:r>
              <a:rPr lang="en-US" dirty="0"/>
              <a:t>More granular groups to install only specific types</a:t>
            </a:r>
          </a:p>
          <a:p>
            <a:pPr lvl="1"/>
            <a:r>
              <a:rPr lang="en-US" dirty="0"/>
              <a:t>Example: 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/>
              <a:t>@</a:t>
            </a:r>
            <a:r>
              <a:rPr lang="en-US" dirty="0" err="1"/>
              <a:t>iotschema</a:t>
            </a:r>
            <a:r>
              <a:rPr lang="en-US" dirty="0"/>
              <a:t>/</a:t>
            </a:r>
            <a:r>
              <a:rPr lang="en-US" dirty="0" err="1"/>
              <a:t>ambientair</a:t>
            </a:r>
            <a:r>
              <a:rPr lang="en-US" dirty="0"/>
              <a:t>-capability</a:t>
            </a:r>
            <a:br>
              <a:rPr lang="en-US" dirty="0"/>
            </a:br>
            <a:r>
              <a:rPr lang="en-US" dirty="0"/>
              <a:t>	|</a:t>
            </a:r>
          </a:p>
          <a:p>
            <a:pPr marL="342900" lvl="1" indent="0">
              <a:buNone/>
            </a:pPr>
            <a:r>
              <a:rPr lang="en-US" dirty="0"/>
              <a:t>	 ⌞ @</a:t>
            </a:r>
            <a:r>
              <a:rPr lang="en-US" dirty="0" err="1"/>
              <a:t>iotschema</a:t>
            </a:r>
            <a:r>
              <a:rPr lang="en-US" dirty="0"/>
              <a:t>/</a:t>
            </a:r>
            <a:r>
              <a:rPr lang="en-US" dirty="0" err="1"/>
              <a:t>nitrogenconcentration</a:t>
            </a:r>
            <a:br>
              <a:rPr lang="en-US" dirty="0"/>
            </a:br>
            <a:r>
              <a:rPr lang="en-US" dirty="0"/>
              <a:t>	 ⌞ @</a:t>
            </a:r>
            <a:r>
              <a:rPr lang="en-US" dirty="0" err="1"/>
              <a:t>iotschema</a:t>
            </a:r>
            <a:r>
              <a:rPr lang="en-US" dirty="0"/>
              <a:t>/</a:t>
            </a:r>
            <a:r>
              <a:rPr lang="en-US" dirty="0" err="1"/>
              <a:t>oxygenconcentration</a:t>
            </a:r>
            <a:br>
              <a:rPr lang="en-US" dirty="0"/>
            </a:br>
            <a:r>
              <a:rPr lang="en-US" dirty="0"/>
              <a:t>	 ⌞ @</a:t>
            </a:r>
            <a:r>
              <a:rPr lang="en-US" dirty="0" err="1"/>
              <a:t>iotschema</a:t>
            </a:r>
            <a:r>
              <a:rPr lang="en-US" dirty="0"/>
              <a:t>/</a:t>
            </a:r>
            <a:r>
              <a:rPr lang="en-US" dirty="0" err="1"/>
              <a:t>carbondioxideconcentration</a:t>
            </a:r>
            <a:br>
              <a:rPr lang="en-US" dirty="0"/>
            </a:br>
            <a:r>
              <a:rPr lang="en-US" dirty="0"/>
              <a:t>	 ⌞ @</a:t>
            </a:r>
            <a:r>
              <a:rPr lang="en-US" dirty="0" err="1"/>
              <a:t>iotschema</a:t>
            </a:r>
            <a:r>
              <a:rPr lang="en-US" dirty="0"/>
              <a:t>/</a:t>
            </a:r>
            <a:r>
              <a:rPr lang="en-US" dirty="0" err="1"/>
              <a:t>argonconcentration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881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iot.schema.org for Node-RED</a:t>
            </a:r>
            <a:br>
              <a:rPr lang="en-US" dirty="0"/>
            </a:br>
            <a:r>
              <a:rPr lang="en-US" sz="2100" dirty="0"/>
              <a:t>Semantic Interoperability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iot.schema.org embedded in Node-RED tool</a:t>
            </a:r>
          </a:p>
          <a:p>
            <a:r>
              <a:rPr lang="en-US" dirty="0"/>
              <a:t>Easies use of semantics for </a:t>
            </a:r>
            <a:r>
              <a:rPr lang="en-US" dirty="0" err="1"/>
              <a:t>WoT</a:t>
            </a:r>
            <a:r>
              <a:rPr lang="en-US" dirty="0"/>
              <a:t> developers </a:t>
            </a:r>
          </a:p>
          <a:p>
            <a:r>
              <a:rPr lang="en-US" dirty="0"/>
              <a:t>Simplify creation of applications with W3C </a:t>
            </a:r>
            <a:r>
              <a:rPr lang="en-US" dirty="0" err="1"/>
              <a:t>WoT</a:t>
            </a:r>
            <a:endParaRPr lang="en-US" dirty="0"/>
          </a:p>
          <a:p>
            <a:r>
              <a:rPr lang="en-US" dirty="0"/>
              <a:t>Demonstrates semantic discovery and processing </a:t>
            </a:r>
          </a:p>
          <a:p>
            <a:r>
              <a:rPr lang="en-US" dirty="0"/>
              <a:t>Handsome tool for </a:t>
            </a:r>
            <a:r>
              <a:rPr lang="en-US" dirty="0" err="1"/>
              <a:t>WoT</a:t>
            </a:r>
            <a:r>
              <a:rPr lang="en-US" dirty="0"/>
              <a:t> </a:t>
            </a:r>
            <a:r>
              <a:rPr lang="en-US" dirty="0" err="1"/>
              <a:t>PlugFests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042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89092-BC57-4C14-8534-8DBFC9C5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</a:t>
            </a:r>
            <a:r>
              <a:rPr lang="en-US" dirty="0" err="1"/>
              <a:t>iotschema</a:t>
            </a:r>
            <a:r>
              <a:rPr lang="en-US" dirty="0"/>
              <a:t> Nodes to </a:t>
            </a:r>
            <a:r>
              <a:rPr lang="en-US" dirty="0" err="1"/>
              <a:t>npm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37D1E-7747-4046-9AD9-8E46C377A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 nodes are currently being adapted for publication on the </a:t>
            </a:r>
            <a:r>
              <a:rPr lang="en-US" dirty="0" err="1"/>
              <a:t>npm</a:t>
            </a:r>
            <a:r>
              <a:rPr lang="en-US" dirty="0"/>
              <a:t> repository</a:t>
            </a:r>
          </a:p>
          <a:p>
            <a:r>
              <a:rPr lang="en-US" dirty="0"/>
              <a:t>This will allow </a:t>
            </a:r>
            <a:r>
              <a:rPr lang="en-US" dirty="0" err="1"/>
              <a:t>iotschema</a:t>
            </a:r>
            <a:r>
              <a:rPr lang="en-US" dirty="0"/>
              <a:t> Node-RED developers to easily find and access nodes without having to go via the GitHub route.</a:t>
            </a:r>
          </a:p>
          <a:p>
            <a:r>
              <a:rPr lang="en-US" dirty="0"/>
              <a:t>Currently available:</a:t>
            </a:r>
          </a:p>
          <a:p>
            <a:pPr lvl="1"/>
            <a:r>
              <a:rPr lang="en-US" dirty="0"/>
              <a:t>17 packages</a:t>
            </a:r>
          </a:p>
          <a:p>
            <a:pPr lvl="1"/>
            <a:r>
              <a:rPr lang="en-US" dirty="0"/>
              <a:t>Migration for packages A-C completed</a:t>
            </a:r>
          </a:p>
          <a:p>
            <a:pPr lvl="1"/>
            <a:r>
              <a:rPr lang="en-US" dirty="0"/>
              <a:t>D-W in progress</a:t>
            </a:r>
          </a:p>
        </p:txBody>
      </p:sp>
    </p:spTree>
    <p:extLst>
      <p:ext uri="{BB962C8B-B14F-4D97-AF65-F5344CB8AC3E}">
        <p14:creationId xmlns:p14="http://schemas.microsoft.com/office/powerpoint/2010/main" val="3110342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0A7AB-DA27-4CC3-88B2-5927CA4D0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npm</a:t>
            </a:r>
            <a:r>
              <a:rPr lang="en-US" dirty="0"/>
              <a:t> with </a:t>
            </a:r>
            <a:r>
              <a:rPr lang="en-US" dirty="0" err="1"/>
              <a:t>iotschema</a:t>
            </a:r>
            <a:r>
              <a:rPr lang="en-US" dirty="0"/>
              <a:t>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A7300-79B9-4A21-864F-14E54C880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can simply issue the `</a:t>
            </a:r>
            <a:r>
              <a:rPr lang="en-US" sz="1500" dirty="0" err="1">
                <a:latin typeface="Lucida Console" panose="020B0609040504020204" pitchFamily="49" charset="0"/>
              </a:rPr>
              <a:t>npm</a:t>
            </a:r>
            <a:r>
              <a:rPr lang="en-US" sz="1500" dirty="0">
                <a:latin typeface="Lucida Console" panose="020B0609040504020204" pitchFamily="49" charset="0"/>
              </a:rPr>
              <a:t> install</a:t>
            </a:r>
            <a:r>
              <a:rPr lang="en-US" dirty="0"/>
              <a:t>` command from their Node-RED environment</a:t>
            </a:r>
          </a:p>
          <a:p>
            <a:pPr lvl="1"/>
            <a:r>
              <a:rPr lang="en-US" dirty="0"/>
              <a:t>Example: </a:t>
            </a:r>
            <a:r>
              <a:rPr lang="en-US" sz="1350" b="1" dirty="0" err="1">
                <a:latin typeface="Lucida Console" panose="020B0609040504020204" pitchFamily="49" charset="0"/>
              </a:rPr>
              <a:t>npm</a:t>
            </a:r>
            <a:r>
              <a:rPr lang="en-US" sz="1350" b="1" dirty="0">
                <a:latin typeface="Lucida Console" panose="020B0609040504020204" pitchFamily="49" charset="0"/>
              </a:rPr>
              <a:t> install @</a:t>
            </a:r>
            <a:r>
              <a:rPr lang="en-US" sz="1350" b="1" dirty="0" err="1">
                <a:latin typeface="Lucida Console" panose="020B0609040504020204" pitchFamily="49" charset="0"/>
              </a:rPr>
              <a:t>iotschema</a:t>
            </a:r>
            <a:r>
              <a:rPr lang="en-US" sz="1350" b="1" dirty="0">
                <a:latin typeface="Lucida Console" panose="020B0609040504020204" pitchFamily="49" charset="0"/>
              </a:rPr>
              <a:t>/</a:t>
            </a:r>
            <a:r>
              <a:rPr lang="en-US" sz="1350" b="1" dirty="0" err="1">
                <a:latin typeface="Lucida Console" panose="020B0609040504020204" pitchFamily="49" charset="0"/>
              </a:rPr>
              <a:t>binaryswitch</a:t>
            </a:r>
            <a:endParaRPr lang="en-US" sz="1350" b="1" dirty="0">
              <a:latin typeface="Lucida Console" panose="020B0609040504020204" pitchFamily="49" charset="0"/>
            </a:endParaRPr>
          </a:p>
          <a:p>
            <a:r>
              <a:rPr lang="en-US" sz="1800" dirty="0"/>
              <a:t>Nodes are hosted on the </a:t>
            </a:r>
            <a:r>
              <a:rPr lang="en-US" sz="1800" dirty="0" err="1"/>
              <a:t>npm</a:t>
            </a:r>
            <a:r>
              <a:rPr lang="en-US" sz="1800" dirty="0"/>
              <a:t> </a:t>
            </a:r>
            <a:r>
              <a:rPr lang="en-US" sz="1800" dirty="0" err="1"/>
              <a:t>reporitory</a:t>
            </a:r>
            <a:r>
              <a:rPr lang="en-US" sz="1800" dirty="0"/>
              <a:t> and are browsable on npmjs.com</a:t>
            </a:r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88F709-458F-40E7-999B-93889D0E1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0211" y="4450249"/>
            <a:ext cx="4698187" cy="15035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B9BA00-AF52-41B6-98E7-6603AD97E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15" y="3513343"/>
            <a:ext cx="6437738" cy="88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02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4304-DEE7-4705-AA3E-D70E51192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Publishing </a:t>
            </a:r>
            <a:r>
              <a:rPr lang="en-US" sz="2700" dirty="0" err="1"/>
              <a:t>iotschema</a:t>
            </a:r>
            <a:r>
              <a:rPr lang="en-US" sz="2700" dirty="0"/>
              <a:t> Nodes to </a:t>
            </a:r>
            <a:r>
              <a:rPr lang="en-US" sz="2700" dirty="0" err="1"/>
              <a:t>npm</a:t>
            </a:r>
            <a:r>
              <a:rPr lang="en-US" sz="2700" dirty="0"/>
              <a:t> – 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9DB3B-B34D-45FF-AD3E-687879574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umbrella module (</a:t>
            </a:r>
            <a:r>
              <a:rPr lang="en-US" dirty="0" err="1"/>
              <a:t>iotschema</a:t>
            </a:r>
            <a:r>
              <a:rPr lang="en-US" dirty="0"/>
              <a:t>-capability) to install all nodes</a:t>
            </a:r>
          </a:p>
          <a:p>
            <a:r>
              <a:rPr lang="en-US" dirty="0"/>
              <a:t>More granular groups to install only specific types</a:t>
            </a:r>
          </a:p>
          <a:p>
            <a:pPr lvl="1"/>
            <a:r>
              <a:rPr lang="en-US" dirty="0"/>
              <a:t>Example: 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/>
              <a:t>@</a:t>
            </a:r>
            <a:r>
              <a:rPr lang="en-US" dirty="0" err="1"/>
              <a:t>iotschema</a:t>
            </a:r>
            <a:r>
              <a:rPr lang="en-US" dirty="0"/>
              <a:t>/</a:t>
            </a:r>
            <a:r>
              <a:rPr lang="en-US" dirty="0" err="1"/>
              <a:t>ambientair</a:t>
            </a:r>
            <a:r>
              <a:rPr lang="en-US" dirty="0"/>
              <a:t>-capability</a:t>
            </a:r>
            <a:br>
              <a:rPr lang="en-US" dirty="0"/>
            </a:br>
            <a:r>
              <a:rPr lang="en-US" dirty="0"/>
              <a:t>	|</a:t>
            </a:r>
          </a:p>
          <a:p>
            <a:pPr marL="342900" lvl="1" indent="0">
              <a:buNone/>
            </a:pPr>
            <a:r>
              <a:rPr lang="en-US" dirty="0"/>
              <a:t>	 ⌞ @</a:t>
            </a:r>
            <a:r>
              <a:rPr lang="en-US" dirty="0" err="1"/>
              <a:t>iotschema</a:t>
            </a:r>
            <a:r>
              <a:rPr lang="en-US" dirty="0"/>
              <a:t>/</a:t>
            </a:r>
            <a:r>
              <a:rPr lang="en-US" dirty="0" err="1"/>
              <a:t>nitrogenconcentration</a:t>
            </a:r>
            <a:br>
              <a:rPr lang="en-US" dirty="0"/>
            </a:br>
            <a:r>
              <a:rPr lang="en-US" dirty="0"/>
              <a:t>	 ⌞ @</a:t>
            </a:r>
            <a:r>
              <a:rPr lang="en-US" dirty="0" err="1"/>
              <a:t>iotschema</a:t>
            </a:r>
            <a:r>
              <a:rPr lang="en-US" dirty="0"/>
              <a:t>/</a:t>
            </a:r>
            <a:r>
              <a:rPr lang="en-US" dirty="0" err="1"/>
              <a:t>oxygenconcentration</a:t>
            </a:r>
            <a:br>
              <a:rPr lang="en-US" dirty="0"/>
            </a:br>
            <a:r>
              <a:rPr lang="en-US" dirty="0"/>
              <a:t>	 ⌞ @</a:t>
            </a:r>
            <a:r>
              <a:rPr lang="en-US" dirty="0" err="1"/>
              <a:t>iotschema</a:t>
            </a:r>
            <a:r>
              <a:rPr lang="en-US" dirty="0"/>
              <a:t>/</a:t>
            </a:r>
            <a:r>
              <a:rPr lang="en-US" dirty="0" err="1"/>
              <a:t>carbondioxideconcentration</a:t>
            </a:r>
            <a:br>
              <a:rPr lang="en-US" dirty="0"/>
            </a:br>
            <a:r>
              <a:rPr lang="en-US" dirty="0"/>
              <a:t>	 ⌞ @</a:t>
            </a:r>
            <a:r>
              <a:rPr lang="en-US" dirty="0" err="1"/>
              <a:t>iotschema</a:t>
            </a:r>
            <a:r>
              <a:rPr lang="en-US" dirty="0"/>
              <a:t>/</a:t>
            </a:r>
            <a:r>
              <a:rPr lang="en-US" dirty="0" err="1"/>
              <a:t>argonconcentration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003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names Event, Action, Property conflict</a:t>
            </a:r>
          </a:p>
          <a:p>
            <a:r>
              <a:rPr lang="en-US" dirty="0" err="1"/>
              <a:t>iotschema</a:t>
            </a:r>
            <a:r>
              <a:rPr lang="en-US" dirty="0"/>
              <a:t> has diverse semantic types for objects, </a:t>
            </a:r>
            <a:r>
              <a:rPr lang="en-US" dirty="0" err="1"/>
              <a:t>schema.org</a:t>
            </a:r>
            <a:r>
              <a:rPr lang="en-US" dirty="0"/>
              <a:t> has diverse property types</a:t>
            </a:r>
          </a:p>
          <a:p>
            <a:r>
              <a:rPr lang="en-US" dirty="0"/>
              <a:t>Property types could be synthesized from objects but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iotschema</a:t>
            </a:r>
            <a:r>
              <a:rPr lang="en-US" dirty="0"/>
              <a:t> will potentially define hundreds of types for physical quantities (temperature, humidity, voltage, acceleration</a:t>
            </a:r>
            <a:r>
              <a:rPr lang="mr-IN" dirty="0"/>
              <a:t>…</a:t>
            </a:r>
            <a:r>
              <a:rPr lang="en-US" dirty="0"/>
              <a:t>), control affordances (open/close, brightness, color control, camera controls, operating modes</a:t>
            </a:r>
            <a:r>
              <a:rPr lang="mr-IN" dirty="0"/>
              <a:t>…</a:t>
            </a:r>
            <a:r>
              <a:rPr lang="en-US" dirty="0"/>
              <a:t>), and features of interest (rooms, machines</a:t>
            </a:r>
            <a:r>
              <a:rPr lang="mr-IN" dirty="0"/>
              <a:t>…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4716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WoT</a:t>
            </a:r>
            <a:r>
              <a:rPr lang="en-US" dirty="0"/>
              <a:t> use case is based on annotation consisting of RDF @type statements that point to URIs of defined terms for specialized types that conform to the classes in the meta-model</a:t>
            </a:r>
          </a:p>
          <a:p>
            <a:r>
              <a:rPr lang="en-US" dirty="0"/>
              <a:t>These meta-model classes would only add about 6 new property types to </a:t>
            </a:r>
            <a:r>
              <a:rPr lang="en-US" dirty="0" err="1"/>
              <a:t>schema.org</a:t>
            </a:r>
            <a:endParaRPr lang="en-US" dirty="0"/>
          </a:p>
          <a:p>
            <a:pPr lvl="1"/>
            <a:r>
              <a:rPr lang="en-US" dirty="0" err="1"/>
              <a:t>iotCapability</a:t>
            </a:r>
            <a:r>
              <a:rPr lang="en-US" dirty="0"/>
              <a:t>, </a:t>
            </a:r>
            <a:r>
              <a:rPr lang="en-US" dirty="0" err="1"/>
              <a:t>iotEvent</a:t>
            </a:r>
            <a:r>
              <a:rPr lang="en-US" dirty="0"/>
              <a:t>, </a:t>
            </a:r>
            <a:r>
              <a:rPr lang="en-US" dirty="0" err="1"/>
              <a:t>iotAction</a:t>
            </a:r>
            <a:r>
              <a:rPr lang="en-US" dirty="0"/>
              <a:t>, </a:t>
            </a:r>
            <a:r>
              <a:rPr lang="en-US" dirty="0" err="1"/>
              <a:t>iotProperty</a:t>
            </a:r>
            <a:r>
              <a:rPr lang="en-US" dirty="0"/>
              <a:t>, </a:t>
            </a:r>
            <a:r>
              <a:rPr lang="en-US" dirty="0" err="1"/>
              <a:t>iotData</a:t>
            </a:r>
            <a:r>
              <a:rPr lang="en-US" dirty="0"/>
              <a:t>, </a:t>
            </a:r>
            <a:r>
              <a:rPr lang="en-US" dirty="0" err="1"/>
              <a:t>iotFeatureofInterest</a:t>
            </a:r>
            <a:endParaRPr lang="en-US" dirty="0"/>
          </a:p>
          <a:p>
            <a:pPr lvl="1"/>
            <a:r>
              <a:rPr lang="en-US" dirty="0"/>
              <a:t>new types like </a:t>
            </a:r>
            <a:r>
              <a:rPr lang="en-US" dirty="0" err="1"/>
              <a:t>iotInterface</a:t>
            </a:r>
            <a:r>
              <a:rPr lang="en-US" dirty="0"/>
              <a:t>, </a:t>
            </a:r>
            <a:r>
              <a:rPr lang="en-US" dirty="0" err="1"/>
              <a:t>iotThing</a:t>
            </a:r>
            <a:r>
              <a:rPr lang="en-US" dirty="0"/>
              <a:t>, etc. as needed</a:t>
            </a:r>
          </a:p>
        </p:txBody>
      </p:sp>
    </p:spTree>
    <p:extLst>
      <p:ext uri="{BB962C8B-B14F-4D97-AF65-F5344CB8AC3E}">
        <p14:creationId xmlns:p14="http://schemas.microsoft.com/office/powerpoint/2010/main" val="192793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6135"/>
            <a:ext cx="7886700" cy="1325563"/>
          </a:xfrm>
        </p:spPr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51697"/>
            <a:ext cx="7985414" cy="4637375"/>
          </a:xfrm>
        </p:spPr>
        <p:txBody>
          <a:bodyPr/>
          <a:lstStyle/>
          <a:p>
            <a:r>
              <a:rPr lang="en-US" dirty="0"/>
              <a:t>There is a potential example pattern in </a:t>
            </a:r>
            <a:r>
              <a:rPr lang="en-US" dirty="0" err="1"/>
              <a:t>schema.org</a:t>
            </a:r>
            <a:endParaRPr lang="en-US" dirty="0"/>
          </a:p>
          <a:p>
            <a:pPr lvl="1"/>
            <a:r>
              <a:rPr lang="en-US" dirty="0" err="1"/>
              <a:t>MedicalEntity</a:t>
            </a:r>
            <a:r>
              <a:rPr lang="en-US" dirty="0"/>
              <a:t>, with about 7 property types</a:t>
            </a:r>
          </a:p>
          <a:p>
            <a:r>
              <a:rPr lang="en-US" dirty="0"/>
              <a:t>Likewise, an instance of </a:t>
            </a:r>
            <a:r>
              <a:rPr lang="en-US" dirty="0" err="1"/>
              <a:t>IoT</a:t>
            </a:r>
            <a:r>
              <a:rPr lang="en-US" dirty="0"/>
              <a:t> Schema would contain some set of </a:t>
            </a:r>
            <a:r>
              <a:rPr lang="en-US" dirty="0" err="1"/>
              <a:t>iotCapability</a:t>
            </a:r>
            <a:r>
              <a:rPr lang="en-US" dirty="0"/>
              <a:t>, </a:t>
            </a:r>
            <a:r>
              <a:rPr lang="en-US" dirty="0" err="1"/>
              <a:t>iotAction</a:t>
            </a:r>
            <a:r>
              <a:rPr lang="en-US" dirty="0"/>
              <a:t>, </a:t>
            </a:r>
            <a:r>
              <a:rPr lang="en-US" dirty="0" err="1"/>
              <a:t>iotProperty</a:t>
            </a:r>
            <a:r>
              <a:rPr lang="en-US" dirty="0"/>
              <a:t>, </a:t>
            </a:r>
            <a:r>
              <a:rPr lang="en-US" dirty="0" err="1"/>
              <a:t>iotEvent</a:t>
            </a:r>
            <a:r>
              <a:rPr lang="en-US" dirty="0"/>
              <a:t>, </a:t>
            </a:r>
            <a:r>
              <a:rPr lang="en-US" dirty="0" err="1"/>
              <a:t>iotFeatureOfInterest</a:t>
            </a:r>
            <a:r>
              <a:rPr lang="en-US" dirty="0"/>
              <a:t> properties</a:t>
            </a:r>
          </a:p>
          <a:p>
            <a:r>
              <a:rPr lang="en-US" dirty="0"/>
              <a:t>Specialization of </a:t>
            </a:r>
            <a:r>
              <a:rPr lang="en-US" dirty="0" err="1"/>
              <a:t>iot</a:t>
            </a:r>
            <a:r>
              <a:rPr lang="en-US" dirty="0"/>
              <a:t> types would happen at the next level in the graph </a:t>
            </a:r>
            <a:r>
              <a:rPr lang="mr-IN" dirty="0"/>
              <a:t>–</a:t>
            </a:r>
            <a:r>
              <a:rPr lang="en-US" dirty="0"/>
              <a:t> hosted in a separate namespace </a:t>
            </a:r>
          </a:p>
          <a:p>
            <a:pPr lvl="1"/>
            <a:r>
              <a:rPr lang="en-US" dirty="0"/>
              <a:t>URIs that point to accepted specialized definitions in one or more specialized namespaces</a:t>
            </a:r>
          </a:p>
          <a:p>
            <a:pPr lvl="1"/>
            <a:r>
              <a:rPr lang="en-US" dirty="0"/>
              <a:t>lighting controls, thermostats, etc. that conform to the base types but have their own properties </a:t>
            </a:r>
          </a:p>
        </p:txBody>
      </p:sp>
    </p:spTree>
    <p:extLst>
      <p:ext uri="{BB962C8B-B14F-4D97-AF65-F5344CB8AC3E}">
        <p14:creationId xmlns:p14="http://schemas.microsoft.com/office/powerpoint/2010/main" val="1879334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2" y="1825625"/>
            <a:ext cx="7684077" cy="4351338"/>
          </a:xfrm>
        </p:spPr>
        <p:txBody>
          <a:bodyPr/>
          <a:lstStyle/>
          <a:p>
            <a:r>
              <a:rPr lang="en-US" dirty="0"/>
              <a:t>Agenda review</a:t>
            </a:r>
          </a:p>
          <a:p>
            <a:r>
              <a:rPr lang="en-US" dirty="0"/>
              <a:t>Announcements </a:t>
            </a:r>
            <a:r>
              <a:rPr lang="mr-IN" dirty="0"/>
              <a:t>–</a:t>
            </a:r>
            <a:r>
              <a:rPr lang="en-US" dirty="0"/>
              <a:t> T2TRG Workshop on Data Models and One Data Model + WISHI Hackathon</a:t>
            </a:r>
          </a:p>
          <a:p>
            <a:r>
              <a:rPr lang="en-US" dirty="0"/>
              <a:t>Recent developments </a:t>
            </a:r>
            <a:r>
              <a:rPr lang="mr-IN" dirty="0"/>
              <a:t>–</a:t>
            </a:r>
            <a:r>
              <a:rPr lang="en-US" dirty="0"/>
              <a:t> Project CHIP</a:t>
            </a:r>
          </a:p>
          <a:p>
            <a:r>
              <a:rPr lang="en-US" dirty="0"/>
              <a:t>Proposal for adding a thing class</a:t>
            </a:r>
          </a:p>
          <a:p>
            <a:r>
              <a:rPr lang="en-US" dirty="0"/>
              <a:t>Availability of iotschema4Node-RED over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Hosting and </a:t>
            </a:r>
            <a:r>
              <a:rPr lang="en-US" dirty="0" err="1"/>
              <a:t>schema.org</a:t>
            </a:r>
            <a:r>
              <a:rPr lang="en-US" dirty="0"/>
              <a:t> extension</a:t>
            </a:r>
          </a:p>
          <a:p>
            <a:r>
              <a:rPr lang="en-US" dirty="0"/>
              <a:t>AOB</a:t>
            </a:r>
          </a:p>
        </p:txBody>
      </p:sp>
    </p:spTree>
    <p:extLst>
      <p:ext uri="{BB962C8B-B14F-4D97-AF65-F5344CB8AC3E}">
        <p14:creationId xmlns:p14="http://schemas.microsoft.com/office/powerpoint/2010/main" val="545921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r>
              <a:rPr lang="en-US" dirty="0"/>
              <a:t>AOB</a:t>
            </a:r>
          </a:p>
        </p:txBody>
      </p:sp>
    </p:spTree>
    <p:extLst>
      <p:ext uri="{BB962C8B-B14F-4D97-AF65-F5344CB8AC3E}">
        <p14:creationId xmlns:p14="http://schemas.microsoft.com/office/powerpoint/2010/main" val="204471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0045"/>
            <a:ext cx="7886700" cy="1325563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Online Virtual F2F March 16-18</a:t>
            </a:r>
          </a:p>
          <a:p>
            <a:r>
              <a:rPr lang="en-US" dirty="0"/>
              <a:t>T2TRG Workshop March 20 at IETF 107 Vancouver</a:t>
            </a:r>
          </a:p>
          <a:p>
            <a:pPr lvl="1"/>
            <a:r>
              <a:rPr lang="en-US" dirty="0"/>
              <a:t>Technical review of SDF language (</a:t>
            </a:r>
            <a:r>
              <a:rPr lang="en-US" dirty="0" err="1"/>
              <a:t>OneDM</a:t>
            </a:r>
            <a:r>
              <a:rPr lang="en-US" dirty="0"/>
              <a:t>)</a:t>
            </a:r>
          </a:p>
          <a:p>
            <a:r>
              <a:rPr lang="en-US" dirty="0"/>
              <a:t>WISHI Hackathon March 21 and 22 at IETF 107</a:t>
            </a:r>
          </a:p>
          <a:p>
            <a:pPr lvl="1"/>
            <a:r>
              <a:rPr lang="en-US" dirty="0"/>
              <a:t>Semantic Proxy using W3C </a:t>
            </a:r>
            <a:r>
              <a:rPr lang="en-US" dirty="0" err="1"/>
              <a:t>WoT</a:t>
            </a:r>
            <a:r>
              <a:rPr lang="en-US" dirty="0"/>
              <a:t> and </a:t>
            </a:r>
            <a:r>
              <a:rPr lang="en-US" dirty="0" err="1"/>
              <a:t>iotschema</a:t>
            </a:r>
            <a:r>
              <a:rPr lang="en-US" dirty="0"/>
              <a:t> annotation from </a:t>
            </a:r>
            <a:r>
              <a:rPr lang="en-US" dirty="0" err="1"/>
              <a:t>OneDM</a:t>
            </a:r>
            <a:r>
              <a:rPr lang="en-US" dirty="0"/>
              <a:t> definitions</a:t>
            </a:r>
          </a:p>
          <a:p>
            <a:r>
              <a:rPr lang="en-US" dirty="0" err="1"/>
              <a:t>OneDM</a:t>
            </a:r>
            <a:r>
              <a:rPr lang="en-US" dirty="0"/>
              <a:t> F2F late April, Qualcomm in San Diego</a:t>
            </a:r>
          </a:p>
          <a:p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Helsinki June 6-11 with T2TRG </a:t>
            </a:r>
          </a:p>
        </p:txBody>
      </p:sp>
    </p:spTree>
    <p:extLst>
      <p:ext uri="{BB962C8B-B14F-4D97-AF65-F5344CB8AC3E}">
        <p14:creationId xmlns:p14="http://schemas.microsoft.com/office/powerpoint/2010/main" val="11212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6135"/>
            <a:ext cx="7886700" cy="1325563"/>
          </a:xfrm>
        </p:spPr>
        <p:txBody>
          <a:bodyPr/>
          <a:lstStyle/>
          <a:p>
            <a:r>
              <a:rPr lang="en-US" dirty="0"/>
              <a:t>Project CHIP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5071"/>
            <a:ext cx="7886700" cy="4351338"/>
          </a:xfrm>
        </p:spPr>
        <p:txBody>
          <a:bodyPr/>
          <a:lstStyle/>
          <a:p>
            <a:r>
              <a:rPr lang="en-US" dirty="0"/>
              <a:t>Google and Apple joined </a:t>
            </a:r>
            <a:r>
              <a:rPr lang="en-US" dirty="0" err="1"/>
              <a:t>Zigbee</a:t>
            </a:r>
            <a:r>
              <a:rPr lang="en-US" dirty="0"/>
              <a:t> Alliance to create a new interoperable network standard for connected homes </a:t>
            </a:r>
            <a:r>
              <a:rPr lang="mr-IN" dirty="0"/>
              <a:t>–</a:t>
            </a:r>
            <a:r>
              <a:rPr lang="en-US" dirty="0"/>
              <a:t> Project Connected Home over IP</a:t>
            </a:r>
          </a:p>
          <a:p>
            <a:r>
              <a:rPr lang="en-US" dirty="0"/>
              <a:t>Deliver a standard, open source reference stack, and certification program for interoperable devices </a:t>
            </a:r>
          </a:p>
          <a:p>
            <a:r>
              <a:rPr lang="en-US" dirty="0"/>
              <a:t>What it means to </a:t>
            </a:r>
            <a:r>
              <a:rPr lang="en-US" dirty="0" err="1"/>
              <a:t>iotschema</a:t>
            </a:r>
            <a:r>
              <a:rPr lang="en-US" dirty="0"/>
              <a:t> - standardized data models for connected home devices + Event, Action, Property model + open source license</a:t>
            </a:r>
          </a:p>
          <a:p>
            <a:r>
              <a:rPr lang="en-US" dirty="0"/>
              <a:t>Still need to address system level modeling with location, context , behavior + application domains</a:t>
            </a:r>
          </a:p>
        </p:txBody>
      </p:sp>
    </p:spTree>
    <p:extLst>
      <p:ext uri="{BB962C8B-B14F-4D97-AF65-F5344CB8AC3E}">
        <p14:creationId xmlns:p14="http://schemas.microsoft.com/office/powerpoint/2010/main" val="673348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Encapsulate reusable Capabilities</a:t>
            </a:r>
          </a:p>
          <a:p>
            <a:pPr lvl="1"/>
            <a:r>
              <a:rPr lang="en-US" dirty="0"/>
              <a:t>On/Off with state Property, Commands, and Events</a:t>
            </a:r>
          </a:p>
          <a:p>
            <a:pPr lvl="1"/>
            <a:r>
              <a:rPr lang="en-US" dirty="0"/>
              <a:t>Compose Air Conditioner Thing from </a:t>
            </a:r>
            <a:r>
              <a:rPr lang="en-US" dirty="0" err="1"/>
              <a:t>OnOff</a:t>
            </a:r>
            <a:r>
              <a:rPr lang="en-US" dirty="0"/>
              <a:t>, Mode, Speed, etc. as reusable Capabilities</a:t>
            </a:r>
          </a:p>
          <a:p>
            <a:r>
              <a:rPr lang="en-US" dirty="0"/>
              <a:t>Reusable compositions of Capabilities</a:t>
            </a:r>
          </a:p>
          <a:p>
            <a:pPr lvl="1"/>
            <a:r>
              <a:rPr lang="en-US" dirty="0"/>
              <a:t>An Outlet unit for a multi-outlet strip</a:t>
            </a:r>
          </a:p>
          <a:p>
            <a:pPr lvl="1"/>
            <a:r>
              <a:rPr lang="en-US" dirty="0"/>
              <a:t>Each Outlet has </a:t>
            </a:r>
            <a:r>
              <a:rPr lang="en-US" dirty="0" err="1"/>
              <a:t>OnOff</a:t>
            </a:r>
            <a:r>
              <a:rPr lang="en-US" dirty="0"/>
              <a:t>, Energy Monitor, Overcurrent and </a:t>
            </a:r>
            <a:r>
              <a:rPr lang="en-US" dirty="0" err="1"/>
              <a:t>Overtemperature</a:t>
            </a:r>
            <a:r>
              <a:rPr lang="en-US" dirty="0"/>
              <a:t> protection Capabilities</a:t>
            </a:r>
          </a:p>
          <a:p>
            <a:pPr lvl="1"/>
            <a:r>
              <a:rPr lang="en-US" dirty="0"/>
              <a:t>Multiple Outlets are composed into an outlet strip</a:t>
            </a:r>
          </a:p>
          <a:p>
            <a:pPr lvl="1"/>
            <a:r>
              <a:rPr lang="en-US" dirty="0"/>
              <a:t>Outlet unit can be a Thing</a:t>
            </a:r>
          </a:p>
          <a:p>
            <a:pPr lvl="1"/>
            <a:r>
              <a:rPr lang="en-US" dirty="0"/>
              <a:t>Outlet Strip can also be a Thing</a:t>
            </a:r>
          </a:p>
        </p:txBody>
      </p:sp>
    </p:spTree>
    <p:extLst>
      <p:ext uri="{BB962C8B-B14F-4D97-AF65-F5344CB8AC3E}">
        <p14:creationId xmlns:p14="http://schemas.microsoft.com/office/powerpoint/2010/main" val="1399858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42" y="284843"/>
            <a:ext cx="7886700" cy="1325563"/>
          </a:xfrm>
        </p:spPr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</a:t>
            </a:r>
            <a:r>
              <a:rPr lang="en-US" dirty="0" err="1"/>
              <a:t>IoT</a:t>
            </a:r>
            <a:r>
              <a:rPr lang="en-US" dirty="0"/>
              <a:t> Extension</a:t>
            </a:r>
            <a:br>
              <a:rPr lang="en-US" dirty="0"/>
            </a:br>
            <a:r>
              <a:rPr lang="en-US" dirty="0"/>
              <a:t>Meta Model with Thing Class</a:t>
            </a:r>
          </a:p>
        </p:txBody>
      </p:sp>
      <p:sp>
        <p:nvSpPr>
          <p:cNvPr id="4" name="Rectangle 3"/>
          <p:cNvSpPr/>
          <p:nvPr/>
        </p:nvSpPr>
        <p:spPr>
          <a:xfrm>
            <a:off x="3267393" y="2015406"/>
            <a:ext cx="1705551" cy="303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schema:thing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2119" y="2912962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IotCapability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1760" y="2912962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InteractionPattern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46225" y="3661546"/>
            <a:ext cx="1060597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IotAction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45273" y="3661547"/>
            <a:ext cx="884016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IotEvent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22808" y="3661546"/>
            <a:ext cx="1184475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IotProperty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517311" y="3064675"/>
            <a:ext cx="1144111" cy="1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324463" y="2599143"/>
            <a:ext cx="16430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acceptsInputData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5225658" y="2357826"/>
            <a:ext cx="1881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providesOutputData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2244150" y="2579983"/>
            <a:ext cx="24216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providesInteractionPattern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244638" y="4596454"/>
            <a:ext cx="521916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36572" y="4952414"/>
            <a:ext cx="528208" cy="1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81722" y="4420089"/>
            <a:ext cx="12907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rdfs:subclassOf</a:t>
            </a:r>
            <a:endParaRPr lang="en-US" sz="1400"/>
          </a:p>
        </p:txBody>
      </p:sp>
      <p:sp>
        <p:nvSpPr>
          <p:cNvPr id="18" name="Rectangle 17"/>
          <p:cNvSpPr/>
          <p:nvPr/>
        </p:nvSpPr>
        <p:spPr>
          <a:xfrm>
            <a:off x="1781722" y="4767556"/>
            <a:ext cx="14295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schema:Property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1240674" y="5252981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iotschema Class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40674" y="5677851"/>
            <a:ext cx="1705551" cy="303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Reused Class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42160" y="4309472"/>
            <a:ext cx="2397970" cy="1821167"/>
          </a:xfrm>
          <a:prstGeom prst="rect">
            <a:avLst/>
          </a:prstGeom>
          <a:noFill/>
          <a:ln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61422" y="2912961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IotDataItem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569798" y="3431842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739489" y="3430474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660650" y="3430474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577230" y="3435702"/>
            <a:ext cx="216225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669882" y="3216389"/>
            <a:ext cx="1" cy="223174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387243" y="3519817"/>
            <a:ext cx="2256228" cy="3034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schema:PropertyValue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87243" y="3838244"/>
            <a:ext cx="2256229" cy="3034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schema:PropertyValueSpec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31" name="Straight Arrow Connector 30"/>
          <p:cNvCxnSpPr>
            <a:endCxn id="30" idx="0"/>
          </p:cNvCxnSpPr>
          <p:nvPr/>
        </p:nvCxnSpPr>
        <p:spPr>
          <a:xfrm>
            <a:off x="7514198" y="3216388"/>
            <a:ext cx="1159" cy="303429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6" idx="1"/>
          </p:cNvCxnSpPr>
          <p:nvPr/>
        </p:nvCxnSpPr>
        <p:spPr>
          <a:xfrm flipV="1">
            <a:off x="2717185" y="3064676"/>
            <a:ext cx="1094575" cy="9913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  <a:endCxn id="5" idx="0"/>
          </p:cNvCxnSpPr>
          <p:nvPr/>
        </p:nvCxnSpPr>
        <p:spPr>
          <a:xfrm>
            <a:off x="1852382" y="2319110"/>
            <a:ext cx="2513" cy="593852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99606" y="2015683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IotThing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2413" y="2319271"/>
            <a:ext cx="15199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 err="1"/>
              <a:t>hasIotThing</a:t>
            </a:r>
            <a:endParaRPr lang="en-US" sz="1600" dirty="0"/>
          </a:p>
          <a:p>
            <a:pPr algn="r"/>
            <a:r>
              <a:rPr lang="en-US" sz="1600" dirty="0" err="1">
                <a:solidFill>
                  <a:schemeClr val="tx1"/>
                </a:solidFill>
              </a:rPr>
              <a:t>hasIotCapability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4" idx="1"/>
            <a:endCxn id="35" idx="3"/>
          </p:cNvCxnSpPr>
          <p:nvPr/>
        </p:nvCxnSpPr>
        <p:spPr>
          <a:xfrm flipH="1">
            <a:off x="2705157" y="2167120"/>
            <a:ext cx="562236" cy="277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01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4556414" cy="1325563"/>
          </a:xfrm>
        </p:spPr>
        <p:txBody>
          <a:bodyPr/>
          <a:lstStyle/>
          <a:p>
            <a:r>
              <a:rPr lang="en-US" dirty="0"/>
              <a:t>UML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672" y="644235"/>
            <a:ext cx="6334783" cy="561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29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453" y="2791044"/>
            <a:ext cx="5915025" cy="994172"/>
          </a:xfrm>
        </p:spPr>
        <p:txBody>
          <a:bodyPr/>
          <a:lstStyle/>
          <a:p>
            <a:pPr algn="ctr"/>
            <a:r>
              <a:rPr lang="en-US" dirty="0"/>
              <a:t>iotschema4Node-RED</a:t>
            </a:r>
          </a:p>
        </p:txBody>
      </p:sp>
    </p:spTree>
    <p:extLst>
      <p:ext uri="{BB962C8B-B14F-4D97-AF65-F5344CB8AC3E}">
        <p14:creationId xmlns:p14="http://schemas.microsoft.com/office/powerpoint/2010/main" val="3719010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iot.schema.org for Node-RED</a:t>
            </a:r>
            <a:br>
              <a:rPr lang="en-US" dirty="0"/>
            </a:br>
            <a:r>
              <a:rPr lang="en-US" sz="2100" dirty="0"/>
              <a:t>Semantic Interoperability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iot.schema.org embedded in Node-RED tool</a:t>
            </a:r>
          </a:p>
          <a:p>
            <a:r>
              <a:rPr lang="en-US" dirty="0"/>
              <a:t>Easies use of semantics for </a:t>
            </a:r>
            <a:r>
              <a:rPr lang="en-US" dirty="0" err="1"/>
              <a:t>WoT</a:t>
            </a:r>
            <a:r>
              <a:rPr lang="en-US" dirty="0"/>
              <a:t> developers </a:t>
            </a:r>
          </a:p>
          <a:p>
            <a:r>
              <a:rPr lang="en-US" dirty="0"/>
              <a:t>Simplify creation of applications with W3C </a:t>
            </a:r>
            <a:r>
              <a:rPr lang="en-US" dirty="0" err="1"/>
              <a:t>WoT</a:t>
            </a:r>
            <a:endParaRPr lang="en-US" dirty="0"/>
          </a:p>
          <a:p>
            <a:r>
              <a:rPr lang="en-US" dirty="0"/>
              <a:t>Demonstrates semantic discovery and processing </a:t>
            </a:r>
          </a:p>
          <a:p>
            <a:r>
              <a:rPr lang="en-US" dirty="0"/>
              <a:t>Handsome tool for </a:t>
            </a:r>
            <a:r>
              <a:rPr lang="en-US" dirty="0" err="1"/>
              <a:t>WoT</a:t>
            </a:r>
            <a:r>
              <a:rPr lang="en-US" dirty="0"/>
              <a:t> </a:t>
            </a:r>
            <a:r>
              <a:rPr lang="en-US" dirty="0" err="1"/>
              <a:t>PlugFests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137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6499</TotalTime>
  <Words>975</Words>
  <Application>Microsoft Macintosh PowerPoint</Application>
  <PresentationFormat>Letter Paper (8.5x11 in)</PresentationFormat>
  <Paragraphs>127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Lucida Console</vt:lpstr>
      <vt:lpstr>Office Theme</vt:lpstr>
      <vt:lpstr>IoT Extensions for schema.org </vt:lpstr>
      <vt:lpstr>Agenda</vt:lpstr>
      <vt:lpstr>Announcements</vt:lpstr>
      <vt:lpstr>Project CHIP</vt:lpstr>
      <vt:lpstr>Thing Class</vt:lpstr>
      <vt:lpstr>schema.org IoT Extension Meta Model with Thing Class</vt:lpstr>
      <vt:lpstr>UML </vt:lpstr>
      <vt:lpstr>iotschema4Node-RED</vt:lpstr>
      <vt:lpstr>iot.schema.org for Node-RED Semantic Interoperability</vt:lpstr>
      <vt:lpstr>Publishing iotschema Nodes to npm</vt:lpstr>
      <vt:lpstr>How to use npm with iotschema nodes</vt:lpstr>
      <vt:lpstr>Publishing iotschema Nodes to npm – Grouping</vt:lpstr>
      <vt:lpstr>iot.schema.org for Node-RED Semantic Interoperability</vt:lpstr>
      <vt:lpstr>Publishing iotschema Nodes to npm</vt:lpstr>
      <vt:lpstr>How to use npm with iotschema nodes</vt:lpstr>
      <vt:lpstr>Publishing iotschema Nodes to npm – Grouping</vt:lpstr>
      <vt:lpstr>Schema.org Integration</vt:lpstr>
      <vt:lpstr>Schema.org Integration</vt:lpstr>
      <vt:lpstr>Schema.org Integration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iot.schema.org</dc:title>
  <dc:creator>Michael Koster</dc:creator>
  <cp:keywords>C_Unrestricted</cp:keywords>
  <cp:lastModifiedBy>Michael Koster</cp:lastModifiedBy>
  <cp:revision>67</cp:revision>
  <cp:lastPrinted>2019-03-21T15:58:17Z</cp:lastPrinted>
  <dcterms:created xsi:type="dcterms:W3CDTF">2019-02-21T13:28:37Z</dcterms:created>
  <dcterms:modified xsi:type="dcterms:W3CDTF">2020-02-20T15:13:22Z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</Properties>
</file>