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75" r:id="rId10"/>
    <p:sldId id="276" r:id="rId11"/>
    <p:sldId id="292" r:id="rId12"/>
    <p:sldId id="294" r:id="rId13"/>
    <p:sldId id="295" r:id="rId14"/>
    <p:sldId id="296" r:id="rId15"/>
    <p:sldId id="297" r:id="rId16"/>
    <p:sldId id="298" r:id="rId17"/>
    <p:sldId id="307" r:id="rId18"/>
    <p:sldId id="308" r:id="rId19"/>
    <p:sldId id="311" r:id="rId20"/>
    <p:sldId id="392" r:id="rId21"/>
    <p:sldId id="312" r:id="rId22"/>
    <p:sldId id="315" r:id="rId23"/>
    <p:sldId id="316" r:id="rId24"/>
    <p:sldId id="317" r:id="rId25"/>
    <p:sldId id="319" r:id="rId26"/>
    <p:sldId id="322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61" r:id="rId38"/>
    <p:sldId id="362" r:id="rId39"/>
    <p:sldId id="363" r:id="rId40"/>
    <p:sldId id="364" r:id="rId41"/>
    <p:sldId id="366" r:id="rId42"/>
    <p:sldId id="365" r:id="rId43"/>
    <p:sldId id="434" r:id="rId44"/>
    <p:sldId id="437" r:id="rId45"/>
    <p:sldId id="438" r:id="rId46"/>
    <p:sldId id="444" r:id="rId47"/>
    <p:sldId id="445" r:id="rId48"/>
    <p:sldId id="446" r:id="rId49"/>
    <p:sldId id="447" r:id="rId50"/>
    <p:sldId id="448" r:id="rId5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40F4BC-F159-4089-AF34-D47561B6B9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732E-9E68-4C56-AFA3-0EC1E7F50A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0DD56-4791-4B3B-80ED-1DFA8C24D7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15727-2E40-424E-9670-C61037C9EE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543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914400" y="1752600"/>
            <a:ext cx="7543800" cy="4495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컴퓨터 네트워크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EA29D-6411-45C2-9425-10F724A96D70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/43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B1A06-E282-44DF-82FA-4B6444065A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B91E1-C734-4183-BE8B-C93E3D02F6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4C5E9-7F9B-4614-96D2-96706BD2AD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FEA8E-D083-4959-9A2E-C7B4C03D90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D6F4E-CD5E-4C7D-B9B7-57F926A05E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604AD-32A5-4165-9FA8-C9205296D2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B113-0369-478D-821A-2791DB8AF8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E9085-8912-40BB-9ADD-096E2552D4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F54B8BF-8D10-488E-B790-44E5084412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ndara" pitchFamily="34" charset="0"/>
          <a:ea typeface="맑은 고딕" pitchFamily="50" charset="-127"/>
          <a:cs typeface="Lucida Sans Unicode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ndara" pitchFamily="34" charset="0"/>
          <a:ea typeface="맑은 고딕" pitchFamily="50" charset="-127"/>
          <a:cs typeface="Lucida Sans Unicode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ndara" pitchFamily="34" charset="0"/>
          <a:ea typeface="맑은 고딕" pitchFamily="50" charset="-127"/>
          <a:cs typeface="Lucida Sans Unicode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ndara" pitchFamily="34" charset="0"/>
          <a:ea typeface="맑은 고딕" pitchFamily="50" charset="-127"/>
          <a:cs typeface="Lucida Sans Unicode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ndara" pitchFamily="34" charset="0"/>
          <a:ea typeface="맑은 고딕" pitchFamily="50" charset="-127"/>
          <a:cs typeface="Lucida Sans Unicode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ndara" pitchFamily="34" charset="0"/>
          <a:ea typeface="맑은 고딕" pitchFamily="50" charset="-127"/>
          <a:cs typeface="Lucida Sans Unicode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ndara" pitchFamily="34" charset="0"/>
          <a:ea typeface="맑은 고딕" pitchFamily="50" charset="-127"/>
          <a:cs typeface="Lucida Sans Unicode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ndara" pitchFamily="34" charset="0"/>
          <a:ea typeface="맑은 고딕" pitchFamily="50" charset="-127"/>
          <a:cs typeface="Lucida Sans Unicode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1000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10000"/>
        </a:spcAft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1000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1000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1000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lnSpc>
          <a:spcPct val="110000"/>
        </a:lnSpc>
        <a:spcBef>
          <a:spcPct val="20000"/>
        </a:spcBef>
        <a:spcAft>
          <a:spcPct val="1000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lnSpc>
          <a:spcPct val="110000"/>
        </a:lnSpc>
        <a:spcBef>
          <a:spcPct val="20000"/>
        </a:spcBef>
        <a:spcAft>
          <a:spcPct val="1000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lnSpc>
          <a:spcPct val="110000"/>
        </a:lnSpc>
        <a:spcBef>
          <a:spcPct val="20000"/>
        </a:spcBef>
        <a:spcAft>
          <a:spcPct val="1000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lnSpc>
          <a:spcPct val="110000"/>
        </a:lnSpc>
        <a:spcBef>
          <a:spcPct val="20000"/>
        </a:spcBef>
        <a:spcAft>
          <a:spcPct val="1000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F7FBB-9D87-4479-955E-5EF2FB1E8393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620000" cy="2133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dirty="0" smtClean="0"/>
              <a:t>IP Mobility Overview</a:t>
            </a:r>
            <a:endParaRPr lang="ko-KR" altLang="en-US" dirty="0" smtClean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Handover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L2 &amp; L3 Handover</a:t>
            </a:r>
          </a:p>
          <a:p>
            <a:pPr lvl="1"/>
            <a:r>
              <a:rPr lang="en-US" altLang="ko-KR" smtClean="0"/>
              <a:t>L2 Handover (link-layer HO)</a:t>
            </a:r>
          </a:p>
          <a:p>
            <a:pPr lvl="2"/>
            <a:r>
              <a:rPr lang="en-US" altLang="ko-KR" smtClean="0"/>
              <a:t>PoA (Point of Attachment) of MN changes</a:t>
            </a:r>
          </a:p>
          <a:p>
            <a:pPr lvl="2"/>
            <a:r>
              <a:rPr lang="en-US" altLang="ko-KR" smtClean="0"/>
              <a:t>Typical L2 handover delay (link switching delay) = 200 ms</a:t>
            </a:r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L3 Handover (IP Handover)</a:t>
            </a:r>
          </a:p>
          <a:p>
            <a:pPr lvl="2"/>
            <a:r>
              <a:rPr lang="en-US" altLang="ko-KR" smtClean="0"/>
              <a:t>IP address of MN changes</a:t>
            </a:r>
          </a:p>
          <a:p>
            <a:pPr lvl="3"/>
            <a:r>
              <a:rPr lang="en-US" altLang="ko-KR" smtClean="0"/>
              <a:t>(e.g.) IP subnet change</a:t>
            </a:r>
          </a:p>
          <a:p>
            <a:pPr lvl="3"/>
            <a:r>
              <a:rPr lang="en-US" altLang="ko-KR" smtClean="0"/>
              <a:t>DHCP or IPv6 address configuration</a:t>
            </a:r>
          </a:p>
          <a:p>
            <a:pPr lvl="2"/>
            <a:r>
              <a:rPr lang="en-US" altLang="ko-KR" smtClean="0"/>
              <a:t>Typical L3 handover delay = several seconds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45F77-2B63-470D-A07E-05C8D6756976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Mobile IP (MIP)</a:t>
            </a:r>
          </a:p>
        </p:txBody>
      </p:sp>
      <p:sp>
        <p:nvSpPr>
          <p:cNvPr id="38915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IETF</a:t>
            </a:r>
            <a:endParaRPr lang="ko-KR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7EC7B-6104-4FA2-B249-49985B863DCD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Classification of Mobile IP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Mobile IPv4 (MIPv4)</a:t>
            </a:r>
          </a:p>
          <a:p>
            <a:pPr lvl="1"/>
            <a:r>
              <a:rPr lang="en-US" altLang="ko-KR" smtClean="0"/>
              <a:t>MIPv4</a:t>
            </a:r>
          </a:p>
          <a:p>
            <a:pPr lvl="1"/>
            <a:r>
              <a:rPr lang="en-US" altLang="ko-KR" smtClean="0"/>
              <a:t>Low-Latency Handover for MIPv4 (FMIPv4)</a:t>
            </a:r>
          </a:p>
          <a:p>
            <a:pPr lvl="1"/>
            <a:r>
              <a:rPr lang="en-US" altLang="ko-KR" smtClean="0"/>
              <a:t>Regional Registration for MIPv4 (HMIPv4)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Mobile IPv6 (MIPv6)</a:t>
            </a:r>
          </a:p>
          <a:p>
            <a:pPr lvl="1"/>
            <a:r>
              <a:rPr lang="en-US" altLang="ko-KR" smtClean="0"/>
              <a:t>MIPv6</a:t>
            </a:r>
          </a:p>
          <a:p>
            <a:pPr lvl="1"/>
            <a:r>
              <a:rPr lang="en-US" altLang="ko-KR" smtClean="0"/>
              <a:t>Fast Handover for MIPv6 (FMIPv6)</a:t>
            </a:r>
          </a:p>
          <a:p>
            <a:pPr lvl="1"/>
            <a:r>
              <a:rPr lang="en-US" altLang="ko-KR" smtClean="0"/>
              <a:t>Hierarchical MIPv6 (HMIPv6)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4886B-D693-47E7-9532-4B321AAF8E4E}" type="slidenum">
              <a:rPr lang="ko-KR" altLang="en-US"/>
              <a:pPr>
                <a:defRPr/>
              </a:pPr>
              <a:t>13</a:t>
            </a:fld>
            <a:r>
              <a:rPr lang="en-US" altLang="ko-KR" dirty="0" smtClean="0"/>
              <a:t>/</a:t>
            </a:r>
            <a:endParaRPr lang="en-US" altLang="ko-KR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MIPv4: Overview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MIPv4 Nodes </a:t>
            </a:r>
          </a:p>
          <a:p>
            <a:pPr lvl="1"/>
            <a:r>
              <a:rPr lang="en-US" altLang="ko-KR" smtClean="0"/>
              <a:t>MN (Mobile Node): Host</a:t>
            </a:r>
          </a:p>
          <a:p>
            <a:pPr lvl="1"/>
            <a:r>
              <a:rPr lang="en-US" altLang="ko-KR" smtClean="0"/>
              <a:t>CN (Correspondent Node): Host</a:t>
            </a:r>
          </a:p>
          <a:p>
            <a:pPr lvl="1"/>
            <a:r>
              <a:rPr lang="en-US" altLang="ko-KR" smtClean="0"/>
              <a:t>HA (Home Agent): Router</a:t>
            </a:r>
          </a:p>
          <a:p>
            <a:pPr lvl="1"/>
            <a:r>
              <a:rPr lang="en-US" altLang="ko-KR" smtClean="0"/>
              <a:t>FA (Foreign Agent): Router </a:t>
            </a:r>
          </a:p>
          <a:p>
            <a:r>
              <a:rPr lang="en-US" altLang="ko-KR" smtClean="0"/>
              <a:t>MIPv4 IP address</a:t>
            </a:r>
          </a:p>
          <a:p>
            <a:pPr lvl="1"/>
            <a:r>
              <a:rPr lang="en-US" altLang="ko-KR" smtClean="0"/>
              <a:t>HoA (Home Address): MN</a:t>
            </a:r>
          </a:p>
          <a:p>
            <a:pPr lvl="1"/>
            <a:r>
              <a:rPr lang="en-US" altLang="ko-KR" smtClean="0"/>
              <a:t>CoA (Care-of-Address): FA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8A052-D98E-43D2-B532-002D41073FB4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MIPv4: Data Flows</a:t>
            </a:r>
          </a:p>
        </p:txBody>
      </p:sp>
      <p:pic>
        <p:nvPicPr>
          <p:cNvPr id="41988" name="Picture 4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9DC72-E542-426B-B238-342DDC483101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MIPv4: Control Operations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Movement Detection </a:t>
            </a:r>
          </a:p>
          <a:p>
            <a:pPr lvl="1"/>
            <a:r>
              <a:rPr lang="en-US" altLang="ko-KR" smtClean="0"/>
              <a:t>MN </a:t>
            </a:r>
            <a:r>
              <a:rPr lang="en-US" altLang="ko-KR" smtClean="0">
                <a:sym typeface="Wingdings" pitchFamily="2" charset="2"/>
              </a:rPr>
              <a:t> </a:t>
            </a:r>
            <a:r>
              <a:rPr lang="en-US" altLang="ko-KR" smtClean="0"/>
              <a:t>FA (CoA)</a:t>
            </a:r>
          </a:p>
          <a:p>
            <a:pPr lvl="1"/>
            <a:r>
              <a:rPr lang="en-US" altLang="ko-KR" smtClean="0"/>
              <a:t>ICMP Agent Solicitation &amp; Advertisement</a:t>
            </a:r>
          </a:p>
          <a:p>
            <a:r>
              <a:rPr lang="en-US" altLang="ko-KR" smtClean="0"/>
              <a:t>Registration to HA (via FA)</a:t>
            </a:r>
          </a:p>
          <a:p>
            <a:pPr lvl="1"/>
            <a:r>
              <a:rPr lang="en-US" altLang="ko-KR" smtClean="0"/>
              <a:t>MN </a:t>
            </a:r>
            <a:r>
              <a:rPr lang="en-US" altLang="ko-KR" smtClean="0">
                <a:sym typeface="Wingdings" pitchFamily="2" charset="2"/>
              </a:rPr>
              <a:t> </a:t>
            </a:r>
            <a:r>
              <a:rPr lang="en-US" altLang="ko-KR" smtClean="0"/>
              <a:t>FA </a:t>
            </a:r>
            <a:r>
              <a:rPr lang="en-US" altLang="ko-KR" smtClean="0">
                <a:sym typeface="Wingdings" pitchFamily="2" charset="2"/>
              </a:rPr>
              <a:t> HA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Over UDP (destination port 434)</a:t>
            </a:r>
          </a:p>
          <a:p>
            <a:r>
              <a:rPr lang="en-US" altLang="ko-KR" smtClean="0"/>
              <a:t>Data Tunneling </a:t>
            </a:r>
          </a:p>
          <a:p>
            <a:pPr lvl="1"/>
            <a:r>
              <a:rPr lang="en-US" altLang="ko-KR" smtClean="0"/>
              <a:t>CN =&gt; HA (HoA) =&gt; FA (CoA) =&gt; MN</a:t>
            </a:r>
          </a:p>
          <a:p>
            <a:pPr lvl="1"/>
            <a:r>
              <a:rPr lang="en-US" altLang="ko-KR" smtClean="0"/>
              <a:t>IP-in-IP Tunneling, 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BDA3A-FA18-4A5F-97D5-113CACDE2538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MIPv4: Control &amp; Data Flows</a:t>
            </a:r>
          </a:p>
        </p:txBody>
      </p:sp>
      <p:pic>
        <p:nvPicPr>
          <p:cNvPr id="44036" name="Picture 3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5AA3C-9B98-4120-814A-3C38521E1111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MIPv4: Tunneling Schemes</a:t>
            </a:r>
            <a:endParaRPr lang="ko-KR" altLang="en-US" smtClean="0"/>
          </a:p>
        </p:txBody>
      </p:sp>
      <p:pic>
        <p:nvPicPr>
          <p:cNvPr id="45060" name="Picture 3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4CBD0-35DE-4A88-8C09-B4D50C132149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MIPv4: IP-in-IP Tunneling</a:t>
            </a:r>
          </a:p>
        </p:txBody>
      </p:sp>
      <p:pic>
        <p:nvPicPr>
          <p:cNvPr id="46084" name="Picture 3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1400" y="1828800"/>
            <a:ext cx="5257800" cy="3810000"/>
          </a:xfrm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320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5CB4B-A865-4855-A0F0-18437B28A7C3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MIPv4: Triangular Routing Problem</a:t>
            </a:r>
          </a:p>
        </p:txBody>
      </p:sp>
      <p:pic>
        <p:nvPicPr>
          <p:cNvPr id="4710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4847C-6F2C-4A69-A434-94F52A11AEEF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0" scaled="1"/>
          </a:gradFill>
          <a:effectLst>
            <a:outerShdw dist="107763" dir="2700000" algn="ctr" rotWithShape="0">
              <a:srgbClr val="FFCC6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Classification of Mobility </a:t>
            </a:r>
            <a:br>
              <a:rPr lang="en-US" altLang="ko-KR" dirty="0" smtClean="0"/>
            </a:br>
            <a:r>
              <a:rPr lang="en-US" altLang="ko-KR" sz="3200" dirty="0" smtClean="0"/>
              <a:t>(by Movement Type)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90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 sz="2400" smtClean="0"/>
              <a:t>L1 Mobility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400" smtClean="0"/>
              <a:t>L2 Mobility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400" smtClean="0"/>
              <a:t>L3 Mobility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400" smtClean="0"/>
              <a:t>Vertical Handover &amp; Roaming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MIPv4: Reverse Tunneling</a:t>
            </a:r>
          </a:p>
        </p:txBody>
      </p:sp>
      <p:pic>
        <p:nvPicPr>
          <p:cNvPr id="481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3733800"/>
            <a:ext cx="6383338" cy="2514600"/>
          </a:xfrm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754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/>
          <a:p>
            <a:pPr>
              <a:defRPr/>
            </a:pPr>
            <a:fld id="{5E43DF28-F5DA-4BD8-AD2D-E54377C57408}" type="slidenum">
              <a:rPr lang="ko-KR" altLang="en-US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CEEB5-AF30-41C4-8332-47FA642047BB}" type="slidenum">
              <a:rPr lang="ko-KR" altLang="en-US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MIPv4: Binding Update </a:t>
            </a:r>
          </a:p>
        </p:txBody>
      </p:sp>
      <p:pic>
        <p:nvPicPr>
          <p:cNvPr id="4915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2286000"/>
            <a:ext cx="7543800" cy="3962400"/>
          </a:xfrm>
        </p:spPr>
      </p:pic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990600" y="1600200"/>
            <a:ext cx="3429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srgbClr val="003399"/>
                </a:solidFill>
                <a:latin typeface="Tahoma" pitchFamily="34" charset="0"/>
              </a:rPr>
              <a:t>Route Optimization 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6D33D-A564-42F5-8687-9ECBFD365B75}" type="slidenum">
              <a:rPr lang="ko-KR" altLang="en-US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Mobile IPv6 (MIPv6)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mtClean="0"/>
              <a:t>MIPv6 = MIPv4 + IPv6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IPv6 </a:t>
            </a:r>
            <a:r>
              <a:rPr lang="ko-KR" altLang="en-US" smtClean="0"/>
              <a:t>특성에 맞게 </a:t>
            </a:r>
            <a:r>
              <a:rPr lang="en-US" altLang="ko-KR" smtClean="0"/>
              <a:t>MIPv4</a:t>
            </a:r>
            <a:r>
              <a:rPr lang="ko-KR" altLang="en-US" smtClean="0"/>
              <a:t>를 변경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Major Differences from MIPv4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FA</a:t>
            </a:r>
            <a:r>
              <a:rPr lang="ko-KR" altLang="en-US" smtClean="0"/>
              <a:t>의 기능이 </a:t>
            </a:r>
            <a:r>
              <a:rPr lang="en-US" altLang="ko-KR" smtClean="0"/>
              <a:t>MN </a:t>
            </a:r>
            <a:r>
              <a:rPr lang="ko-KR" altLang="en-US" smtClean="0"/>
              <a:t>내부로 포함됨 (</a:t>
            </a:r>
            <a:r>
              <a:rPr lang="en-US" altLang="ko-KR" smtClean="0"/>
              <a:t>FA</a:t>
            </a:r>
            <a:r>
              <a:rPr lang="ko-KR" altLang="en-US" smtClean="0"/>
              <a:t>가 없음)</a:t>
            </a:r>
          </a:p>
          <a:p>
            <a:pPr lvl="2">
              <a:lnSpc>
                <a:spcPct val="100000"/>
              </a:lnSpc>
            </a:pPr>
            <a:r>
              <a:rPr lang="en-US" altLang="ko-KR" smtClean="0"/>
              <a:t>MIPv6 Nodes: MN, CN, HA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CoA: MN</a:t>
            </a:r>
            <a:r>
              <a:rPr lang="ko-KR" altLang="en-US" smtClean="0"/>
              <a:t>의 </a:t>
            </a:r>
            <a:r>
              <a:rPr lang="en-US" altLang="ko-KR" smtClean="0"/>
              <a:t>IP </a:t>
            </a:r>
            <a:r>
              <a:rPr lang="ko-KR" altLang="en-US" smtClean="0"/>
              <a:t>주소 (</a:t>
            </a:r>
            <a:r>
              <a:rPr lang="en-US" altLang="ko-KR" smtClean="0"/>
              <a:t>MIPv4 CCoA</a:t>
            </a:r>
            <a:r>
              <a:rPr lang="ko-KR" altLang="en-US" smtClean="0"/>
              <a:t>와 유사)</a:t>
            </a:r>
          </a:p>
          <a:p>
            <a:pPr lvl="2">
              <a:lnSpc>
                <a:spcPct val="100000"/>
              </a:lnSpc>
            </a:pPr>
            <a:r>
              <a:rPr lang="en-US" altLang="ko-KR" smtClean="0"/>
              <a:t>By DHCPv6 or IPv6 Stateless Auto-Configuration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Binding Update (BU): MN </a:t>
            </a:r>
            <a:r>
              <a:rPr lang="en-US" altLang="ko-KR" smtClean="0">
                <a:sym typeface="Wingdings" pitchFamily="2" charset="2"/>
              </a:rPr>
              <a:t> HA or CN</a:t>
            </a:r>
          </a:p>
          <a:p>
            <a:pPr lvl="2">
              <a:lnSpc>
                <a:spcPct val="100000"/>
              </a:lnSpc>
            </a:pPr>
            <a:r>
              <a:rPr lang="en-US" altLang="ko-KR" smtClean="0"/>
              <a:t>Mobility Header (a new IPv6 extension header) </a:t>
            </a:r>
          </a:p>
          <a:p>
            <a:pPr lvl="2">
              <a:lnSpc>
                <a:spcPct val="100000"/>
              </a:lnSpc>
            </a:pPr>
            <a:r>
              <a:rPr lang="en-US" altLang="ko-KR" smtClean="0"/>
              <a:t>Intrinsic Route Optimization</a:t>
            </a:r>
          </a:p>
          <a:p>
            <a:pPr lvl="2">
              <a:lnSpc>
                <a:spcPct val="100000"/>
              </a:lnSpc>
            </a:pPr>
            <a:r>
              <a:rPr lang="en-US" altLang="ko-KR" smtClean="0"/>
              <a:t>MIPv6 is in the base IPv6 protocol</a:t>
            </a:r>
            <a:endParaRPr lang="ko-KR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0E2AE-1D1D-4A15-83B2-435620289920}" type="slidenum">
              <a:rPr lang="ko-KR" altLang="en-US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MIPv6: Basic Operations</a:t>
            </a:r>
          </a:p>
        </p:txBody>
      </p:sp>
      <p:pic>
        <p:nvPicPr>
          <p:cNvPr id="51204" name="Picture 3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F27AC-1818-480B-B334-4061B0139EA8}" type="slidenum">
              <a:rPr lang="ko-KR" altLang="en-US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MIPv6: Basic Operations</a:t>
            </a:r>
            <a:endParaRPr lang="ko-KR" altLang="en-US" smtClean="0"/>
          </a:p>
        </p:txBody>
      </p:sp>
      <p:pic>
        <p:nvPicPr>
          <p:cNvPr id="52228" name="Picture 3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EB9C7-81CB-44B8-9A5D-6846A9A2A23B}" type="slidenum">
              <a:rPr lang="ko-KR" altLang="en-US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MIPv6: Binding Update</a:t>
            </a:r>
            <a:endParaRPr lang="ko-KR" altLang="en-US" smtClean="0"/>
          </a:p>
        </p:txBody>
      </p:sp>
      <p:pic>
        <p:nvPicPr>
          <p:cNvPr id="53252" name="Picture 3"/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1B0A6-89EC-453D-8175-CE646434AAC6}" type="slidenum">
              <a:rPr lang="ko-KR" altLang="en-US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MIPv6: Changes to IPv6</a:t>
            </a:r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New IPv6 Protocol (Header)</a:t>
            </a:r>
          </a:p>
          <a:p>
            <a:pPr lvl="1"/>
            <a:r>
              <a:rPr lang="en-US" altLang="ko-KR" u="sng" smtClean="0"/>
              <a:t>Mobility Header</a:t>
            </a:r>
          </a:p>
          <a:p>
            <a:pPr lvl="2"/>
            <a:r>
              <a:rPr lang="en-US" altLang="ko-KR" u="sng" smtClean="0"/>
              <a:t>A new IPv6 extension header</a:t>
            </a:r>
          </a:p>
          <a:p>
            <a:pPr lvl="1"/>
            <a:r>
              <a:rPr lang="en-US" altLang="ko-KR" smtClean="0"/>
              <a:t>New  Option in Destination Option Header </a:t>
            </a:r>
          </a:p>
          <a:p>
            <a:pPr lvl="2"/>
            <a:r>
              <a:rPr lang="en-US" altLang="ko-KR" smtClean="0"/>
              <a:t>Home Address Option</a:t>
            </a:r>
          </a:p>
          <a:p>
            <a:pPr lvl="1"/>
            <a:r>
              <a:rPr lang="en-US" altLang="ko-KR" smtClean="0"/>
              <a:t>New Type in Routing Header </a:t>
            </a:r>
          </a:p>
          <a:p>
            <a:pPr lvl="2"/>
            <a:r>
              <a:rPr lang="en-US" altLang="ko-KR" smtClean="0"/>
              <a:t>Type 2 Routing Header</a:t>
            </a:r>
          </a:p>
          <a:p>
            <a:r>
              <a:rPr lang="en-US" altLang="ko-KR" smtClean="0"/>
              <a:t>New ICMP Messages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ICMP HA Address Discovery Request/Reply 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ICMP Mobile Prefix Solicitation/ Advertisement</a:t>
            </a:r>
            <a:endParaRPr lang="en-US" altLang="ko-KR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1FEA6-0DCD-4F8C-BC90-B128B43B5E42}" type="slidenum">
              <a:rPr lang="ko-KR" altLang="en-US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MIPv6: Mobility Header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mtClean="0"/>
              <a:t>A new IPv6 extension header</a:t>
            </a:r>
          </a:p>
          <a:p>
            <a:pPr lvl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Home Test Init Message</a:t>
            </a:r>
          </a:p>
          <a:p>
            <a:pPr lvl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Care-of Test Init Message</a:t>
            </a:r>
          </a:p>
          <a:p>
            <a:pPr lvl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Home Test Message</a:t>
            </a:r>
          </a:p>
          <a:p>
            <a:pPr lvl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Care-of Test Message</a:t>
            </a:r>
          </a:p>
          <a:p>
            <a:pPr lvl="1">
              <a:lnSpc>
                <a:spcPct val="100000"/>
              </a:lnSpc>
            </a:pPr>
            <a:endParaRPr lang="en-US" altLang="ko-KR" smtClean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Binding Update Message</a:t>
            </a:r>
          </a:p>
          <a:p>
            <a:pPr lvl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Binding Acknowledgement Message</a:t>
            </a:r>
          </a:p>
          <a:p>
            <a:pPr lvl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Binding Error Message</a:t>
            </a:r>
          </a:p>
          <a:p>
            <a:pPr lvl="1">
              <a:lnSpc>
                <a:spcPct val="100000"/>
              </a:lnSpc>
            </a:pPr>
            <a:r>
              <a:rPr lang="en-US" altLang="ko-KR" smtClean="0">
                <a:ea typeface="굴림" pitchFamily="50" charset="-127"/>
              </a:rPr>
              <a:t>Binding Refresh Request Message</a:t>
            </a:r>
            <a:endParaRPr lang="ko-KR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AC80B-BB5A-4A79-A268-BAE8BDA0D37C}" type="slidenum">
              <a:rPr lang="ko-KR" altLang="en-US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MIPv6 Extensions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smtClean="0"/>
              <a:t>Mobile IPv6 (MIPv6)</a:t>
            </a:r>
          </a:p>
          <a:p>
            <a:pPr lvl="1"/>
            <a:r>
              <a:rPr lang="en-US" altLang="ko-KR" u="sng" smtClean="0"/>
              <a:t>Fast Handover for MIPv6 (FMIPv6)</a:t>
            </a:r>
          </a:p>
          <a:p>
            <a:pPr lvl="1"/>
            <a:r>
              <a:rPr lang="en-US" altLang="ko-KR" u="sng" smtClean="0"/>
              <a:t>Hierarchical MIPv6 (HMIPv6)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8847E-B779-4667-A767-C9A234429A6E}" type="slidenum">
              <a:rPr lang="ko-KR" altLang="en-US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FMIPv6: Reference Architecture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352800" y="2667000"/>
          <a:ext cx="190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3" imgW="1163520" imgH="731520" progId="Visio.Drawing.11">
                  <p:embed/>
                </p:oleObj>
              </mc:Choice>
              <mc:Fallback>
                <p:oleObj name="VISIO" r:id="rId3" imgW="1163520" imgH="73152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1905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5029200" y="1676400"/>
          <a:ext cx="6667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5" imgW="666720" imgH="824040" progId="Visio.Drawing.11">
                  <p:embed/>
                </p:oleObj>
              </mc:Choice>
              <mc:Fallback>
                <p:oleObj name="VISIO" r:id="rId5" imgW="666720" imgH="8240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6667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Line 5"/>
          <p:cNvSpPr>
            <a:spLocks noChangeShapeType="1"/>
          </p:cNvSpPr>
          <p:nvPr/>
        </p:nvSpPr>
        <p:spPr bwMode="auto">
          <a:xfrm flipV="1">
            <a:off x="4724400" y="22860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886200" y="4724400"/>
          <a:ext cx="685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7" imgW="752040" imgH="576360" progId="Visio.Drawing.11">
                  <p:embed/>
                </p:oleObj>
              </mc:Choice>
              <mc:Fallback>
                <p:oleObj name="VISIO" r:id="rId7" imgW="752040" imgH="5763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685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Oval 7"/>
          <p:cNvSpPr>
            <a:spLocks noChangeArrowheads="1"/>
          </p:cNvSpPr>
          <p:nvPr/>
        </p:nvSpPr>
        <p:spPr bwMode="auto">
          <a:xfrm>
            <a:off x="2057400" y="3962400"/>
            <a:ext cx="2743200" cy="1752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895600" y="3886200"/>
          <a:ext cx="706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9" imgW="707040" imgH="432360" progId="Visio.Drawing.11">
                  <p:embed/>
                </p:oleObj>
              </mc:Choice>
              <mc:Fallback>
                <p:oleObj name="VISIO" r:id="rId9" imgW="707040" imgH="4323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706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Line 9"/>
          <p:cNvSpPr>
            <a:spLocks noChangeShapeType="1"/>
          </p:cNvSpPr>
          <p:nvPr/>
        </p:nvSpPr>
        <p:spPr bwMode="auto">
          <a:xfrm flipV="1">
            <a:off x="3276600" y="35052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 flipH="1" flipV="1">
            <a:off x="4800600" y="358140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3657600" y="5029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MN</a:t>
            </a:r>
          </a:p>
        </p:txBody>
      </p:sp>
      <p:sp>
        <p:nvSpPr>
          <p:cNvPr id="6158" name="Oval 12"/>
          <p:cNvSpPr>
            <a:spLocks noChangeArrowheads="1"/>
          </p:cNvSpPr>
          <p:nvPr/>
        </p:nvSpPr>
        <p:spPr bwMode="auto">
          <a:xfrm>
            <a:off x="3886200" y="3962400"/>
            <a:ext cx="2743200" cy="1752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953000" y="3886200"/>
          <a:ext cx="706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11" imgW="707040" imgH="432360" progId="Visio.Drawing.11">
                  <p:embed/>
                </p:oleObj>
              </mc:Choice>
              <mc:Fallback>
                <p:oleObj name="VISIO" r:id="rId11" imgW="707040" imgH="4323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706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286000" y="3581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PAR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5105400" y="3581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NAR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5029200" y="2362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CN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4572000" y="4572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  <a:latin typeface="Arial" charset="0"/>
              </a:rPr>
              <a:t>Trigger</a:t>
            </a:r>
            <a:endParaRPr lang="en-US" altLang="ko-KR" sz="1400" b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60C1A-5B7A-49B8-9518-542F098CC3E5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0" scaled="1"/>
          </a:gradFill>
          <a:effectLst>
            <a:outerShdw dist="117088" dir="2436078" algn="ctr" rotWithShape="0">
              <a:srgbClr val="FFCC6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/>
              <a:t>L1: Movement within a Base Station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noFill/>
        </p:spPr>
        <p:txBody>
          <a:bodyPr/>
          <a:lstStyle/>
          <a:p>
            <a:pPr eaLnBrk="1" hangingPunct="1"/>
            <a:endParaRPr lang="en-US" altLang="ko-KR" smtClean="0">
              <a:solidFill>
                <a:schemeClr val="bg2"/>
              </a:solidFill>
            </a:endParaRPr>
          </a:p>
          <a:p>
            <a:pPr eaLnBrk="1" hangingPunct="1"/>
            <a:endParaRPr lang="en-US" altLang="ko-KR" smtClean="0">
              <a:solidFill>
                <a:schemeClr val="bg2"/>
              </a:solidFill>
            </a:endParaRPr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 flipH="1">
            <a:off x="2743200" y="48768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1" name="Oval 5"/>
          <p:cNvSpPr>
            <a:spLocks noChangeArrowheads="1"/>
          </p:cNvSpPr>
          <p:nvPr/>
        </p:nvSpPr>
        <p:spPr bwMode="auto">
          <a:xfrm>
            <a:off x="990600" y="2819400"/>
            <a:ext cx="6781800" cy="29718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733800" y="2133600"/>
          <a:ext cx="990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311040" imgH="1114200" progId="Visio.Drawing.11">
                  <p:embed/>
                </p:oleObj>
              </mc:Choice>
              <mc:Fallback>
                <p:oleObj name="VISIO" r:id="rId3" imgW="311040" imgH="1114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33600"/>
                        <a:ext cx="990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7" descr="TN00332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43400"/>
            <a:ext cx="1600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>
            <a:off x="5029200" y="3276600"/>
            <a:ext cx="2743200" cy="838200"/>
          </a:xfrm>
          <a:prstGeom prst="wedgeRoundRectCallout">
            <a:avLst>
              <a:gd name="adj1" fmla="val -54574"/>
              <a:gd name="adj2" fmla="val 36176"/>
              <a:gd name="adj3" fmla="val 16667"/>
            </a:avLst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ko-KR">
                <a:latin typeface="Candara" pitchFamily="34" charset="0"/>
              </a:rPr>
              <a:t>Same MAC address</a:t>
            </a:r>
          </a:p>
          <a:p>
            <a:pPr>
              <a:buFontTx/>
              <a:buChar char="•"/>
            </a:pPr>
            <a:r>
              <a:rPr lang="en-US" altLang="ko-KR">
                <a:latin typeface="Candara" pitchFamily="34" charset="0"/>
              </a:rPr>
              <a:t>Same IP address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latin typeface="Candara" pitchFamily="34" charset="0"/>
              </a:rPr>
              <a:t>BS</a:t>
            </a:r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5257800" y="4953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latin typeface="Candara" pitchFamily="34" charset="0"/>
              </a:rPr>
              <a:t>MN</a:t>
            </a: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609600" y="1447800"/>
            <a:ext cx="535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 Physical Layer MM (by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주파수 강도 제어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0D62E-3215-4008-843C-92D3D8F0BAD3}" type="slidenum">
              <a:rPr lang="ko-KR" altLang="en-US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FMIPv6: Operations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smtClean="0"/>
              <a:t>Handover Initiation</a:t>
            </a:r>
          </a:p>
          <a:p>
            <a:pPr lvl="1"/>
            <a:r>
              <a:rPr lang="en-US" altLang="ko-KR" smtClean="0"/>
              <a:t>L2 Triggers, RtSolPr, PrRtAdv </a:t>
            </a:r>
          </a:p>
          <a:p>
            <a:pPr lvl="2"/>
            <a:r>
              <a:rPr lang="en-US" altLang="ko-KR" smtClean="0"/>
              <a:t>Between MN and AR</a:t>
            </a:r>
          </a:p>
          <a:p>
            <a:r>
              <a:rPr lang="en-US" altLang="ko-KR" u="sng" smtClean="0"/>
              <a:t>Tunnel Establishment </a:t>
            </a:r>
          </a:p>
          <a:p>
            <a:pPr lvl="1"/>
            <a:r>
              <a:rPr lang="en-US" altLang="ko-KR" smtClean="0"/>
              <a:t>To reduce the packet losses during handover</a:t>
            </a:r>
          </a:p>
          <a:p>
            <a:pPr lvl="1"/>
            <a:r>
              <a:rPr lang="en-US" altLang="ko-KR" smtClean="0"/>
              <a:t>HI (Handover Initiate) and HACK</a:t>
            </a:r>
          </a:p>
          <a:p>
            <a:pPr lvl="2"/>
            <a:r>
              <a:rPr lang="en-US" altLang="ko-KR" smtClean="0"/>
              <a:t>Between PAR and NAR</a:t>
            </a:r>
          </a:p>
          <a:p>
            <a:r>
              <a:rPr lang="en-US" altLang="ko-KR" u="sng" smtClean="0"/>
              <a:t>Packet Forwarding</a:t>
            </a:r>
          </a:p>
          <a:p>
            <a:pPr lvl="1"/>
            <a:r>
              <a:rPr lang="en-US" altLang="ko-KR" smtClean="0"/>
              <a:t>PAR =&gt; NAR (data buffering at NAR):FBU, FBack</a:t>
            </a:r>
          </a:p>
          <a:p>
            <a:pPr lvl="1"/>
            <a:r>
              <a:rPr lang="en-US" altLang="ko-KR" smtClean="0"/>
              <a:t>NAR =&gt; MN: FNA (Fast NA)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52BCD-646B-4665-8271-8C302A786598}" type="slidenum">
              <a:rPr lang="ko-KR" altLang="en-US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FMIPv6: Operational Flows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324600" cy="432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4B428-7E70-43D8-A088-458263069636}" type="slidenum">
              <a:rPr lang="ko-KR" altLang="en-US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HMIPv6: Overview</a:t>
            </a:r>
          </a:p>
        </p:txBody>
      </p:sp>
      <p:sp>
        <p:nvSpPr>
          <p:cNvPr id="593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HMIPv6 Nodes</a:t>
            </a:r>
          </a:p>
          <a:p>
            <a:pPr lvl="1"/>
            <a:r>
              <a:rPr lang="en-US" altLang="ko-KR" smtClean="0"/>
              <a:t>Hosts: MN, CN, HA</a:t>
            </a:r>
          </a:p>
          <a:p>
            <a:pPr lvl="1"/>
            <a:r>
              <a:rPr lang="en-US" altLang="ko-KR" smtClean="0"/>
              <a:t>Routers: AR, Mobile Anchor Point (MAP)</a:t>
            </a:r>
          </a:p>
          <a:p>
            <a:r>
              <a:rPr lang="en-US" altLang="ko-KR" smtClean="0"/>
              <a:t>IP Address (CoA)</a:t>
            </a:r>
          </a:p>
          <a:p>
            <a:pPr lvl="1"/>
            <a:r>
              <a:rPr lang="en-US" altLang="ko-KR" smtClean="0"/>
              <a:t>RCoA (Regional CoA): in the MAP region </a:t>
            </a:r>
          </a:p>
          <a:p>
            <a:pPr lvl="1"/>
            <a:r>
              <a:rPr lang="en-US" altLang="ko-KR" smtClean="0"/>
              <a:t>LCoA (On-Link CoA): in the AR region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A8732-6EE8-48EB-B19E-2BA31C95AC98}" type="slidenum">
              <a:rPr lang="ko-KR" altLang="en-US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HMIPv6: Architecture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2057400" y="1981200"/>
            <a:ext cx="1295400" cy="482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3399"/>
                </a:solidFill>
                <a:latin typeface="Arial" charset="0"/>
              </a:rPr>
              <a:t>HA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5181600" y="2514600"/>
            <a:ext cx="1295400" cy="482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3399"/>
                </a:solidFill>
                <a:latin typeface="Arial" charset="0"/>
              </a:rPr>
              <a:t>CN</a:t>
            </a: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3505200" y="3505200"/>
            <a:ext cx="1295400" cy="482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MAP</a:t>
            </a:r>
          </a:p>
        </p:txBody>
      </p:sp>
      <p:sp>
        <p:nvSpPr>
          <p:cNvPr id="60423" name="Text Box 6"/>
          <p:cNvSpPr txBox="1">
            <a:spLocks noChangeArrowheads="1"/>
          </p:cNvSpPr>
          <p:nvPr/>
        </p:nvSpPr>
        <p:spPr bwMode="auto">
          <a:xfrm>
            <a:off x="2743200" y="4724400"/>
            <a:ext cx="914400" cy="48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AR1</a:t>
            </a:r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4800600" y="4648200"/>
            <a:ext cx="914400" cy="48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AR2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2895600" y="5562600"/>
            <a:ext cx="914400" cy="4826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3399"/>
                </a:solidFill>
                <a:latin typeface="Arial" charset="0"/>
              </a:rPr>
              <a:t>MN</a:t>
            </a:r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>
            <a:off x="3962400" y="57912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4800600" y="3590925"/>
            <a:ext cx="914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Arial" charset="0"/>
              </a:rPr>
              <a:t>RCoA</a:t>
            </a:r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>
            <a:off x="2743200" y="246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>
            <a:off x="2743200" y="2971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>
            <a:off x="3810000" y="2971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>
            <a:off x="5791200" y="29972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 flipH="1">
            <a:off x="4343400" y="3276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4343400" y="3276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3810000" y="39878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 flipH="1">
            <a:off x="3200400" y="4343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3200400" y="4343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>
            <a:off x="4495800" y="39878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8" name="Line 21"/>
          <p:cNvSpPr>
            <a:spLocks noChangeShapeType="1"/>
          </p:cNvSpPr>
          <p:nvPr/>
        </p:nvSpPr>
        <p:spPr bwMode="auto">
          <a:xfrm>
            <a:off x="4495800" y="4343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39" name="Line 22"/>
          <p:cNvSpPr>
            <a:spLocks noChangeShapeType="1"/>
          </p:cNvSpPr>
          <p:nvPr/>
        </p:nvSpPr>
        <p:spPr bwMode="auto">
          <a:xfrm>
            <a:off x="52578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440" name="Text Box 23"/>
          <p:cNvSpPr txBox="1">
            <a:spLocks noChangeArrowheads="1"/>
          </p:cNvSpPr>
          <p:nvPr/>
        </p:nvSpPr>
        <p:spPr bwMode="auto">
          <a:xfrm>
            <a:off x="4724400" y="5394325"/>
            <a:ext cx="14478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Arial" charset="0"/>
              </a:rPr>
              <a:t>Movement</a:t>
            </a:r>
          </a:p>
        </p:txBody>
      </p:sp>
      <p:sp>
        <p:nvSpPr>
          <p:cNvPr id="60441" name="Text Box 24"/>
          <p:cNvSpPr txBox="1">
            <a:spLocks noChangeArrowheads="1"/>
          </p:cNvSpPr>
          <p:nvPr/>
        </p:nvSpPr>
        <p:spPr bwMode="auto">
          <a:xfrm>
            <a:off x="3657600" y="5086350"/>
            <a:ext cx="1066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LCoA_1</a:t>
            </a:r>
          </a:p>
        </p:txBody>
      </p:sp>
      <p:sp>
        <p:nvSpPr>
          <p:cNvPr id="60442" name="Text Box 25"/>
          <p:cNvSpPr txBox="1">
            <a:spLocks noChangeArrowheads="1"/>
          </p:cNvSpPr>
          <p:nvPr/>
        </p:nvSpPr>
        <p:spPr bwMode="auto">
          <a:xfrm>
            <a:off x="5791200" y="4946650"/>
            <a:ext cx="1066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LCoA_2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13C7E-B73F-46EA-B791-6A62D0CA18FF}" type="slidenum">
              <a:rPr lang="ko-KR" altLang="en-US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HMIPv6: Operations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MN </a:t>
            </a:r>
          </a:p>
          <a:p>
            <a:pPr lvl="1"/>
            <a:r>
              <a:rPr lang="en-US" altLang="ko-KR" smtClean="0"/>
              <a:t>When entering an AR region in the MAP domain, </a:t>
            </a:r>
          </a:p>
          <a:p>
            <a:pPr lvl="2"/>
            <a:r>
              <a:rPr lang="en-US" altLang="ko-KR" smtClean="0"/>
              <a:t>it gets LCoA (AR region) and RCoA (MAP region)</a:t>
            </a:r>
          </a:p>
          <a:p>
            <a:pPr lvl="2"/>
            <a:r>
              <a:rPr lang="en-US" altLang="ko-KR" smtClean="0"/>
              <a:t>RCoA does not change in the MAP domain</a:t>
            </a:r>
          </a:p>
          <a:p>
            <a:pPr lvl="1"/>
            <a:r>
              <a:rPr lang="en-US" altLang="ko-KR" smtClean="0"/>
              <a:t>Local Binding Update (LBU) to MAP</a:t>
            </a:r>
          </a:p>
          <a:p>
            <a:pPr lvl="2"/>
            <a:r>
              <a:rPr lang="en-US" altLang="ko-KR" smtClean="0"/>
              <a:t>Bind LCoA &amp; RCoA to MAP</a:t>
            </a:r>
          </a:p>
          <a:p>
            <a:r>
              <a:rPr lang="en-US" altLang="ko-KR" smtClean="0"/>
              <a:t>MAP (Acting as a local HA) </a:t>
            </a:r>
          </a:p>
          <a:p>
            <a:pPr lvl="1"/>
            <a:r>
              <a:rPr lang="en-US" altLang="ko-KR" u="sng" smtClean="0"/>
              <a:t>Only the RCoA need to be registered with CN/HA</a:t>
            </a:r>
          </a:p>
          <a:p>
            <a:pPr lvl="1"/>
            <a:r>
              <a:rPr lang="en-US" altLang="ko-KR" smtClean="0"/>
              <a:t>Relay all packets between MN and HA/CN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87C975-5E94-4DCE-96FF-B46284AC968F}" type="slidenum">
              <a:rPr lang="ko-KR" altLang="en-US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HMIPv6: MAP Tunnel (MAP </a:t>
            </a:r>
            <a:r>
              <a:rPr lang="en-US" altLang="ko-KR" smtClean="0">
                <a:sym typeface="Wingdings" pitchFamily="2" charset="2"/>
              </a:rPr>
              <a:t> MN)</a:t>
            </a:r>
            <a:endParaRPr lang="en-US" altLang="ko-KR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143000" y="1600200"/>
            <a:ext cx="1349375" cy="482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3399"/>
                </a:solidFill>
                <a:latin typeface="Arial" charset="0"/>
              </a:rPr>
              <a:t>HA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395788" y="2114550"/>
            <a:ext cx="1349375" cy="482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3399"/>
                </a:solidFill>
                <a:latin typeface="Arial" charset="0"/>
              </a:rPr>
              <a:t>CN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652713" y="3071813"/>
            <a:ext cx="1346200" cy="482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MAP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857375" y="4248150"/>
            <a:ext cx="950913" cy="4826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AR1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98913" y="4176713"/>
            <a:ext cx="952500" cy="4826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AR2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016125" y="5057775"/>
            <a:ext cx="950913" cy="482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MN</a:t>
            </a:r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1857375" y="2065338"/>
            <a:ext cx="0" cy="490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1857375" y="2555875"/>
            <a:ext cx="1109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2967038" y="2555875"/>
            <a:ext cx="0" cy="515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5030788" y="2581275"/>
            <a:ext cx="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 flipH="1">
            <a:off x="3522663" y="2851150"/>
            <a:ext cx="150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522663" y="2851150"/>
            <a:ext cx="0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2967038" y="3536950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 flipH="1">
            <a:off x="2333625" y="3879850"/>
            <a:ext cx="633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2333625" y="3879850"/>
            <a:ext cx="0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3681413" y="3536950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3681413" y="3879850"/>
            <a:ext cx="793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4475163" y="3879850"/>
            <a:ext cx="0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486" name="AutoShape 22"/>
          <p:cNvSpPr>
            <a:spLocks noChangeArrowheads="1"/>
          </p:cNvSpPr>
          <p:nvPr/>
        </p:nvSpPr>
        <p:spPr bwMode="auto">
          <a:xfrm rot="-10153101">
            <a:off x="3022600" y="3586163"/>
            <a:ext cx="238125" cy="1397000"/>
          </a:xfrm>
          <a:prstGeom prst="can">
            <a:avLst>
              <a:gd name="adj" fmla="val 28573"/>
            </a:avLst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2814638" y="5753100"/>
            <a:ext cx="87153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LCoA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3686175" y="5751513"/>
            <a:ext cx="873125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MAP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38675" y="5751513"/>
            <a:ext cx="952500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RCoA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591175" y="5751513"/>
            <a:ext cx="712788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CN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303963" y="5751513"/>
            <a:ext cx="1468437" cy="392112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3399"/>
                </a:solidFill>
                <a:latin typeface="Arial" charset="0"/>
              </a:rPr>
              <a:t>Home Addr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2908300" y="5346700"/>
            <a:ext cx="1784350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Outer header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5154613" y="5356225"/>
            <a:ext cx="1585912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Inner header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62607-6D08-4764-905E-B8453BE34995}" type="slidenum">
              <a:rPr lang="ko-KR" altLang="en-US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MIP in 3GPP2</a:t>
            </a:r>
          </a:p>
        </p:txBody>
      </p:sp>
      <p:pic>
        <p:nvPicPr>
          <p:cNvPr id="6349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MM: </a:t>
            </a:r>
            <a:r>
              <a:rPr lang="en-US" altLang="ko-KR" dirty="0" smtClean="0"/>
              <a:t>Recent Issues</a:t>
            </a:r>
            <a:endParaRPr lang="ko-KR" altLang="en-US" dirty="0" smtClean="0"/>
          </a:p>
        </p:txBody>
      </p:sp>
      <p:sp>
        <p:nvSpPr>
          <p:cNvPr id="72707" name="부제목 5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/>
          <a:lstStyle/>
          <a:p>
            <a:r>
              <a:rPr lang="en-US" altLang="ko-KR" dirty="0" smtClean="0"/>
              <a:t>Proxy MIPv6 (PMIPv6)</a:t>
            </a:r>
          </a:p>
          <a:p>
            <a:r>
              <a:rPr lang="en-US" altLang="ko-KR" dirty="0" smtClean="0"/>
              <a:t>Distributed Mobility Management (DMM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21B83-F547-4623-A9E8-7A01455D7C9C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Proxy Mobile IPv6 (PMIPv6)</a:t>
            </a:r>
            <a:endParaRPr lang="ko-KR" altLang="en-US" dirty="0" smtClean="0"/>
          </a:p>
        </p:txBody>
      </p:sp>
      <p:sp>
        <p:nvSpPr>
          <p:cNvPr id="737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PMIPv6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Network-based Localized Mobility Management protocol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IETF NETLMM WG</a:t>
            </a: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Motivations</a:t>
            </a:r>
          </a:p>
          <a:p>
            <a:pPr lvl="1"/>
            <a:r>
              <a:rPr lang="en-US" altLang="ko-KR" dirty="0" smtClean="0">
                <a:ea typeface="굴림" pitchFamily="50" charset="-127"/>
                <a:sym typeface="Wingdings 2" pitchFamily="18" charset="2"/>
              </a:rPr>
              <a:t>Host-based Mobile IPv4/v6 has not been yet deployed </a:t>
            </a:r>
          </a:p>
          <a:p>
            <a:pPr lvl="1"/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Why ?</a:t>
            </a:r>
          </a:p>
          <a:p>
            <a:pPr lvl="2"/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Too heavy specification of MIPv4/v6 on a small terminal</a:t>
            </a:r>
          </a:p>
          <a:p>
            <a:pPr lvl="2"/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Battery problem</a:t>
            </a:r>
          </a:p>
          <a:p>
            <a:pPr lvl="2"/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Waste of air resource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6245-0C18-4E2A-A084-44E4A212BCF8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PMIPv6</a:t>
            </a:r>
            <a:endParaRPr lang="ko-KR" altLang="en-US" smtClean="0"/>
          </a:p>
        </p:txBody>
      </p:sp>
      <p:sp>
        <p:nvSpPr>
          <p:cNvPr id="820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  <a:sym typeface="Wingdings 2" pitchFamily="18" charset="2"/>
              </a:rPr>
              <a:t>Host-based vs. Network-based MM</a:t>
            </a:r>
          </a:p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FF78A-D55C-4D4D-888C-615B873AD36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pSp>
        <p:nvGrpSpPr>
          <p:cNvPr id="8203" name="그룹 80"/>
          <p:cNvGrpSpPr>
            <a:grpSpLocks/>
          </p:cNvGrpSpPr>
          <p:nvPr/>
        </p:nvGrpSpPr>
        <p:grpSpPr bwMode="auto">
          <a:xfrm>
            <a:off x="1130300" y="2057400"/>
            <a:ext cx="7165975" cy="4030663"/>
            <a:chOff x="1130412" y="1773238"/>
            <a:chExt cx="7166471" cy="4316317"/>
          </a:xfrm>
        </p:grpSpPr>
        <p:graphicFrame>
          <p:nvGraphicFramePr>
            <p:cNvPr id="8194" name="Object 2"/>
            <p:cNvGraphicFramePr>
              <a:graphicFrameLocks noChangeAspect="1"/>
            </p:cNvGraphicFramePr>
            <p:nvPr/>
          </p:nvGraphicFramePr>
          <p:xfrm>
            <a:off x="2339975" y="2133600"/>
            <a:ext cx="585788" cy="74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Visio" r:id="rId3" imgW="585216" imgH="747451" progId="Visio.Drawing.11">
                    <p:embed/>
                  </p:oleObj>
                </mc:Choice>
                <mc:Fallback>
                  <p:oleObj name="Visio" r:id="rId3" imgW="585216" imgH="747451" progId="Visio.Drawing.11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5" y="2133600"/>
                          <a:ext cx="585788" cy="747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4" name="Group 6"/>
            <p:cNvGrpSpPr>
              <a:grpSpLocks/>
            </p:cNvGrpSpPr>
            <p:nvPr/>
          </p:nvGrpSpPr>
          <p:grpSpPr bwMode="auto">
            <a:xfrm>
              <a:off x="1187450" y="4652963"/>
              <a:ext cx="381000" cy="520700"/>
              <a:chOff x="3061" y="1344"/>
              <a:chExt cx="240" cy="328"/>
            </a:xfrm>
          </p:grpSpPr>
          <p:grpSp>
            <p:nvGrpSpPr>
              <p:cNvPr id="8265" name="Group 7"/>
              <p:cNvGrpSpPr>
                <a:grpSpLocks/>
              </p:cNvGrpSpPr>
              <p:nvPr/>
            </p:nvGrpSpPr>
            <p:grpSpPr bwMode="auto">
              <a:xfrm>
                <a:off x="3120" y="1371"/>
                <a:ext cx="180" cy="131"/>
                <a:chOff x="1549" y="3134"/>
                <a:chExt cx="118" cy="117"/>
              </a:xfrm>
            </p:grpSpPr>
            <p:sp>
              <p:nvSpPr>
                <p:cNvPr id="9" name="Freeform 8"/>
                <p:cNvSpPr>
                  <a:spLocks/>
                </p:cNvSpPr>
                <p:nvPr/>
              </p:nvSpPr>
              <p:spPr bwMode="auto">
                <a:xfrm>
                  <a:off x="1549" y="3184"/>
                  <a:ext cx="44" cy="1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15" y="12"/>
                    </a:cxn>
                    <a:cxn ang="0">
                      <a:pos x="3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14">
                      <a:moveTo>
                        <a:pt x="44" y="14"/>
                      </a:moveTo>
                      <a:lnTo>
                        <a:pt x="15" y="12"/>
                      </a:lnTo>
                      <a:lnTo>
                        <a:pt x="3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10" name="Freeform 9"/>
                <p:cNvSpPr>
                  <a:spLocks/>
                </p:cNvSpPr>
                <p:nvPr/>
              </p:nvSpPr>
              <p:spPr bwMode="auto">
                <a:xfrm>
                  <a:off x="1615" y="3183"/>
                  <a:ext cx="52" cy="17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22" y="17"/>
                    </a:cxn>
                    <a:cxn ang="0">
                      <a:pos x="31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2" h="17">
                      <a:moveTo>
                        <a:pt x="52" y="1"/>
                      </a:moveTo>
                      <a:lnTo>
                        <a:pt x="22" y="17"/>
                      </a:lnTo>
                      <a:lnTo>
                        <a:pt x="31" y="0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11" name="Freeform 10"/>
                <p:cNvSpPr>
                  <a:spLocks/>
                </p:cNvSpPr>
                <p:nvPr/>
              </p:nvSpPr>
              <p:spPr bwMode="auto">
                <a:xfrm>
                  <a:off x="1601" y="3134"/>
                  <a:ext cx="14" cy="55"/>
                </a:xfrm>
                <a:custGeom>
                  <a:avLst/>
                  <a:gdLst/>
                  <a:ahLst/>
                  <a:cxnLst>
                    <a:cxn ang="0">
                      <a:pos x="7" y="57"/>
                    </a:cxn>
                    <a:cxn ang="0">
                      <a:pos x="0" y="22"/>
                    </a:cxn>
                    <a:cxn ang="0">
                      <a:pos x="14" y="3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57">
                      <a:moveTo>
                        <a:pt x="7" y="57"/>
                      </a:moveTo>
                      <a:lnTo>
                        <a:pt x="0" y="22"/>
                      </a:lnTo>
                      <a:lnTo>
                        <a:pt x="14" y="36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1597" y="3212"/>
                  <a:ext cx="23" cy="37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1" y="0"/>
                    </a:cxn>
                    <a:cxn ang="0">
                      <a:pos x="18" y="8"/>
                    </a:cxn>
                    <a:cxn ang="0">
                      <a:pos x="23" y="30"/>
                    </a:cxn>
                    <a:cxn ang="0">
                      <a:pos x="11" y="37"/>
                    </a:cxn>
                    <a:cxn ang="0">
                      <a:pos x="0" y="3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23" h="37">
                      <a:moveTo>
                        <a:pt x="4" y="8"/>
                      </a:moveTo>
                      <a:lnTo>
                        <a:pt x="11" y="0"/>
                      </a:lnTo>
                      <a:lnTo>
                        <a:pt x="18" y="8"/>
                      </a:lnTo>
                      <a:lnTo>
                        <a:pt x="23" y="30"/>
                      </a:lnTo>
                      <a:lnTo>
                        <a:pt x="11" y="37"/>
                      </a:lnTo>
                      <a:lnTo>
                        <a:pt x="0" y="3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1597" y="3212"/>
                  <a:ext cx="23" cy="37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1" y="0"/>
                    </a:cxn>
                    <a:cxn ang="0">
                      <a:pos x="18" y="8"/>
                    </a:cxn>
                    <a:cxn ang="0">
                      <a:pos x="23" y="30"/>
                    </a:cxn>
                    <a:cxn ang="0">
                      <a:pos x="11" y="37"/>
                    </a:cxn>
                    <a:cxn ang="0">
                      <a:pos x="0" y="3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23" h="37">
                      <a:moveTo>
                        <a:pt x="4" y="8"/>
                      </a:moveTo>
                      <a:lnTo>
                        <a:pt x="11" y="0"/>
                      </a:lnTo>
                      <a:lnTo>
                        <a:pt x="18" y="8"/>
                      </a:lnTo>
                      <a:lnTo>
                        <a:pt x="23" y="30"/>
                      </a:lnTo>
                      <a:lnTo>
                        <a:pt x="11" y="37"/>
                      </a:lnTo>
                      <a:lnTo>
                        <a:pt x="0" y="30"/>
                      </a:lnTo>
                      <a:lnTo>
                        <a:pt x="4" y="8"/>
                      </a:lnTo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14" name="Freeform 13"/>
                <p:cNvSpPr>
                  <a:spLocks/>
                </p:cNvSpPr>
                <p:nvPr/>
              </p:nvSpPr>
              <p:spPr bwMode="auto">
                <a:xfrm>
                  <a:off x="1549" y="3184"/>
                  <a:ext cx="44" cy="1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15" y="12"/>
                    </a:cxn>
                    <a:cxn ang="0">
                      <a:pos x="3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14">
                      <a:moveTo>
                        <a:pt x="44" y="14"/>
                      </a:moveTo>
                      <a:lnTo>
                        <a:pt x="15" y="12"/>
                      </a:lnTo>
                      <a:lnTo>
                        <a:pt x="3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15" name="Freeform 14"/>
                <p:cNvSpPr>
                  <a:spLocks/>
                </p:cNvSpPr>
                <p:nvPr/>
              </p:nvSpPr>
              <p:spPr bwMode="auto">
                <a:xfrm>
                  <a:off x="1615" y="3183"/>
                  <a:ext cx="52" cy="17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22" y="17"/>
                    </a:cxn>
                    <a:cxn ang="0">
                      <a:pos x="31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2" h="17">
                      <a:moveTo>
                        <a:pt x="52" y="1"/>
                      </a:moveTo>
                      <a:lnTo>
                        <a:pt x="22" y="17"/>
                      </a:lnTo>
                      <a:lnTo>
                        <a:pt x="31" y="0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16" name="Freeform 15"/>
                <p:cNvSpPr>
                  <a:spLocks/>
                </p:cNvSpPr>
                <p:nvPr/>
              </p:nvSpPr>
              <p:spPr bwMode="auto">
                <a:xfrm>
                  <a:off x="1601" y="3134"/>
                  <a:ext cx="14" cy="55"/>
                </a:xfrm>
                <a:custGeom>
                  <a:avLst/>
                  <a:gdLst/>
                  <a:ahLst/>
                  <a:cxnLst>
                    <a:cxn ang="0">
                      <a:pos x="7" y="57"/>
                    </a:cxn>
                    <a:cxn ang="0">
                      <a:pos x="0" y="22"/>
                    </a:cxn>
                    <a:cxn ang="0">
                      <a:pos x="14" y="3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57">
                      <a:moveTo>
                        <a:pt x="7" y="57"/>
                      </a:moveTo>
                      <a:lnTo>
                        <a:pt x="0" y="22"/>
                      </a:lnTo>
                      <a:lnTo>
                        <a:pt x="14" y="36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</p:grpSp>
          <p:graphicFrame>
            <p:nvGraphicFramePr>
              <p:cNvPr id="8199" name="Object 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61" y="1480"/>
              <a:ext cx="24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7" name="클립" r:id="rId5" imgW="3244680" imgH="3429000" progId="">
                      <p:embed/>
                    </p:oleObj>
                  </mc:Choice>
                  <mc:Fallback>
                    <p:oleObj name="클립" r:id="rId5" imgW="3244680" imgH="3429000" progId="">
                      <p:embed/>
                      <p:pic>
                        <p:nvPicPr>
                          <p:cNvPr id="0" name="Object 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148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508263" y="5661153"/>
              <a:ext cx="2349663" cy="4284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2000">
                  <a:solidFill>
                    <a:schemeClr val="tx2"/>
                  </a:solidFill>
                  <a:latin typeface="+mn-lt"/>
                </a:rPr>
                <a:t>Host-based Mobility</a:t>
              </a:r>
            </a:p>
          </p:txBody>
        </p:sp>
        <p:pic>
          <p:nvPicPr>
            <p:cNvPr id="8206" name="Picture 18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92275" y="3573463"/>
              <a:ext cx="576263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051226" y="2852743"/>
              <a:ext cx="360388" cy="720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pic>
          <p:nvPicPr>
            <p:cNvPr id="8208" name="Picture 20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16238" y="3573463"/>
              <a:ext cx="576262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700559" y="2781342"/>
              <a:ext cx="431830" cy="792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476511" y="3933947"/>
              <a:ext cx="360388" cy="720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051226" y="3933947"/>
              <a:ext cx="360388" cy="719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72001" y="3933947"/>
              <a:ext cx="360388" cy="720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346715" y="3933947"/>
              <a:ext cx="360388" cy="719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graphicFrame>
          <p:nvGraphicFramePr>
            <p:cNvPr id="8195" name="Object 4"/>
            <p:cNvGraphicFramePr>
              <a:graphicFrameLocks noChangeAspect="1"/>
            </p:cNvGraphicFramePr>
            <p:nvPr/>
          </p:nvGraphicFramePr>
          <p:xfrm>
            <a:off x="6156325" y="2133600"/>
            <a:ext cx="585788" cy="74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Visio" r:id="rId8" imgW="585216" imgH="747451" progId="Visio.Drawing.11">
                    <p:embed/>
                  </p:oleObj>
                </mc:Choice>
                <mc:Fallback>
                  <p:oleObj name="Visio" r:id="rId8" imgW="585216" imgH="747451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325" y="2133600"/>
                          <a:ext cx="585788" cy="747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14" name="Group 27"/>
            <p:cNvGrpSpPr>
              <a:grpSpLocks/>
            </p:cNvGrpSpPr>
            <p:nvPr/>
          </p:nvGrpSpPr>
          <p:grpSpPr bwMode="auto">
            <a:xfrm>
              <a:off x="4932363" y="4652963"/>
              <a:ext cx="381000" cy="520700"/>
              <a:chOff x="3061" y="1344"/>
              <a:chExt cx="240" cy="328"/>
            </a:xfrm>
          </p:grpSpPr>
          <p:grpSp>
            <p:nvGrpSpPr>
              <p:cNvPr id="8256" name="Group 28"/>
              <p:cNvGrpSpPr>
                <a:grpSpLocks/>
              </p:cNvGrpSpPr>
              <p:nvPr/>
            </p:nvGrpSpPr>
            <p:grpSpPr bwMode="auto">
              <a:xfrm>
                <a:off x="3120" y="1371"/>
                <a:ext cx="180" cy="131"/>
                <a:chOff x="1549" y="3134"/>
                <a:chExt cx="118" cy="117"/>
              </a:xfrm>
            </p:grpSpPr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1549" y="3184"/>
                  <a:ext cx="44" cy="1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15" y="12"/>
                    </a:cxn>
                    <a:cxn ang="0">
                      <a:pos x="3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14">
                      <a:moveTo>
                        <a:pt x="44" y="14"/>
                      </a:moveTo>
                      <a:lnTo>
                        <a:pt x="15" y="12"/>
                      </a:lnTo>
                      <a:lnTo>
                        <a:pt x="3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1615" y="3183"/>
                  <a:ext cx="52" cy="17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22" y="17"/>
                    </a:cxn>
                    <a:cxn ang="0">
                      <a:pos x="31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2" h="17">
                      <a:moveTo>
                        <a:pt x="52" y="1"/>
                      </a:moveTo>
                      <a:lnTo>
                        <a:pt x="22" y="17"/>
                      </a:lnTo>
                      <a:lnTo>
                        <a:pt x="31" y="0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>
                  <a:off x="1601" y="3134"/>
                  <a:ext cx="14" cy="55"/>
                </a:xfrm>
                <a:custGeom>
                  <a:avLst/>
                  <a:gdLst/>
                  <a:ahLst/>
                  <a:cxnLst>
                    <a:cxn ang="0">
                      <a:pos x="7" y="57"/>
                    </a:cxn>
                    <a:cxn ang="0">
                      <a:pos x="0" y="22"/>
                    </a:cxn>
                    <a:cxn ang="0">
                      <a:pos x="14" y="3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57">
                      <a:moveTo>
                        <a:pt x="7" y="57"/>
                      </a:moveTo>
                      <a:lnTo>
                        <a:pt x="0" y="22"/>
                      </a:lnTo>
                      <a:lnTo>
                        <a:pt x="14" y="36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>
                  <a:off x="1597" y="3212"/>
                  <a:ext cx="23" cy="37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1" y="0"/>
                    </a:cxn>
                    <a:cxn ang="0">
                      <a:pos x="18" y="8"/>
                    </a:cxn>
                    <a:cxn ang="0">
                      <a:pos x="23" y="30"/>
                    </a:cxn>
                    <a:cxn ang="0">
                      <a:pos x="11" y="37"/>
                    </a:cxn>
                    <a:cxn ang="0">
                      <a:pos x="0" y="3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23" h="37">
                      <a:moveTo>
                        <a:pt x="4" y="8"/>
                      </a:moveTo>
                      <a:lnTo>
                        <a:pt x="11" y="0"/>
                      </a:lnTo>
                      <a:lnTo>
                        <a:pt x="18" y="8"/>
                      </a:lnTo>
                      <a:lnTo>
                        <a:pt x="23" y="30"/>
                      </a:lnTo>
                      <a:lnTo>
                        <a:pt x="11" y="37"/>
                      </a:lnTo>
                      <a:lnTo>
                        <a:pt x="0" y="3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34" name="Freeform 33"/>
                <p:cNvSpPr>
                  <a:spLocks/>
                </p:cNvSpPr>
                <p:nvPr/>
              </p:nvSpPr>
              <p:spPr bwMode="auto">
                <a:xfrm>
                  <a:off x="1597" y="3212"/>
                  <a:ext cx="23" cy="37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1" y="0"/>
                    </a:cxn>
                    <a:cxn ang="0">
                      <a:pos x="18" y="8"/>
                    </a:cxn>
                    <a:cxn ang="0">
                      <a:pos x="23" y="30"/>
                    </a:cxn>
                    <a:cxn ang="0">
                      <a:pos x="11" y="37"/>
                    </a:cxn>
                    <a:cxn ang="0">
                      <a:pos x="0" y="3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23" h="37">
                      <a:moveTo>
                        <a:pt x="4" y="8"/>
                      </a:moveTo>
                      <a:lnTo>
                        <a:pt x="11" y="0"/>
                      </a:lnTo>
                      <a:lnTo>
                        <a:pt x="18" y="8"/>
                      </a:lnTo>
                      <a:lnTo>
                        <a:pt x="23" y="30"/>
                      </a:lnTo>
                      <a:lnTo>
                        <a:pt x="11" y="37"/>
                      </a:lnTo>
                      <a:lnTo>
                        <a:pt x="0" y="30"/>
                      </a:lnTo>
                      <a:lnTo>
                        <a:pt x="4" y="8"/>
                      </a:lnTo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35" name="Freeform 34"/>
                <p:cNvSpPr>
                  <a:spLocks/>
                </p:cNvSpPr>
                <p:nvPr/>
              </p:nvSpPr>
              <p:spPr bwMode="auto">
                <a:xfrm>
                  <a:off x="1549" y="3184"/>
                  <a:ext cx="44" cy="1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15" y="12"/>
                    </a:cxn>
                    <a:cxn ang="0">
                      <a:pos x="3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14">
                      <a:moveTo>
                        <a:pt x="44" y="14"/>
                      </a:moveTo>
                      <a:lnTo>
                        <a:pt x="15" y="12"/>
                      </a:lnTo>
                      <a:lnTo>
                        <a:pt x="3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1615" y="3183"/>
                  <a:ext cx="52" cy="17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22" y="17"/>
                    </a:cxn>
                    <a:cxn ang="0">
                      <a:pos x="31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2" h="17">
                      <a:moveTo>
                        <a:pt x="52" y="1"/>
                      </a:moveTo>
                      <a:lnTo>
                        <a:pt x="22" y="17"/>
                      </a:lnTo>
                      <a:lnTo>
                        <a:pt x="31" y="0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37" name="Freeform 36"/>
                <p:cNvSpPr>
                  <a:spLocks/>
                </p:cNvSpPr>
                <p:nvPr/>
              </p:nvSpPr>
              <p:spPr bwMode="auto">
                <a:xfrm>
                  <a:off x="1601" y="3134"/>
                  <a:ext cx="14" cy="55"/>
                </a:xfrm>
                <a:custGeom>
                  <a:avLst/>
                  <a:gdLst/>
                  <a:ahLst/>
                  <a:cxnLst>
                    <a:cxn ang="0">
                      <a:pos x="7" y="57"/>
                    </a:cxn>
                    <a:cxn ang="0">
                      <a:pos x="0" y="22"/>
                    </a:cxn>
                    <a:cxn ang="0">
                      <a:pos x="14" y="3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57">
                      <a:moveTo>
                        <a:pt x="7" y="57"/>
                      </a:moveTo>
                      <a:lnTo>
                        <a:pt x="0" y="22"/>
                      </a:lnTo>
                      <a:lnTo>
                        <a:pt x="14" y="36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</p:grpSp>
          <p:graphicFrame>
            <p:nvGraphicFramePr>
              <p:cNvPr id="8198" name="Object 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61" y="1480"/>
              <a:ext cx="24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9" name="클립" r:id="rId9" imgW="3244680" imgH="3429000" progId="">
                      <p:embed/>
                    </p:oleObj>
                  </mc:Choice>
                  <mc:Fallback>
                    <p:oleObj name="클립" r:id="rId9" imgW="3244680" imgH="3429000" progId="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148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8215" name="Picture 38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08625" y="3573463"/>
              <a:ext cx="576263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5867840" y="2852743"/>
              <a:ext cx="360388" cy="720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pic>
          <p:nvPicPr>
            <p:cNvPr id="8217" name="Picture 40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32588" y="3573463"/>
              <a:ext cx="576262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6517173" y="2781342"/>
              <a:ext cx="431830" cy="792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5293125" y="3933947"/>
              <a:ext cx="360388" cy="720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5867840" y="3933947"/>
              <a:ext cx="360388" cy="719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6588615" y="3933947"/>
              <a:ext cx="360388" cy="720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7163330" y="3933947"/>
              <a:ext cx="360388" cy="719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5104200" y="5589753"/>
              <a:ext cx="2792605" cy="4284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2000">
                  <a:solidFill>
                    <a:schemeClr val="tx2"/>
                  </a:solidFill>
                  <a:latin typeface="+mn-lt"/>
                </a:rPr>
                <a:t>Network-based Mobility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5018469" y="3573545"/>
              <a:ext cx="436592" cy="36210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1600">
                  <a:solidFill>
                    <a:schemeClr val="tx2"/>
                  </a:solidFill>
                  <a:latin typeface="+mn-lt"/>
                </a:rPr>
                <a:t>AR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5691" y="1916039"/>
              <a:ext cx="444531" cy="3621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1600">
                  <a:solidFill>
                    <a:schemeClr val="tx2"/>
                  </a:solidFill>
                  <a:latin typeface="+mn-lt"/>
                </a:rPr>
                <a:t>HA</a:t>
              </a: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289561" y="2924143"/>
              <a:ext cx="1406622" cy="36210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1600">
                  <a:solidFill>
                    <a:schemeClr val="tx2"/>
                  </a:solidFill>
                  <a:latin typeface="+mn-lt"/>
                </a:rPr>
                <a:t>Route Update</a:t>
              </a:r>
            </a:p>
          </p:txBody>
        </p:sp>
        <p:grpSp>
          <p:nvGrpSpPr>
            <p:cNvPr id="8227" name="Group 50"/>
            <p:cNvGrpSpPr>
              <a:grpSpLocks/>
            </p:cNvGrpSpPr>
            <p:nvPr/>
          </p:nvGrpSpPr>
          <p:grpSpPr bwMode="auto">
            <a:xfrm>
              <a:off x="3492500" y="4652963"/>
              <a:ext cx="381000" cy="520700"/>
              <a:chOff x="3061" y="1344"/>
              <a:chExt cx="240" cy="328"/>
            </a:xfrm>
          </p:grpSpPr>
          <p:grpSp>
            <p:nvGrpSpPr>
              <p:cNvPr id="8247" name="Group 51"/>
              <p:cNvGrpSpPr>
                <a:grpSpLocks/>
              </p:cNvGrpSpPr>
              <p:nvPr/>
            </p:nvGrpSpPr>
            <p:grpSpPr bwMode="auto">
              <a:xfrm>
                <a:off x="3120" y="1371"/>
                <a:ext cx="180" cy="131"/>
                <a:chOff x="1549" y="3134"/>
                <a:chExt cx="118" cy="117"/>
              </a:xfrm>
            </p:grpSpPr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1549" y="3184"/>
                  <a:ext cx="44" cy="1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15" y="12"/>
                    </a:cxn>
                    <a:cxn ang="0">
                      <a:pos x="3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14">
                      <a:moveTo>
                        <a:pt x="44" y="14"/>
                      </a:moveTo>
                      <a:lnTo>
                        <a:pt x="15" y="12"/>
                      </a:lnTo>
                      <a:lnTo>
                        <a:pt x="3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>
                  <a:off x="1615" y="3183"/>
                  <a:ext cx="52" cy="17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22" y="17"/>
                    </a:cxn>
                    <a:cxn ang="0">
                      <a:pos x="31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2" h="17">
                      <a:moveTo>
                        <a:pt x="52" y="1"/>
                      </a:moveTo>
                      <a:lnTo>
                        <a:pt x="22" y="17"/>
                      </a:lnTo>
                      <a:lnTo>
                        <a:pt x="31" y="0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1601" y="3134"/>
                  <a:ext cx="14" cy="55"/>
                </a:xfrm>
                <a:custGeom>
                  <a:avLst/>
                  <a:gdLst/>
                  <a:ahLst/>
                  <a:cxnLst>
                    <a:cxn ang="0">
                      <a:pos x="7" y="57"/>
                    </a:cxn>
                    <a:cxn ang="0">
                      <a:pos x="0" y="22"/>
                    </a:cxn>
                    <a:cxn ang="0">
                      <a:pos x="14" y="3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57">
                      <a:moveTo>
                        <a:pt x="7" y="57"/>
                      </a:moveTo>
                      <a:lnTo>
                        <a:pt x="0" y="22"/>
                      </a:lnTo>
                      <a:lnTo>
                        <a:pt x="14" y="36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1597" y="3212"/>
                  <a:ext cx="23" cy="37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1" y="0"/>
                    </a:cxn>
                    <a:cxn ang="0">
                      <a:pos x="18" y="8"/>
                    </a:cxn>
                    <a:cxn ang="0">
                      <a:pos x="23" y="30"/>
                    </a:cxn>
                    <a:cxn ang="0">
                      <a:pos x="11" y="37"/>
                    </a:cxn>
                    <a:cxn ang="0">
                      <a:pos x="0" y="3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23" h="37">
                      <a:moveTo>
                        <a:pt x="4" y="8"/>
                      </a:moveTo>
                      <a:lnTo>
                        <a:pt x="11" y="0"/>
                      </a:lnTo>
                      <a:lnTo>
                        <a:pt x="18" y="8"/>
                      </a:lnTo>
                      <a:lnTo>
                        <a:pt x="23" y="30"/>
                      </a:lnTo>
                      <a:lnTo>
                        <a:pt x="11" y="37"/>
                      </a:lnTo>
                      <a:lnTo>
                        <a:pt x="0" y="3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1597" y="3212"/>
                  <a:ext cx="23" cy="37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1" y="0"/>
                    </a:cxn>
                    <a:cxn ang="0">
                      <a:pos x="18" y="8"/>
                    </a:cxn>
                    <a:cxn ang="0">
                      <a:pos x="23" y="30"/>
                    </a:cxn>
                    <a:cxn ang="0">
                      <a:pos x="11" y="37"/>
                    </a:cxn>
                    <a:cxn ang="0">
                      <a:pos x="0" y="3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23" h="37">
                      <a:moveTo>
                        <a:pt x="4" y="8"/>
                      </a:moveTo>
                      <a:lnTo>
                        <a:pt x="11" y="0"/>
                      </a:lnTo>
                      <a:lnTo>
                        <a:pt x="18" y="8"/>
                      </a:lnTo>
                      <a:lnTo>
                        <a:pt x="23" y="30"/>
                      </a:lnTo>
                      <a:lnTo>
                        <a:pt x="11" y="37"/>
                      </a:lnTo>
                      <a:lnTo>
                        <a:pt x="0" y="30"/>
                      </a:lnTo>
                      <a:lnTo>
                        <a:pt x="4" y="8"/>
                      </a:lnTo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1549" y="3184"/>
                  <a:ext cx="44" cy="1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15" y="12"/>
                    </a:cxn>
                    <a:cxn ang="0">
                      <a:pos x="3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14">
                      <a:moveTo>
                        <a:pt x="44" y="14"/>
                      </a:moveTo>
                      <a:lnTo>
                        <a:pt x="15" y="12"/>
                      </a:lnTo>
                      <a:lnTo>
                        <a:pt x="3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59" name="Freeform 58"/>
                <p:cNvSpPr>
                  <a:spLocks/>
                </p:cNvSpPr>
                <p:nvPr/>
              </p:nvSpPr>
              <p:spPr bwMode="auto">
                <a:xfrm>
                  <a:off x="1615" y="3183"/>
                  <a:ext cx="52" cy="17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22" y="17"/>
                    </a:cxn>
                    <a:cxn ang="0">
                      <a:pos x="31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2" h="17">
                      <a:moveTo>
                        <a:pt x="52" y="1"/>
                      </a:moveTo>
                      <a:lnTo>
                        <a:pt x="22" y="17"/>
                      </a:lnTo>
                      <a:lnTo>
                        <a:pt x="31" y="0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1601" y="3134"/>
                  <a:ext cx="14" cy="55"/>
                </a:xfrm>
                <a:custGeom>
                  <a:avLst/>
                  <a:gdLst/>
                  <a:ahLst/>
                  <a:cxnLst>
                    <a:cxn ang="0">
                      <a:pos x="7" y="57"/>
                    </a:cxn>
                    <a:cxn ang="0">
                      <a:pos x="0" y="22"/>
                    </a:cxn>
                    <a:cxn ang="0">
                      <a:pos x="14" y="3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57">
                      <a:moveTo>
                        <a:pt x="7" y="57"/>
                      </a:moveTo>
                      <a:lnTo>
                        <a:pt x="0" y="22"/>
                      </a:lnTo>
                      <a:lnTo>
                        <a:pt x="14" y="36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</p:grpSp>
          <p:graphicFrame>
            <p:nvGraphicFramePr>
              <p:cNvPr id="8197" name="Object 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61" y="1480"/>
              <a:ext cx="24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0" name="클립" r:id="rId10" imgW="3244680" imgH="3429000" progId="">
                      <p:embed/>
                    </p:oleObj>
                  </mc:Choice>
                  <mc:Fallback>
                    <p:oleObj name="클립" r:id="rId10" imgW="3244680" imgH="3429000" progId="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148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28" name="Group 61"/>
            <p:cNvGrpSpPr>
              <a:grpSpLocks/>
            </p:cNvGrpSpPr>
            <p:nvPr/>
          </p:nvGrpSpPr>
          <p:grpSpPr bwMode="auto">
            <a:xfrm>
              <a:off x="7308850" y="4581525"/>
              <a:ext cx="381000" cy="520700"/>
              <a:chOff x="3061" y="1344"/>
              <a:chExt cx="240" cy="328"/>
            </a:xfrm>
          </p:grpSpPr>
          <p:grpSp>
            <p:nvGrpSpPr>
              <p:cNvPr id="8238" name="Group 62"/>
              <p:cNvGrpSpPr>
                <a:grpSpLocks/>
              </p:cNvGrpSpPr>
              <p:nvPr/>
            </p:nvGrpSpPr>
            <p:grpSpPr bwMode="auto">
              <a:xfrm>
                <a:off x="3120" y="1371"/>
                <a:ext cx="180" cy="131"/>
                <a:chOff x="1549" y="3134"/>
                <a:chExt cx="118" cy="117"/>
              </a:xfrm>
            </p:grpSpPr>
            <p:sp>
              <p:nvSpPr>
                <p:cNvPr id="64" name="Freeform 63"/>
                <p:cNvSpPr>
                  <a:spLocks/>
                </p:cNvSpPr>
                <p:nvPr/>
              </p:nvSpPr>
              <p:spPr bwMode="auto">
                <a:xfrm>
                  <a:off x="1549" y="3184"/>
                  <a:ext cx="44" cy="1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15" y="12"/>
                    </a:cxn>
                    <a:cxn ang="0">
                      <a:pos x="3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14">
                      <a:moveTo>
                        <a:pt x="44" y="14"/>
                      </a:moveTo>
                      <a:lnTo>
                        <a:pt x="15" y="12"/>
                      </a:lnTo>
                      <a:lnTo>
                        <a:pt x="3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65" name="Freeform 64"/>
                <p:cNvSpPr>
                  <a:spLocks/>
                </p:cNvSpPr>
                <p:nvPr/>
              </p:nvSpPr>
              <p:spPr bwMode="auto">
                <a:xfrm>
                  <a:off x="1615" y="3183"/>
                  <a:ext cx="52" cy="17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22" y="17"/>
                    </a:cxn>
                    <a:cxn ang="0">
                      <a:pos x="31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2" h="17">
                      <a:moveTo>
                        <a:pt x="52" y="1"/>
                      </a:moveTo>
                      <a:lnTo>
                        <a:pt x="22" y="17"/>
                      </a:lnTo>
                      <a:lnTo>
                        <a:pt x="31" y="0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66" name="Freeform 65"/>
                <p:cNvSpPr>
                  <a:spLocks/>
                </p:cNvSpPr>
                <p:nvPr/>
              </p:nvSpPr>
              <p:spPr bwMode="auto">
                <a:xfrm>
                  <a:off x="1601" y="3134"/>
                  <a:ext cx="14" cy="55"/>
                </a:xfrm>
                <a:custGeom>
                  <a:avLst/>
                  <a:gdLst/>
                  <a:ahLst/>
                  <a:cxnLst>
                    <a:cxn ang="0">
                      <a:pos x="7" y="57"/>
                    </a:cxn>
                    <a:cxn ang="0">
                      <a:pos x="0" y="22"/>
                    </a:cxn>
                    <a:cxn ang="0">
                      <a:pos x="14" y="3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57">
                      <a:moveTo>
                        <a:pt x="7" y="57"/>
                      </a:moveTo>
                      <a:lnTo>
                        <a:pt x="0" y="22"/>
                      </a:lnTo>
                      <a:lnTo>
                        <a:pt x="14" y="36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1597" y="3212"/>
                  <a:ext cx="23" cy="37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1" y="0"/>
                    </a:cxn>
                    <a:cxn ang="0">
                      <a:pos x="18" y="8"/>
                    </a:cxn>
                    <a:cxn ang="0">
                      <a:pos x="23" y="30"/>
                    </a:cxn>
                    <a:cxn ang="0">
                      <a:pos x="11" y="37"/>
                    </a:cxn>
                    <a:cxn ang="0">
                      <a:pos x="0" y="3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23" h="37">
                      <a:moveTo>
                        <a:pt x="4" y="8"/>
                      </a:moveTo>
                      <a:lnTo>
                        <a:pt x="11" y="0"/>
                      </a:lnTo>
                      <a:lnTo>
                        <a:pt x="18" y="8"/>
                      </a:lnTo>
                      <a:lnTo>
                        <a:pt x="23" y="30"/>
                      </a:lnTo>
                      <a:lnTo>
                        <a:pt x="11" y="37"/>
                      </a:lnTo>
                      <a:lnTo>
                        <a:pt x="0" y="3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68" name="Freeform 67"/>
                <p:cNvSpPr>
                  <a:spLocks/>
                </p:cNvSpPr>
                <p:nvPr/>
              </p:nvSpPr>
              <p:spPr bwMode="auto">
                <a:xfrm>
                  <a:off x="1597" y="3212"/>
                  <a:ext cx="23" cy="37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1" y="0"/>
                    </a:cxn>
                    <a:cxn ang="0">
                      <a:pos x="18" y="8"/>
                    </a:cxn>
                    <a:cxn ang="0">
                      <a:pos x="23" y="30"/>
                    </a:cxn>
                    <a:cxn ang="0">
                      <a:pos x="11" y="37"/>
                    </a:cxn>
                    <a:cxn ang="0">
                      <a:pos x="0" y="3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23" h="37">
                      <a:moveTo>
                        <a:pt x="4" y="8"/>
                      </a:moveTo>
                      <a:lnTo>
                        <a:pt x="11" y="0"/>
                      </a:lnTo>
                      <a:lnTo>
                        <a:pt x="18" y="8"/>
                      </a:lnTo>
                      <a:lnTo>
                        <a:pt x="23" y="30"/>
                      </a:lnTo>
                      <a:lnTo>
                        <a:pt x="11" y="37"/>
                      </a:lnTo>
                      <a:lnTo>
                        <a:pt x="0" y="30"/>
                      </a:lnTo>
                      <a:lnTo>
                        <a:pt x="4" y="8"/>
                      </a:lnTo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69" name="Freeform 68"/>
                <p:cNvSpPr>
                  <a:spLocks/>
                </p:cNvSpPr>
                <p:nvPr/>
              </p:nvSpPr>
              <p:spPr bwMode="auto">
                <a:xfrm>
                  <a:off x="1549" y="3184"/>
                  <a:ext cx="44" cy="1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15" y="12"/>
                    </a:cxn>
                    <a:cxn ang="0">
                      <a:pos x="3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14">
                      <a:moveTo>
                        <a:pt x="44" y="14"/>
                      </a:moveTo>
                      <a:lnTo>
                        <a:pt x="15" y="12"/>
                      </a:lnTo>
                      <a:lnTo>
                        <a:pt x="30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1615" y="3183"/>
                  <a:ext cx="52" cy="17"/>
                </a:xfrm>
                <a:custGeom>
                  <a:avLst/>
                  <a:gdLst/>
                  <a:ahLst/>
                  <a:cxnLst>
                    <a:cxn ang="0">
                      <a:pos x="52" y="1"/>
                    </a:cxn>
                    <a:cxn ang="0">
                      <a:pos x="22" y="17"/>
                    </a:cxn>
                    <a:cxn ang="0">
                      <a:pos x="31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52" h="17">
                      <a:moveTo>
                        <a:pt x="52" y="1"/>
                      </a:moveTo>
                      <a:lnTo>
                        <a:pt x="22" y="17"/>
                      </a:lnTo>
                      <a:lnTo>
                        <a:pt x="31" y="0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1601" y="3134"/>
                  <a:ext cx="14" cy="55"/>
                </a:xfrm>
                <a:custGeom>
                  <a:avLst/>
                  <a:gdLst/>
                  <a:ahLst/>
                  <a:cxnLst>
                    <a:cxn ang="0">
                      <a:pos x="7" y="57"/>
                    </a:cxn>
                    <a:cxn ang="0">
                      <a:pos x="0" y="22"/>
                    </a:cxn>
                    <a:cxn ang="0">
                      <a:pos x="14" y="3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4" h="57">
                      <a:moveTo>
                        <a:pt x="7" y="57"/>
                      </a:moveTo>
                      <a:lnTo>
                        <a:pt x="0" y="22"/>
                      </a:lnTo>
                      <a:lnTo>
                        <a:pt x="14" y="36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+mn-lt"/>
                  </a:endParaRPr>
                </a:p>
              </p:txBody>
            </p:sp>
          </p:grpSp>
          <p:graphicFrame>
            <p:nvGraphicFramePr>
              <p:cNvPr id="8196" name="Object 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61" y="1480"/>
              <a:ext cx="24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" name="클립" r:id="rId11" imgW="3244680" imgH="3429000" progId="">
                      <p:embed/>
                    </p:oleObj>
                  </mc:Choice>
                  <mc:Fallback>
                    <p:oleObj name="클립" r:id="rId11" imgW="3244680" imgH="3429000" progId="">
                      <p:embed/>
                      <p:pic>
                        <p:nvPicPr>
                          <p:cNvPr id="0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148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1908341" y="4868950"/>
              <a:ext cx="719188" cy="21590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5724955" y="4868950"/>
              <a:ext cx="719188" cy="21590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1749580" y="5110351"/>
              <a:ext cx="1017658" cy="32980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1400">
                  <a:solidFill>
                    <a:schemeClr val="tx2"/>
                  </a:solidFill>
                  <a:latin typeface="+mn-lt"/>
                </a:rPr>
                <a:t>Movement</a:t>
              </a: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5648750" y="5084851"/>
              <a:ext cx="1017658" cy="32980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1400">
                  <a:solidFill>
                    <a:schemeClr val="tx2"/>
                  </a:solidFill>
                  <a:latin typeface="+mn-lt"/>
                </a:rPr>
                <a:t>Movement</a:t>
              </a: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6733088" y="2420941"/>
              <a:ext cx="731888" cy="1224005"/>
            </a:xfrm>
            <a:custGeom>
              <a:avLst/>
              <a:gdLst/>
              <a:ahLst/>
              <a:cxnLst>
                <a:cxn ang="0">
                  <a:pos x="318" y="771"/>
                </a:cxn>
                <a:cxn ang="0">
                  <a:pos x="408" y="227"/>
                </a:cxn>
                <a:cxn ang="0">
                  <a:pos x="0" y="0"/>
                </a:cxn>
              </a:cxnLst>
              <a:rect l="0" t="0" r="r" b="b"/>
              <a:pathLst>
                <a:path w="461" h="771">
                  <a:moveTo>
                    <a:pt x="318" y="771"/>
                  </a:moveTo>
                  <a:cubicBezTo>
                    <a:pt x="389" y="563"/>
                    <a:pt x="461" y="355"/>
                    <a:pt x="408" y="227"/>
                  </a:cubicBezTo>
                  <a:cubicBezTo>
                    <a:pt x="355" y="99"/>
                    <a:pt x="177" y="49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2421139" y="1773238"/>
              <a:ext cx="444531" cy="3621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1600">
                  <a:solidFill>
                    <a:schemeClr val="tx2"/>
                  </a:solidFill>
                  <a:latin typeface="+mn-lt"/>
                </a:rPr>
                <a:t>HA</a:t>
              </a: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6890261" y="2781342"/>
              <a:ext cx="1406622" cy="36210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1600">
                  <a:solidFill>
                    <a:schemeClr val="tx2"/>
                  </a:solidFill>
                  <a:latin typeface="+mn-lt"/>
                </a:rPr>
                <a:t>Route Update</a:t>
              </a: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3203831" y="2565441"/>
              <a:ext cx="1092276" cy="2303509"/>
            </a:xfrm>
            <a:custGeom>
              <a:avLst/>
              <a:gdLst/>
              <a:ahLst/>
              <a:cxnLst>
                <a:cxn ang="0">
                  <a:pos x="318" y="771"/>
                </a:cxn>
                <a:cxn ang="0">
                  <a:pos x="408" y="227"/>
                </a:cxn>
                <a:cxn ang="0">
                  <a:pos x="0" y="0"/>
                </a:cxn>
              </a:cxnLst>
              <a:rect l="0" t="0" r="r" b="b"/>
              <a:pathLst>
                <a:path w="461" h="771">
                  <a:moveTo>
                    <a:pt x="318" y="771"/>
                  </a:moveTo>
                  <a:cubicBezTo>
                    <a:pt x="389" y="563"/>
                    <a:pt x="461" y="355"/>
                    <a:pt x="408" y="227"/>
                  </a:cubicBezTo>
                  <a:cubicBezTo>
                    <a:pt x="355" y="99"/>
                    <a:pt x="177" y="49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1130412" y="3573545"/>
              <a:ext cx="436593" cy="36210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ko-KR" sz="1600">
                  <a:solidFill>
                    <a:schemeClr val="tx2"/>
                  </a:solidFill>
                  <a:latin typeface="+mn-lt"/>
                </a:rPr>
                <a:t>AR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DD7C6-021C-4251-8F2B-8DC9D115CE95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0" scaled="1"/>
          </a:gradFill>
          <a:effectLst>
            <a:outerShdw dist="117088" dir="2436078" algn="ctr" rotWithShape="0">
              <a:srgbClr val="FFCC6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ko-KR" sz="3200" smtClean="0"/>
              <a:t>L2: Movement across different BS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2375"/>
            <a:ext cx="7772400" cy="48736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2057" name="Line 4"/>
          <p:cNvSpPr>
            <a:spLocks noChangeShapeType="1"/>
          </p:cNvSpPr>
          <p:nvPr/>
        </p:nvSpPr>
        <p:spPr bwMode="auto">
          <a:xfrm flipH="1">
            <a:off x="2743200" y="52578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" name="Oval 5"/>
          <p:cNvSpPr>
            <a:spLocks noChangeArrowheads="1"/>
          </p:cNvSpPr>
          <p:nvPr/>
        </p:nvSpPr>
        <p:spPr bwMode="auto">
          <a:xfrm>
            <a:off x="685800" y="3700463"/>
            <a:ext cx="4114800" cy="1981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133600" y="2862263"/>
          <a:ext cx="990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311040" imgH="1114200" progId="Visio.Drawing.11">
                  <p:embed/>
                </p:oleObj>
              </mc:Choice>
              <mc:Fallback>
                <p:oleObj name="VISIO" r:id="rId3" imgW="311040" imgH="1114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62263"/>
                        <a:ext cx="990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5334000" y="2709863"/>
          <a:ext cx="990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5" imgW="311040" imgH="1114200" progId="Visio.Drawing.11">
                  <p:embed/>
                </p:oleObj>
              </mc:Choice>
              <mc:Fallback>
                <p:oleObj name="VISIO" r:id="rId5" imgW="311040" imgH="11142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09863"/>
                        <a:ext cx="990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Oval 8"/>
          <p:cNvSpPr>
            <a:spLocks noChangeArrowheads="1"/>
          </p:cNvSpPr>
          <p:nvPr/>
        </p:nvSpPr>
        <p:spPr bwMode="auto">
          <a:xfrm>
            <a:off x="4114800" y="3700463"/>
            <a:ext cx="3810000" cy="20574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0" name="AutoShape 9"/>
          <p:cNvSpPr>
            <a:spLocks noChangeArrowheads="1"/>
          </p:cNvSpPr>
          <p:nvPr/>
        </p:nvSpPr>
        <p:spPr bwMode="auto">
          <a:xfrm>
            <a:off x="5638800" y="5181600"/>
            <a:ext cx="3276600" cy="838200"/>
          </a:xfrm>
          <a:prstGeom prst="wedgeRoundRectCallout">
            <a:avLst>
              <a:gd name="adj1" fmla="val -63130"/>
              <a:gd name="adj2" fmla="val -45074"/>
              <a:gd name="adj3" fmla="val 16667"/>
            </a:avLst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ko-KR">
                <a:latin typeface="Candara" pitchFamily="34" charset="0"/>
              </a:rPr>
              <a:t>Different MAC address</a:t>
            </a:r>
          </a:p>
          <a:p>
            <a:pPr>
              <a:buFontTx/>
              <a:buChar char="•"/>
            </a:pPr>
            <a:r>
              <a:rPr lang="en-US" altLang="ko-KR">
                <a:latin typeface="Candara" pitchFamily="34" charset="0"/>
              </a:rPr>
              <a:t>Same IP address</a:t>
            </a:r>
          </a:p>
        </p:txBody>
      </p:sp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3581400" y="2743200"/>
          <a:ext cx="1066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6" imgW="694800" imgH="426600" progId="Visio.Drawing.11">
                  <p:embed/>
                </p:oleObj>
              </mc:Choice>
              <mc:Fallback>
                <p:oleObj name="VISIO" r:id="rId6" imgW="694800" imgH="42660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43200"/>
                        <a:ext cx="1066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Text Box 11"/>
          <p:cNvSpPr txBox="1">
            <a:spLocks noChangeArrowheads="1"/>
          </p:cNvSpPr>
          <p:nvPr/>
        </p:nvSpPr>
        <p:spPr bwMode="auto">
          <a:xfrm>
            <a:off x="1676400" y="44958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BS1</a:t>
            </a:r>
          </a:p>
        </p:txBody>
      </p:sp>
      <p:sp>
        <p:nvSpPr>
          <p:cNvPr id="2062" name="Text Box 12"/>
          <p:cNvSpPr txBox="1">
            <a:spLocks noChangeArrowheads="1"/>
          </p:cNvSpPr>
          <p:nvPr/>
        </p:nvSpPr>
        <p:spPr bwMode="auto">
          <a:xfrm>
            <a:off x="4038600" y="5562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MN</a:t>
            </a:r>
          </a:p>
        </p:txBody>
      </p:sp>
      <p:sp>
        <p:nvSpPr>
          <p:cNvPr id="2063" name="Text Box 13"/>
          <p:cNvSpPr txBox="1">
            <a:spLocks noChangeArrowheads="1"/>
          </p:cNvSpPr>
          <p:nvPr/>
        </p:nvSpPr>
        <p:spPr bwMode="auto">
          <a:xfrm>
            <a:off x="6005513" y="43656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BS2</a:t>
            </a:r>
          </a:p>
        </p:txBody>
      </p:sp>
      <p:sp>
        <p:nvSpPr>
          <p:cNvPr id="2064" name="Text Box 14"/>
          <p:cNvSpPr txBox="1">
            <a:spLocks noChangeArrowheads="1"/>
          </p:cNvSpPr>
          <p:nvPr/>
        </p:nvSpPr>
        <p:spPr bwMode="auto">
          <a:xfrm>
            <a:off x="3048000" y="22860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Router</a:t>
            </a:r>
          </a:p>
        </p:txBody>
      </p:sp>
      <p:graphicFrame>
        <p:nvGraphicFramePr>
          <p:cNvPr id="2053" name="Object 15"/>
          <p:cNvGraphicFramePr>
            <a:graphicFrameLocks noChangeAspect="1"/>
          </p:cNvGraphicFramePr>
          <p:nvPr/>
        </p:nvGraphicFramePr>
        <p:xfrm>
          <a:off x="4260850" y="1544638"/>
          <a:ext cx="150653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8" imgW="1042560" imgH="790560" progId="Visio.Drawing.11">
                  <p:embed/>
                </p:oleObj>
              </mc:Choice>
              <mc:Fallback>
                <p:oleObj name="VISIO" r:id="rId8" imgW="1042560" imgH="79056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1544638"/>
                        <a:ext cx="1506538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Line 16"/>
          <p:cNvSpPr>
            <a:spLocks noChangeShapeType="1"/>
          </p:cNvSpPr>
          <p:nvPr/>
        </p:nvSpPr>
        <p:spPr bwMode="auto">
          <a:xfrm flipV="1">
            <a:off x="2895600" y="3122613"/>
            <a:ext cx="1138238" cy="915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6" name="Line 17"/>
          <p:cNvSpPr>
            <a:spLocks noChangeShapeType="1"/>
          </p:cNvSpPr>
          <p:nvPr/>
        </p:nvSpPr>
        <p:spPr bwMode="auto">
          <a:xfrm flipH="1" flipV="1">
            <a:off x="4114800" y="3124200"/>
            <a:ext cx="1447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7" name="Line 18"/>
          <p:cNvSpPr>
            <a:spLocks noChangeShapeType="1"/>
          </p:cNvSpPr>
          <p:nvPr/>
        </p:nvSpPr>
        <p:spPr bwMode="auto">
          <a:xfrm flipV="1">
            <a:off x="4181475" y="2419350"/>
            <a:ext cx="328613" cy="357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8" name="Text Box 19"/>
          <p:cNvSpPr txBox="1">
            <a:spLocks noChangeArrowheads="1"/>
          </p:cNvSpPr>
          <p:nvPr/>
        </p:nvSpPr>
        <p:spPr bwMode="auto">
          <a:xfrm>
            <a:off x="5614988" y="1535113"/>
            <a:ext cx="200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Internet</a:t>
            </a:r>
          </a:p>
        </p:txBody>
      </p:sp>
      <p:pic>
        <p:nvPicPr>
          <p:cNvPr id="2069" name="Picture 20" descr="TN00332_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0" y="4800600"/>
            <a:ext cx="1600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Text Box 21"/>
          <p:cNvSpPr txBox="1">
            <a:spLocks noChangeArrowheads="1"/>
          </p:cNvSpPr>
          <p:nvPr/>
        </p:nvSpPr>
        <p:spPr bwMode="auto">
          <a:xfrm>
            <a:off x="685800" y="1447800"/>
            <a:ext cx="337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ko-KR" sz="2000">
                <a:latin typeface="Candara" pitchFamily="34" charset="0"/>
              </a:rPr>
              <a:t> MAC Layer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PMIPv6: Overview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75AB-349E-4620-B9FE-5475C08E658E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7007225" y="3427413"/>
            <a:ext cx="1454150" cy="2905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ko-KR" sz="1400" b="1" u="sng" dirty="0">
                <a:solidFill>
                  <a:srgbClr val="0000FF"/>
                </a:solidFill>
                <a:latin typeface="+mn-lt"/>
              </a:rPr>
              <a:t>LMA Address</a:t>
            </a:r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 flipV="1">
            <a:off x="1133475" y="3930650"/>
            <a:ext cx="898525" cy="16224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sm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rot="5400000">
            <a:off x="1624807" y="1589881"/>
            <a:ext cx="439738" cy="2320925"/>
          </a:xfrm>
          <a:prstGeom prst="rect">
            <a:avLst/>
          </a:prstGeom>
          <a:gradFill rotWithShape="0">
            <a:gsLst>
              <a:gs pos="0">
                <a:srgbClr val="00A089">
                  <a:gamma/>
                  <a:shade val="46275"/>
                  <a:invGamma/>
                </a:srgbClr>
              </a:gs>
              <a:gs pos="50000">
                <a:srgbClr val="00A089"/>
              </a:gs>
              <a:gs pos="100000">
                <a:srgbClr val="00A08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A089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pic>
        <p:nvPicPr>
          <p:cNvPr id="74759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750" y="2930525"/>
            <a:ext cx="38925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0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9750" y="3225800"/>
            <a:ext cx="68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26063" y="3708400"/>
            <a:ext cx="1497012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548" tIns="51774" rIns="103548" bIns="51774">
            <a:spAutoFit/>
          </a:bodyPr>
          <a:lstStyle/>
          <a:p>
            <a:pPr algn="ctr" defTabSz="1028700" eaLnBrk="0" hangingPunct="0">
              <a:defRPr/>
            </a:pPr>
            <a:r>
              <a:rPr lang="en-US" altLang="ko-KR" sz="900" b="1">
                <a:solidFill>
                  <a:srgbClr val="0707C5"/>
                </a:solidFill>
                <a:latin typeface="+mn-lt"/>
              </a:rPr>
              <a:t>LMM </a:t>
            </a:r>
            <a:br>
              <a:rPr lang="en-US" altLang="ko-KR" sz="900" b="1">
                <a:solidFill>
                  <a:srgbClr val="0707C5"/>
                </a:solidFill>
                <a:latin typeface="+mn-lt"/>
              </a:rPr>
            </a:br>
            <a:r>
              <a:rPr lang="en-US" altLang="ko-KR" sz="900" b="1">
                <a:solidFill>
                  <a:srgbClr val="0707C5"/>
                </a:solidFill>
                <a:latin typeface="+mn-lt"/>
              </a:rPr>
              <a:t>(Localized Mobility Management)</a:t>
            </a:r>
            <a:br>
              <a:rPr lang="en-US" altLang="ko-KR" sz="900" b="1">
                <a:solidFill>
                  <a:srgbClr val="0707C5"/>
                </a:solidFill>
                <a:latin typeface="+mn-lt"/>
              </a:rPr>
            </a:br>
            <a:r>
              <a:rPr lang="en-US" altLang="ko-KR" sz="900" b="1">
                <a:solidFill>
                  <a:srgbClr val="0707C5"/>
                </a:solidFill>
                <a:latin typeface="+mn-lt"/>
              </a:rPr>
              <a:t>Domain</a:t>
            </a:r>
          </a:p>
        </p:txBody>
      </p:sp>
      <p:pic>
        <p:nvPicPr>
          <p:cNvPr id="74762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4363" y="4332288"/>
            <a:ext cx="7493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208088" y="2487613"/>
            <a:ext cx="2022475" cy="1328737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pic>
        <p:nvPicPr>
          <p:cNvPr id="74764" name="Picture 1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4922838"/>
            <a:ext cx="673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2705100" y="2930525"/>
            <a:ext cx="2171700" cy="590550"/>
          </a:xfrm>
          <a:prstGeom prst="line">
            <a:avLst/>
          </a:prstGeom>
          <a:noFill/>
          <a:ln w="57150">
            <a:solidFill>
              <a:srgbClr val="B21A1A"/>
            </a:solidFill>
            <a:round/>
            <a:headEnd/>
            <a:tailEnd type="triangle" w="med" len="med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906713" y="2909888"/>
            <a:ext cx="7747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548" tIns="51774" rIns="103548" bIns="51774">
            <a:spAutoFit/>
          </a:bodyPr>
          <a:lstStyle/>
          <a:p>
            <a:pPr algn="ctr" defTabSz="1028700" eaLnBrk="0" hangingPunct="0">
              <a:defRPr/>
            </a:pPr>
            <a:r>
              <a:rPr lang="en-US" altLang="ko-KR" b="1">
                <a:solidFill>
                  <a:srgbClr val="CA1F02"/>
                </a:solidFill>
                <a:latin typeface="+mn-lt"/>
              </a:rPr>
              <a:t>MAG1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636838" y="49657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548" tIns="51774" rIns="103548" bIns="51774">
            <a:spAutoFit/>
          </a:bodyPr>
          <a:lstStyle/>
          <a:p>
            <a:pPr defTabSz="1028700" eaLnBrk="0" hangingPunct="0">
              <a:defRPr/>
            </a:pPr>
            <a:r>
              <a:rPr lang="en-US" altLang="ko-KR" sz="900" b="1">
                <a:solidFill>
                  <a:srgbClr val="000000"/>
                </a:solidFill>
                <a:latin typeface="+mn-lt"/>
              </a:rPr>
              <a:t>Host B</a:t>
            </a:r>
          </a:p>
        </p:txBody>
      </p:sp>
      <p:pic>
        <p:nvPicPr>
          <p:cNvPr id="74768" name="Picture 2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7388" y="3298825"/>
            <a:ext cx="673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2106613" y="3343275"/>
            <a:ext cx="53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548" tIns="51774" rIns="103548" bIns="51774">
            <a:spAutoFit/>
          </a:bodyPr>
          <a:lstStyle/>
          <a:p>
            <a:pPr defTabSz="1028700" eaLnBrk="0" hangingPunct="0">
              <a:defRPr/>
            </a:pPr>
            <a:r>
              <a:rPr lang="en-US" altLang="ko-KR" sz="900" b="1">
                <a:solidFill>
                  <a:srgbClr val="000000"/>
                </a:solidFill>
                <a:latin typeface="+mn-lt"/>
              </a:rPr>
              <a:t>Host A</a:t>
            </a:r>
          </a:p>
        </p:txBody>
      </p:sp>
      <p:pic>
        <p:nvPicPr>
          <p:cNvPr id="74770" name="Picture 2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2188" y="2681288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803775" y="2374900"/>
            <a:ext cx="6667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548" tIns="51774" rIns="103548" bIns="51774">
            <a:spAutoFit/>
          </a:bodyPr>
          <a:lstStyle/>
          <a:p>
            <a:pPr algn="ctr" defTabSz="1028700" eaLnBrk="0" hangingPunct="0">
              <a:defRPr/>
            </a:pPr>
            <a:r>
              <a:rPr lang="en-US" altLang="ko-KR" b="1">
                <a:solidFill>
                  <a:srgbClr val="B21A1A"/>
                </a:solidFill>
                <a:latin typeface="+mn-lt"/>
              </a:rPr>
              <a:t>LMA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400675" y="2782888"/>
            <a:ext cx="30003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5700713" y="2339975"/>
            <a:ext cx="0" cy="663575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3903663" y="3373438"/>
            <a:ext cx="1273175" cy="11811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251450" y="4775200"/>
            <a:ext cx="3209925" cy="690563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  <a:effectLst/>
        </p:spPr>
        <p:txBody>
          <a:bodyPr lIns="103548" tIns="51774" rIns="103548" bIns="51774">
            <a:spAutoFit/>
          </a:bodyPr>
          <a:lstStyle/>
          <a:p>
            <a:pPr defTabSz="1028700" eaLnBrk="0" hangingPunct="0">
              <a:defRPr/>
            </a:pPr>
            <a:r>
              <a:rPr lang="en-US" altLang="ko-KR" sz="1400" b="1" u="sng" dirty="0">
                <a:solidFill>
                  <a:srgbClr val="0000FF"/>
                </a:solidFill>
                <a:latin typeface="+mn-lt"/>
              </a:rPr>
              <a:t>Proxy Binding Update (PBU)</a:t>
            </a:r>
          </a:p>
          <a:p>
            <a:pPr defTabSz="1028700" eaLnBrk="0" hangingPunct="0">
              <a:defRPr/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</a:rPr>
              <a:t>Control message sent out by MAG to LMA to register its correct location</a:t>
            </a: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 rot="15231505" flipH="1">
            <a:off x="4084698" y="2500558"/>
            <a:ext cx="244505" cy="1205625"/>
          </a:xfrm>
          <a:prstGeom prst="can">
            <a:avLst>
              <a:gd name="adj" fmla="val 90706"/>
            </a:avLst>
          </a:prstGeom>
          <a:gradFill rotWithShape="1">
            <a:gsLst>
              <a:gs pos="0">
                <a:srgbClr val="FFFF66">
                  <a:gamma/>
                  <a:shade val="96078"/>
                  <a:invGamma/>
                </a:srgbClr>
              </a:gs>
              <a:gs pos="50000">
                <a:srgbClr val="FFFF66">
                  <a:alpha val="66000"/>
                </a:srgbClr>
              </a:gs>
              <a:gs pos="100000">
                <a:srgbClr val="FFFF66">
                  <a:gamma/>
                  <a:shade val="96078"/>
                  <a:invGamma/>
                </a:srgbClr>
              </a:gs>
            </a:gsLst>
            <a:lin ang="270000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305550" y="2379663"/>
            <a:ext cx="1851025" cy="47466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ko-KR" sz="1400" b="1" u="sng" dirty="0">
                <a:solidFill>
                  <a:srgbClr val="0000FF"/>
                </a:solidFill>
                <a:latin typeface="+mn-lt"/>
              </a:rPr>
              <a:t>Home Network</a:t>
            </a:r>
            <a:r>
              <a:rPr lang="en-US" altLang="ko-KR" sz="1400" b="1" u="sng" dirty="0">
                <a:solidFill>
                  <a:srgbClr val="B21A1A"/>
                </a:solidFill>
                <a:latin typeface="+mn-lt"/>
              </a:rPr>
              <a:t/>
            </a:r>
            <a:br>
              <a:rPr lang="en-US" altLang="ko-KR" sz="1400" b="1" u="sng" dirty="0">
                <a:solidFill>
                  <a:srgbClr val="B21A1A"/>
                </a:solidFill>
                <a:latin typeface="+mn-lt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+mn-lt"/>
              </a:rPr>
              <a:t>MN’s Home Network</a:t>
            </a: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3289300" y="2930525"/>
            <a:ext cx="1887538" cy="1993900"/>
          </a:xfrm>
          <a:prstGeom prst="line">
            <a:avLst/>
          </a:prstGeom>
          <a:noFill/>
          <a:ln w="57150">
            <a:solidFill>
              <a:srgbClr val="B21A1A"/>
            </a:solidFill>
            <a:round/>
            <a:headEnd/>
            <a:tailEnd type="triangle" w="med" len="med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 rot="13376739" flipH="1">
            <a:off x="4270117" y="2850407"/>
            <a:ext cx="307254" cy="1777663"/>
          </a:xfrm>
          <a:prstGeom prst="can">
            <a:avLst>
              <a:gd name="adj" fmla="val 109482"/>
            </a:avLst>
          </a:prstGeom>
          <a:gradFill rotWithShape="1">
            <a:gsLst>
              <a:gs pos="0">
                <a:srgbClr val="FFFF66">
                  <a:gamma/>
                  <a:shade val="96078"/>
                  <a:invGamma/>
                </a:srgbClr>
              </a:gs>
              <a:gs pos="50000">
                <a:srgbClr val="FFFF66">
                  <a:alpha val="66000"/>
                </a:srgbClr>
              </a:gs>
              <a:gs pos="100000">
                <a:srgbClr val="FFFF66">
                  <a:gamma/>
                  <a:shade val="96078"/>
                  <a:invGamma/>
                </a:srgbClr>
              </a:gs>
            </a:gsLst>
            <a:lin ang="270000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379788" y="5661025"/>
            <a:ext cx="3294062" cy="6588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ko-KR" sz="1400" b="1" u="sng" dirty="0">
                <a:solidFill>
                  <a:srgbClr val="0000FF"/>
                </a:solidFill>
                <a:latin typeface="+mn-lt"/>
              </a:rPr>
              <a:t>Proxy Care of Address (Proxy-</a:t>
            </a:r>
            <a:r>
              <a:rPr lang="en-US" altLang="ko-KR" sz="1400" b="1" u="sng" dirty="0" err="1">
                <a:solidFill>
                  <a:srgbClr val="0000FF"/>
                </a:solidFill>
                <a:latin typeface="+mn-lt"/>
              </a:rPr>
              <a:t>CoA</a:t>
            </a:r>
            <a:r>
              <a:rPr lang="en-US" altLang="ko-KR" sz="1400" b="1" u="sng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pPr eaLnBrk="0" hangingPunct="0">
              <a:defRPr/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</a:rPr>
              <a:t>The address of MAG. </a:t>
            </a:r>
            <a:br>
              <a:rPr lang="en-US" altLang="ko-KR" sz="1200" b="1" dirty="0">
                <a:solidFill>
                  <a:srgbClr val="000000"/>
                </a:solidFill>
                <a:latin typeface="+mn-lt"/>
              </a:rPr>
            </a:br>
            <a:endParaRPr lang="en-US" altLang="ko-KR" sz="1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H="1" flipV="1">
            <a:off x="4727575" y="3889375"/>
            <a:ext cx="598488" cy="8858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sm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2743200" y="1600200"/>
            <a:ext cx="3368675" cy="504825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  <a:effectLst/>
        </p:spPr>
        <p:txBody>
          <a:bodyPr lIns="103548" tIns="51774" rIns="103548" bIns="51774">
            <a:spAutoFit/>
          </a:bodyPr>
          <a:lstStyle/>
          <a:p>
            <a:pPr defTabSz="1028700" eaLnBrk="0" hangingPunct="0">
              <a:defRPr/>
            </a:pPr>
            <a:r>
              <a:rPr lang="en-US" altLang="ko-KR" sz="1400" b="1" u="sng" dirty="0">
                <a:solidFill>
                  <a:srgbClr val="0000FF"/>
                </a:solidFill>
                <a:latin typeface="+mn-lt"/>
              </a:rPr>
              <a:t>IP Tunnel</a:t>
            </a:r>
          </a:p>
          <a:p>
            <a:pPr defTabSz="1028700" eaLnBrk="0" hangingPunct="0">
              <a:defRPr/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</a:rPr>
              <a:t>IP-in-IP tunnel LMA and MAG. 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2998788" y="3995738"/>
            <a:ext cx="80803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548" tIns="51774" rIns="103548" bIns="51774">
            <a:spAutoFit/>
          </a:bodyPr>
          <a:lstStyle/>
          <a:p>
            <a:pPr algn="ctr" defTabSz="1028700" eaLnBrk="0" hangingPunct="0">
              <a:defRPr/>
            </a:pPr>
            <a:r>
              <a:rPr lang="en-US" altLang="ko-KR" b="1">
                <a:solidFill>
                  <a:srgbClr val="CA1F02"/>
                </a:solidFill>
                <a:latin typeface="+mn-lt"/>
              </a:rPr>
              <a:t>MAG2</a:t>
            </a: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3829050" y="2084388"/>
            <a:ext cx="374650" cy="812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sm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H="1" flipV="1">
            <a:off x="3935413" y="4594225"/>
            <a:ext cx="0" cy="10334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sm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5794375" y="1490663"/>
            <a:ext cx="25574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3548" tIns="51774" rIns="103548" bIns="51774">
            <a:spAutoFit/>
          </a:bodyPr>
          <a:lstStyle/>
          <a:p>
            <a:pPr defTabSz="1028700" eaLnBrk="0" hangingPunct="0">
              <a:defRPr/>
            </a:pPr>
            <a:r>
              <a:rPr lang="en-US" altLang="ko-KR" sz="1400" b="1" dirty="0">
                <a:solidFill>
                  <a:srgbClr val="B21A1A"/>
                </a:solidFill>
                <a:latin typeface="+mn-lt"/>
              </a:rPr>
              <a:t>LMA: Localized Mobility Agent</a:t>
            </a:r>
            <a:br>
              <a:rPr lang="en-US" altLang="ko-KR" sz="1400" b="1" dirty="0">
                <a:solidFill>
                  <a:srgbClr val="B21A1A"/>
                </a:solidFill>
                <a:latin typeface="+mn-lt"/>
              </a:rPr>
            </a:br>
            <a:r>
              <a:rPr lang="en-US" altLang="ko-KR" sz="1400" b="1" dirty="0">
                <a:solidFill>
                  <a:srgbClr val="B21A1A"/>
                </a:solidFill>
                <a:latin typeface="+mn-lt"/>
              </a:rPr>
              <a:t>MAG: Mobile Access Gateway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5775325" y="2601913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sm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H="1" flipV="1">
            <a:off x="5113338" y="3132138"/>
            <a:ext cx="1935162" cy="428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sm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 rot="5400000">
            <a:off x="1475582" y="3434556"/>
            <a:ext cx="439738" cy="2320925"/>
          </a:xfrm>
          <a:prstGeom prst="rect">
            <a:avLst/>
          </a:prstGeom>
          <a:gradFill rotWithShape="0">
            <a:gsLst>
              <a:gs pos="0">
                <a:srgbClr val="00A089">
                  <a:gamma/>
                  <a:shade val="46275"/>
                  <a:invGamma/>
                </a:srgbClr>
              </a:gs>
              <a:gs pos="50000">
                <a:srgbClr val="00A089"/>
              </a:gs>
              <a:gs pos="100000">
                <a:srgbClr val="00A08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A089"/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587375" y="4418013"/>
            <a:ext cx="2239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 eaLnBrk="0" hangingPunct="0">
              <a:defRPr/>
            </a:pPr>
            <a:r>
              <a:rPr lang="en-US" altLang="ko-KR" sz="1000" b="1" u="sng">
                <a:solidFill>
                  <a:srgbClr val="FFFF00"/>
                </a:solidFill>
                <a:latin typeface="+mn-lt"/>
              </a:rPr>
              <a:t>MN’s Home Network Prefix (MN-HNP)</a:t>
            </a:r>
          </a:p>
          <a:p>
            <a:pPr algn="ctr" eaLnBrk="0" hangingPunct="0">
              <a:defRPr/>
            </a:pPr>
            <a:r>
              <a:rPr lang="en-US" altLang="ko-KR" sz="1000" b="1">
                <a:solidFill>
                  <a:srgbClr val="FFFFFF"/>
                </a:solidFill>
                <a:latin typeface="+mn-lt"/>
              </a:rPr>
              <a:t>CAFE:2:/64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38188" y="2555875"/>
            <a:ext cx="223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 eaLnBrk="0" hangingPunct="0">
              <a:defRPr/>
            </a:pPr>
            <a:r>
              <a:rPr lang="en-US" altLang="ko-KR" sz="1000" b="1" u="sng">
                <a:solidFill>
                  <a:srgbClr val="FFFF00"/>
                </a:solidFill>
                <a:latin typeface="+mn-lt"/>
              </a:rPr>
              <a:t>MN’s Home Network Prefix (MN-HNP)</a:t>
            </a:r>
          </a:p>
          <a:p>
            <a:pPr algn="ctr" eaLnBrk="0" hangingPunct="0">
              <a:defRPr/>
            </a:pPr>
            <a:r>
              <a:rPr lang="en-US" altLang="ko-KR" sz="1000" b="1">
                <a:solidFill>
                  <a:srgbClr val="FFFFFF"/>
                </a:solidFill>
                <a:latin typeface="+mn-lt"/>
              </a:rPr>
              <a:t>CAFE:1:/64</a:t>
            </a: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984250" y="4259263"/>
            <a:ext cx="2395538" cy="1328737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460375" y="5538788"/>
            <a:ext cx="3068638" cy="288925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ko-KR" sz="1400" b="1" u="sng" dirty="0">
                <a:solidFill>
                  <a:srgbClr val="0000FF"/>
                </a:solidFill>
                <a:latin typeface="+mn-lt"/>
              </a:rPr>
              <a:t>MN Home Address (MN-</a:t>
            </a:r>
            <a:r>
              <a:rPr lang="en-US" altLang="ko-KR" sz="1400" b="1" u="sng" dirty="0" err="1">
                <a:solidFill>
                  <a:srgbClr val="0000FF"/>
                </a:solidFill>
                <a:latin typeface="+mn-lt"/>
              </a:rPr>
              <a:t>HoA</a:t>
            </a:r>
            <a:r>
              <a:rPr lang="en-US" altLang="ko-KR" sz="1400" b="1" u="sng" dirty="0">
                <a:solidFill>
                  <a:srgbClr val="0000FF"/>
                </a:solidFill>
                <a:latin typeface="+mn-lt"/>
              </a:rPr>
              <a:t>)</a:t>
            </a:r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 flipV="1">
            <a:off x="1582738" y="5257800"/>
            <a:ext cx="898525" cy="295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sm"/>
          </a:ln>
          <a:effectLst/>
        </p:spPr>
        <p:txBody>
          <a:bodyPr lIns="73025" tIns="36512" rIns="73025" bIns="36512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PMIPv6 Operations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AA501-5BF5-4D71-A082-F959DFE59AA8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520825" y="1503363"/>
          <a:ext cx="7391400" cy="441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3" imgW="7741666" imgH="4647438" progId="Visio.Drawing.11">
                  <p:embed/>
                </p:oleObj>
              </mc:Choice>
              <mc:Fallback>
                <p:oleObj name="Visio" r:id="rId3" imgW="7741666" imgH="464743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503363"/>
                        <a:ext cx="7391400" cy="441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935413" y="4243388"/>
            <a:ext cx="4610100" cy="74612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rgbClr val="0707C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519738" y="4022725"/>
            <a:ext cx="1031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latin typeface="+mn-lt"/>
              </a:rPr>
              <a:t>Tunnel Setup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666875" y="4495800"/>
            <a:ext cx="5648325" cy="8953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6600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212725" y="5570538"/>
            <a:ext cx="1447800" cy="574675"/>
          </a:xfrm>
          <a:prstGeom prst="borderCallout1">
            <a:avLst>
              <a:gd name="adj1" fmla="val 19889"/>
              <a:gd name="adj2" fmla="val 105264"/>
              <a:gd name="adj3" fmla="val -32046"/>
              <a:gd name="adj4" fmla="val 109648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000">
                <a:latin typeface="+mn-lt"/>
              </a:rPr>
              <a:t>This can be omitted when stateless configuration is used.</a:t>
            </a:r>
            <a:endParaRPr lang="ko-KR" altLang="en-US" sz="1000">
              <a:latin typeface="+mn-lt"/>
            </a:endParaRPr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>
            <a:off x="2346325" y="3657600"/>
            <a:ext cx="1290638" cy="381000"/>
          </a:xfrm>
          <a:prstGeom prst="borderCallout1">
            <a:avLst>
              <a:gd name="adj1" fmla="val 30000"/>
              <a:gd name="adj2" fmla="val 105903"/>
              <a:gd name="adj3" fmla="val 119583"/>
              <a:gd name="adj4" fmla="val 121648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000">
                <a:latin typeface="+mn-lt"/>
              </a:rPr>
              <a:t>MAG emulates the MN’s home link</a:t>
            </a: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304800" y="3200400"/>
            <a:ext cx="1443038" cy="609600"/>
          </a:xfrm>
          <a:prstGeom prst="borderCallout1">
            <a:avLst>
              <a:gd name="adj1" fmla="val 18750"/>
              <a:gd name="adj2" fmla="val 105282"/>
              <a:gd name="adj3" fmla="val 29167"/>
              <a:gd name="adj4" fmla="val 248296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ko-KR" sz="1000">
                <a:latin typeface="+mn-lt"/>
              </a:rPr>
              <a:t>In case that profile store does not have MN Home Prefix</a:t>
            </a:r>
            <a:endParaRPr lang="ko-KR" altLang="en-US" sz="1000"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PMIPv6: Benefits</a:t>
            </a:r>
            <a:endParaRPr lang="ko-KR" altLang="en-US" smtClean="0"/>
          </a:p>
        </p:txBody>
      </p:sp>
      <p:sp>
        <p:nvSpPr>
          <p:cNvPr id="757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mtClean="0">
                <a:ea typeface="굴림" pitchFamily="50" charset="-127"/>
              </a:rPr>
              <a:t>No host stack change for IP mobility </a:t>
            </a:r>
          </a:p>
          <a:p>
            <a:pPr>
              <a:lnSpc>
                <a:spcPct val="120000"/>
              </a:lnSpc>
            </a:pPr>
            <a:r>
              <a:rPr lang="en-US" altLang="ko-KR" smtClean="0">
                <a:ea typeface="굴림" pitchFamily="50" charset="-127"/>
              </a:rPr>
              <a:t>Avoiding tunneling overhead over the air</a:t>
            </a:r>
          </a:p>
          <a:p>
            <a:r>
              <a:rPr lang="en-US" altLang="ko-KR" smtClean="0">
                <a:ea typeface="굴림" pitchFamily="50" charset="-127"/>
              </a:rPr>
              <a:t>Re-use of Mobile IPv6 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PMIPv6 is based on Mobile IPv6 [RFC3775].</a:t>
            </a:r>
          </a:p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3DE55-64A3-4622-98FC-C647D8200662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Candara" pitchFamily="34" charset="0"/>
                <a:ea typeface="나눔명조" pitchFamily="18" charset="-127"/>
              </a:rPr>
              <a:t>Distributed Mobility Management (DMM)</a:t>
            </a:r>
            <a:endParaRPr lang="ko-KR" altLang="en-US" sz="4000" dirty="0">
              <a:latin typeface="Candara" pitchFamily="34" charset="0"/>
              <a:ea typeface="나눔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Candara" pitchFamily="34" charset="0"/>
                <a:ea typeface="나눔명조" pitchFamily="18" charset="-127"/>
              </a:rPr>
              <a:t>Problem Statements &amp; Requirements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Candara" pitchFamily="34" charset="0"/>
                <a:ea typeface="나눔명조" pitchFamily="18" charset="-127"/>
              </a:rPr>
              <a:t>DMM Approaches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andara" pitchFamily="34" charset="0"/>
              </a:rPr>
              <a:t>Centralized MM</a:t>
            </a:r>
            <a:endParaRPr lang="ko-KR" altLang="en-US" dirty="0">
              <a:latin typeface="Candar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Candara" pitchFamily="34" charset="0"/>
              </a:rPr>
              <a:t>Current cellular networks</a:t>
            </a:r>
          </a:p>
          <a:p>
            <a:pPr lvl="1"/>
            <a:r>
              <a:rPr lang="en-US" altLang="ko-KR" dirty="0" smtClean="0">
                <a:latin typeface="Candara" pitchFamily="34" charset="0"/>
              </a:rPr>
              <a:t>Hierarchical architecture</a:t>
            </a:r>
          </a:p>
          <a:p>
            <a:r>
              <a:rPr lang="en-US" altLang="ko-KR" sz="2400" dirty="0" smtClean="0">
                <a:latin typeface="Candara" pitchFamily="34" charset="0"/>
              </a:rPr>
              <a:t>Centralized mobility anchor </a:t>
            </a:r>
          </a:p>
          <a:p>
            <a:pPr lvl="1"/>
            <a:r>
              <a:rPr lang="en-US" altLang="ko-KR" dirty="0" smtClean="0">
                <a:latin typeface="Candara" pitchFamily="34" charset="0"/>
              </a:rPr>
              <a:t>HA, LMA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Candara" pitchFamily="34" charset="0"/>
              </a:rPr>
              <a:pPr/>
              <a:t>44</a:t>
            </a:fld>
            <a:endParaRPr lang="ko-KR" altLang="en-US">
              <a:latin typeface="Candara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67245"/>
            <a:ext cx="4038600" cy="339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89040"/>
            <a:ext cx="4428898" cy="239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ndara" pitchFamily="34" charset="0"/>
              </a:rPr>
              <a:t>Distributed MM</a:t>
            </a:r>
            <a:endParaRPr lang="ko-KR" altLang="en-US" dirty="0">
              <a:latin typeface="Candara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smtClean="0">
                <a:latin typeface="Candara" pitchFamily="34" charset="0"/>
              </a:rPr>
              <a:t>Future mobile networks</a:t>
            </a:r>
          </a:p>
          <a:p>
            <a:pPr lvl="1"/>
            <a:r>
              <a:rPr lang="en-US" altLang="ko-KR" dirty="0" smtClean="0">
                <a:latin typeface="Candara" pitchFamily="34" charset="0"/>
              </a:rPr>
              <a:t>Flat architecture</a:t>
            </a:r>
          </a:p>
          <a:p>
            <a:r>
              <a:rPr lang="en-US" altLang="ko-KR" sz="2400" dirty="0" smtClean="0">
                <a:latin typeface="Candara" pitchFamily="34" charset="0"/>
              </a:rPr>
              <a:t>Mobility management </a:t>
            </a:r>
          </a:p>
          <a:p>
            <a:pPr lvl="1"/>
            <a:r>
              <a:rPr lang="en-US" altLang="ko-KR" dirty="0" smtClean="0">
                <a:latin typeface="Candara" pitchFamily="34" charset="0"/>
              </a:rPr>
              <a:t>Distributed Control</a:t>
            </a:r>
          </a:p>
          <a:p>
            <a:pPr lvl="1"/>
            <a:r>
              <a:rPr lang="en-US" altLang="ko-KR" dirty="0" smtClean="0">
                <a:latin typeface="Candara" pitchFamily="34" charset="0"/>
              </a:rPr>
              <a:t>Distributed anchors: HA/LMA =&gt; AR/MAG</a:t>
            </a:r>
          </a:p>
          <a:p>
            <a:r>
              <a:rPr lang="en-US" altLang="ko-KR" sz="2400" dirty="0" smtClean="0">
                <a:latin typeface="Candara" pitchFamily="34" charset="0"/>
              </a:rPr>
              <a:t>Advantages</a:t>
            </a:r>
          </a:p>
          <a:p>
            <a:pPr lvl="1"/>
            <a:r>
              <a:rPr lang="en-US" altLang="ko-KR" dirty="0" smtClean="0">
                <a:latin typeface="Candara" pitchFamily="34" charset="0"/>
              </a:rPr>
              <a:t>Optimal routes </a:t>
            </a:r>
          </a:p>
          <a:p>
            <a:pPr lvl="1"/>
            <a:r>
              <a:rPr lang="en-US" altLang="ko-KR" dirty="0" smtClean="0">
                <a:latin typeface="Candara" pitchFamily="34" charset="0"/>
              </a:rPr>
              <a:t>Low control overhead</a:t>
            </a:r>
          </a:p>
          <a:p>
            <a:pPr lvl="1"/>
            <a:r>
              <a:rPr lang="en-US" altLang="ko-KR" dirty="0" smtClean="0">
                <a:latin typeface="Candara" pitchFamily="34" charset="0"/>
              </a:rPr>
              <a:t>Handling a single point of failure and attack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141642"/>
            <a:ext cx="4038600" cy="344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ndara" pitchFamily="34" charset="0"/>
              </a:rPr>
              <a:t>DMM Requirements (1)</a:t>
            </a:r>
            <a:endParaRPr lang="ko-KR" altLang="en-US" dirty="0">
              <a:latin typeface="Candar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>
                <a:latin typeface="Candara" pitchFamily="34" charset="0"/>
              </a:rPr>
              <a:t>DMM should be designed to consider</a:t>
            </a:r>
          </a:p>
          <a:p>
            <a:pPr lvl="1"/>
            <a:r>
              <a:rPr lang="en-US" altLang="ko-KR" sz="2400" dirty="0" smtClean="0">
                <a:latin typeface="Candara" pitchFamily="34" charset="0"/>
              </a:rPr>
              <a:t>Distribution of the mobility anchors (e.g. HA) </a:t>
            </a:r>
          </a:p>
          <a:p>
            <a:pPr lvl="2"/>
            <a:r>
              <a:rPr lang="en-US" altLang="ko-KR" sz="2000" dirty="0" smtClean="0">
                <a:latin typeface="Candara" pitchFamily="34" charset="0"/>
              </a:rPr>
              <a:t>In order to achieve a more flat design  </a:t>
            </a:r>
          </a:p>
          <a:p>
            <a:pPr lvl="2"/>
            <a:r>
              <a:rPr lang="en-US" altLang="ko-KR" sz="2000" dirty="0" smtClean="0">
                <a:latin typeface="Candara" pitchFamily="34" charset="0"/>
              </a:rPr>
              <a:t>This would improve scalability and robustness of the mobility infrastructure</a:t>
            </a:r>
          </a:p>
          <a:p>
            <a:pPr lvl="1"/>
            <a:r>
              <a:rPr lang="en-US" altLang="ko-KR" sz="2400" dirty="0" smtClean="0">
                <a:latin typeface="Candara" pitchFamily="34" charset="0"/>
              </a:rPr>
              <a:t>Placing the MM closer to the edge of network (e.g. AR) </a:t>
            </a:r>
          </a:p>
          <a:p>
            <a:pPr lvl="2"/>
            <a:r>
              <a:rPr lang="en-US" altLang="ko-KR" sz="2000" dirty="0" smtClean="0">
                <a:latin typeface="Candara" pitchFamily="34" charset="0"/>
              </a:rPr>
              <a:t>In order to achieve routing optimality and lower delays  </a:t>
            </a:r>
          </a:p>
          <a:p>
            <a:pPr lvl="2"/>
            <a:r>
              <a:rPr lang="en-US" altLang="ko-KR" sz="2000" dirty="0" smtClean="0">
                <a:latin typeface="Candara" pitchFamily="34" charset="0"/>
              </a:rPr>
              <a:t>Offloading near the edge of the network</a:t>
            </a:r>
          </a:p>
          <a:p>
            <a:pPr lvl="2"/>
            <a:r>
              <a:rPr lang="en-US" altLang="ko-KR" sz="2000" dirty="0" smtClean="0">
                <a:latin typeface="Candara" pitchFamily="34" charset="0"/>
              </a:rPr>
              <a:t>Benefit of the core network load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Candara" pitchFamily="34" charset="0"/>
              </a:rPr>
              <a:pPr/>
              <a:t>46</a:t>
            </a:fld>
            <a:endParaRPr lang="ko-KR" altLang="en-US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ndara" pitchFamily="34" charset="0"/>
              </a:rPr>
              <a:t>DMM Requirements (2)</a:t>
            </a:r>
            <a:endParaRPr lang="ko-KR" altLang="en-US" dirty="0">
              <a:latin typeface="Candar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Candara" pitchFamily="34" charset="0"/>
              </a:rPr>
              <a:t>DMM should be designed to consider</a:t>
            </a:r>
          </a:p>
          <a:p>
            <a:pPr lvl="1"/>
            <a:r>
              <a:rPr lang="en-US" altLang="ko-KR" sz="2400" dirty="0" smtClean="0">
                <a:latin typeface="Candara" pitchFamily="34" charset="0"/>
              </a:rPr>
              <a:t>Separating control and data planes by splitting location and routing anchors  </a:t>
            </a:r>
          </a:p>
          <a:p>
            <a:pPr lvl="2"/>
            <a:r>
              <a:rPr lang="en-US" altLang="ko-KR" sz="2000" dirty="0" smtClean="0">
                <a:latin typeface="Candara" pitchFamily="34" charset="0"/>
              </a:rPr>
              <a:t>This could minimize the signaling overhead between the mobility anchors</a:t>
            </a:r>
          </a:p>
          <a:p>
            <a:pPr lvl="2"/>
            <a:r>
              <a:rPr lang="en-US" altLang="ko-KR" sz="2000" dirty="0" smtClean="0">
                <a:latin typeface="Candara" pitchFamily="34" charset="0"/>
              </a:rPr>
              <a:t>We may keep the control plane centralized, with the data plane distributed</a:t>
            </a:r>
          </a:p>
          <a:p>
            <a:pPr lvl="1"/>
            <a:r>
              <a:rPr lang="en-US" altLang="ko-KR" sz="2400" dirty="0" smtClean="0">
                <a:latin typeface="Candara" pitchFamily="34" charset="0"/>
              </a:rPr>
              <a:t>Reusing existing protocols while minimizing changes, </a:t>
            </a:r>
          </a:p>
          <a:p>
            <a:pPr lvl="2"/>
            <a:r>
              <a:rPr lang="en-US" altLang="ko-KR" sz="2000" dirty="0" smtClean="0">
                <a:latin typeface="Candara" pitchFamily="34" charset="0"/>
              </a:rPr>
              <a:t>in order to allow faster adoption of the technology</a:t>
            </a:r>
            <a:endParaRPr lang="ko-KR" altLang="en-US" sz="2000" dirty="0">
              <a:latin typeface="Candar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Candara" pitchFamily="34" charset="0"/>
              </a:rPr>
              <a:pPr/>
              <a:t>47</a:t>
            </a:fld>
            <a:endParaRPr lang="ko-KR" altLang="en-US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Candara" pitchFamily="34" charset="0"/>
              </a:rPr>
              <a:t>DMM Approaches</a:t>
            </a:r>
            <a:endParaRPr lang="ko-KR" altLang="en-US" dirty="0">
              <a:latin typeface="Candara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Candara" pitchFamily="34" charset="0"/>
              </a:rPr>
              <a:t>Partially Distributed MM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Candara" pitchFamily="34" charset="0"/>
              </a:rPr>
              <a:t>Fully Distributed MM</a:t>
            </a:r>
            <a:endParaRPr lang="ko-KR" altLang="en-US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Candara" pitchFamily="34" charset="0"/>
              </a:rPr>
              <a:pPr/>
              <a:t>48</a:t>
            </a:fld>
            <a:endParaRPr lang="ko-KR" altLang="en-US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ndara" pitchFamily="34" charset="0"/>
              </a:rPr>
              <a:t>Partially Distributed MM</a:t>
            </a:r>
            <a:endParaRPr lang="ko-KR" altLang="en-US" dirty="0">
              <a:latin typeface="Candar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Candara" pitchFamily="34" charset="0"/>
              </a:rPr>
              <a:t>Only data plane is distributed</a:t>
            </a:r>
          </a:p>
          <a:p>
            <a:pPr lvl="1"/>
            <a:r>
              <a:rPr lang="en-US" altLang="ko-KR" sz="2400" dirty="0" smtClean="0">
                <a:latin typeface="Candara" pitchFamily="34" charset="0"/>
              </a:rPr>
              <a:t>With centralized control plane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Candara" pitchFamily="34" charset="0"/>
              </a:rPr>
              <a:pPr/>
              <a:t>49</a:t>
            </a:fld>
            <a:endParaRPr lang="ko-KR" altLang="en-US">
              <a:latin typeface="Candar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36912"/>
            <a:ext cx="4824536" cy="31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D0BD3-EA97-4AA9-ACE4-ADAD9D6E2867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0" scaled="1"/>
          </a:gradFill>
          <a:effectLst>
            <a:outerShdw dist="117088" dir="2436078" algn="ctr" rotWithShape="0">
              <a:srgbClr val="FFCC6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ko-KR" sz="3200" smtClean="0"/>
              <a:t>L3: Movement across different IP subnets</a:t>
            </a: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2375"/>
            <a:ext cx="7772400" cy="48736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082" name="Line 4"/>
          <p:cNvSpPr>
            <a:spLocks noChangeShapeType="1"/>
          </p:cNvSpPr>
          <p:nvPr/>
        </p:nvSpPr>
        <p:spPr bwMode="auto">
          <a:xfrm flipH="1">
            <a:off x="2743200" y="52578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3" name="Oval 5"/>
          <p:cNvSpPr>
            <a:spLocks noChangeArrowheads="1"/>
          </p:cNvSpPr>
          <p:nvPr/>
        </p:nvSpPr>
        <p:spPr bwMode="auto">
          <a:xfrm>
            <a:off x="685800" y="3700463"/>
            <a:ext cx="4114800" cy="1981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2133600" y="2862263"/>
          <a:ext cx="990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311040" imgH="1114200" progId="Visio.Drawing.11">
                  <p:embed/>
                </p:oleObj>
              </mc:Choice>
              <mc:Fallback>
                <p:oleObj name="VISIO" r:id="rId3" imgW="311040" imgH="1114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62263"/>
                        <a:ext cx="990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4" name="Picture 7" descr="TN00332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800600"/>
            <a:ext cx="1600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5334000" y="2709863"/>
          <a:ext cx="990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6" imgW="311040" imgH="1114200" progId="Visio.Drawing.11">
                  <p:embed/>
                </p:oleObj>
              </mc:Choice>
              <mc:Fallback>
                <p:oleObj name="VISIO" r:id="rId6" imgW="311040" imgH="11142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09863"/>
                        <a:ext cx="990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Oval 9"/>
          <p:cNvSpPr>
            <a:spLocks noChangeArrowheads="1"/>
          </p:cNvSpPr>
          <p:nvPr/>
        </p:nvSpPr>
        <p:spPr bwMode="auto">
          <a:xfrm>
            <a:off x="4114800" y="3700463"/>
            <a:ext cx="3810000" cy="20574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6" name="AutoShape 10"/>
          <p:cNvSpPr>
            <a:spLocks noChangeArrowheads="1"/>
          </p:cNvSpPr>
          <p:nvPr/>
        </p:nvSpPr>
        <p:spPr bwMode="auto">
          <a:xfrm>
            <a:off x="5638800" y="5181600"/>
            <a:ext cx="3276600" cy="838200"/>
          </a:xfrm>
          <a:prstGeom prst="wedgeRoundRectCallout">
            <a:avLst>
              <a:gd name="adj1" fmla="val -63130"/>
              <a:gd name="adj2" fmla="val -45074"/>
              <a:gd name="adj3" fmla="val 16667"/>
            </a:avLst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ko-KR">
                <a:latin typeface="Candara" pitchFamily="34" charset="0"/>
              </a:rPr>
              <a:t>Different MAC address</a:t>
            </a:r>
          </a:p>
          <a:p>
            <a:pPr>
              <a:buFontTx/>
              <a:buChar char="•"/>
            </a:pPr>
            <a:r>
              <a:rPr lang="en-US" altLang="ko-KR">
                <a:latin typeface="Candara" pitchFamily="34" charset="0"/>
              </a:rPr>
              <a:t>Different IP address</a:t>
            </a:r>
          </a:p>
        </p:txBody>
      </p:sp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3076575" y="2770188"/>
          <a:ext cx="1066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7" imgW="694800" imgH="426600" progId="Visio.Drawing.11">
                  <p:embed/>
                </p:oleObj>
              </mc:Choice>
              <mc:Fallback>
                <p:oleObj name="VISIO" r:id="rId7" imgW="694800" imgH="42660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2770188"/>
                        <a:ext cx="1066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2"/>
          <p:cNvSpPr txBox="1">
            <a:spLocks noChangeArrowheads="1"/>
          </p:cNvSpPr>
          <p:nvPr/>
        </p:nvSpPr>
        <p:spPr bwMode="auto">
          <a:xfrm>
            <a:off x="1676400" y="44958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BS1</a:t>
            </a:r>
          </a:p>
        </p:txBody>
      </p:sp>
      <p:sp>
        <p:nvSpPr>
          <p:cNvPr id="3088" name="Text Box 13"/>
          <p:cNvSpPr txBox="1">
            <a:spLocks noChangeArrowheads="1"/>
          </p:cNvSpPr>
          <p:nvPr/>
        </p:nvSpPr>
        <p:spPr bwMode="auto">
          <a:xfrm>
            <a:off x="4038600" y="5562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MN</a:t>
            </a:r>
          </a:p>
        </p:txBody>
      </p:sp>
      <p:sp>
        <p:nvSpPr>
          <p:cNvPr id="3089" name="Text Box 14"/>
          <p:cNvSpPr txBox="1">
            <a:spLocks noChangeArrowheads="1"/>
          </p:cNvSpPr>
          <p:nvPr/>
        </p:nvSpPr>
        <p:spPr bwMode="auto">
          <a:xfrm>
            <a:off x="6005513" y="43656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BS2</a:t>
            </a:r>
          </a:p>
        </p:txBody>
      </p:sp>
      <p:sp>
        <p:nvSpPr>
          <p:cNvPr id="3090" name="Text Box 15"/>
          <p:cNvSpPr txBox="1">
            <a:spLocks noChangeArrowheads="1"/>
          </p:cNvSpPr>
          <p:nvPr/>
        </p:nvSpPr>
        <p:spPr bwMode="auto">
          <a:xfrm>
            <a:off x="2774950" y="242252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R_1</a:t>
            </a:r>
          </a:p>
        </p:txBody>
      </p:sp>
      <p:graphicFrame>
        <p:nvGraphicFramePr>
          <p:cNvPr id="3077" name="Object 16"/>
          <p:cNvGraphicFramePr>
            <a:graphicFrameLocks noChangeAspect="1"/>
          </p:cNvGraphicFramePr>
          <p:nvPr/>
        </p:nvGraphicFramePr>
        <p:xfrm>
          <a:off x="4359275" y="1549400"/>
          <a:ext cx="154463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9" imgW="1042560" imgH="790560" progId="Visio.Drawing.11">
                  <p:embed/>
                </p:oleObj>
              </mc:Choice>
              <mc:Fallback>
                <p:oleObj name="VISIO" r:id="rId9" imgW="1042560" imgH="79056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1549400"/>
                        <a:ext cx="1544638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Line 17"/>
          <p:cNvSpPr>
            <a:spLocks noChangeShapeType="1"/>
          </p:cNvSpPr>
          <p:nvPr/>
        </p:nvSpPr>
        <p:spPr bwMode="auto">
          <a:xfrm flipV="1">
            <a:off x="2868613" y="3149600"/>
            <a:ext cx="661987" cy="752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92" name="Line 18"/>
          <p:cNvSpPr>
            <a:spLocks noChangeShapeType="1"/>
          </p:cNvSpPr>
          <p:nvPr/>
        </p:nvSpPr>
        <p:spPr bwMode="auto">
          <a:xfrm flipV="1">
            <a:off x="3786188" y="2432050"/>
            <a:ext cx="601662" cy="357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93" name="Text Box 19"/>
          <p:cNvSpPr txBox="1">
            <a:spLocks noChangeArrowheads="1"/>
          </p:cNvSpPr>
          <p:nvPr/>
        </p:nvSpPr>
        <p:spPr bwMode="auto">
          <a:xfrm>
            <a:off x="5614988" y="1535113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 Internet</a:t>
            </a:r>
          </a:p>
        </p:txBody>
      </p:sp>
      <p:graphicFrame>
        <p:nvGraphicFramePr>
          <p:cNvPr id="3078" name="Object 20"/>
          <p:cNvGraphicFramePr>
            <a:graphicFrameLocks noChangeAspect="1"/>
          </p:cNvGraphicFramePr>
          <p:nvPr/>
        </p:nvGraphicFramePr>
        <p:xfrm>
          <a:off x="6256338" y="2741613"/>
          <a:ext cx="1066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11" imgW="694800" imgH="426600" progId="Visio.Drawing.11">
                  <p:embed/>
                </p:oleObj>
              </mc:Choice>
              <mc:Fallback>
                <p:oleObj name="VISIO" r:id="rId11" imgW="694800" imgH="42660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2741613"/>
                        <a:ext cx="1066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Line 21"/>
          <p:cNvSpPr>
            <a:spLocks noChangeShapeType="1"/>
          </p:cNvSpPr>
          <p:nvPr/>
        </p:nvSpPr>
        <p:spPr bwMode="auto">
          <a:xfrm flipV="1">
            <a:off x="6062663" y="3095625"/>
            <a:ext cx="57785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95" name="Text Box 22"/>
          <p:cNvSpPr txBox="1">
            <a:spLocks noChangeArrowheads="1"/>
          </p:cNvSpPr>
          <p:nvPr/>
        </p:nvSpPr>
        <p:spPr bwMode="auto">
          <a:xfrm>
            <a:off x="6678613" y="2420938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R_2</a:t>
            </a:r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 flipH="1" flipV="1">
            <a:off x="5821363" y="2378075"/>
            <a:ext cx="885825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97" name="Text Box 24"/>
          <p:cNvSpPr txBox="1">
            <a:spLocks noChangeArrowheads="1"/>
          </p:cNvSpPr>
          <p:nvPr/>
        </p:nvSpPr>
        <p:spPr bwMode="auto">
          <a:xfrm>
            <a:off x="762000" y="1447800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ko-KR" sz="2000">
                <a:latin typeface="Candara" pitchFamily="34" charset="0"/>
              </a:rPr>
              <a:t> Network Layer MM (IP Mobility)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ndara" pitchFamily="34" charset="0"/>
              </a:rPr>
              <a:t>Fully Distributed MM</a:t>
            </a:r>
            <a:endParaRPr lang="ko-KR" altLang="en-US" dirty="0">
              <a:latin typeface="Candar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Candara" pitchFamily="34" charset="0"/>
              </a:rPr>
              <a:t>Both data and control planes are distributed</a:t>
            </a:r>
          </a:p>
          <a:p>
            <a:pPr lvl="1"/>
            <a:r>
              <a:rPr lang="en-US" altLang="ko-KR" sz="2400" dirty="0" smtClean="0">
                <a:latin typeface="Candara" pitchFamily="34" charset="0"/>
              </a:rPr>
              <a:t>Data-driven versus Search-driven</a:t>
            </a:r>
            <a:endParaRPr lang="ko-KR" altLang="en-US" sz="2400" dirty="0" smtClean="0">
              <a:latin typeface="Candara" pitchFamily="34" charset="0"/>
            </a:endParaRPr>
          </a:p>
          <a:p>
            <a:endParaRPr lang="ko-KR" altLang="en-US" sz="2400" dirty="0">
              <a:latin typeface="Candar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Candara" pitchFamily="34" charset="0"/>
              </a:rPr>
              <a:pPr/>
              <a:t>50</a:t>
            </a:fld>
            <a:endParaRPr lang="ko-KR" altLang="en-US">
              <a:latin typeface="Candar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52936"/>
            <a:ext cx="41814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852936"/>
            <a:ext cx="41814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166AE-E8EC-4CE4-B57B-ECF986B7413C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0" scaled="1"/>
          </a:gradFill>
          <a:effectLst>
            <a:outerShdw dist="117088" dir="2436078" algn="ctr" rotWithShape="0">
              <a:srgbClr val="FFCC6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ko-KR" sz="3200" smtClean="0"/>
              <a:t>Vertical Handover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2375"/>
            <a:ext cx="7772400" cy="48736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105" name="Line 4"/>
          <p:cNvSpPr>
            <a:spLocks noChangeShapeType="1"/>
          </p:cNvSpPr>
          <p:nvPr/>
        </p:nvSpPr>
        <p:spPr bwMode="auto">
          <a:xfrm flipH="1">
            <a:off x="2806700" y="5730875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076325" y="2551113"/>
          <a:ext cx="3305175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1042560" imgH="790560" progId="Visio.Drawing.11">
                  <p:embed/>
                </p:oleObj>
              </mc:Choice>
              <mc:Fallback>
                <p:oleObj name="VISIO" r:id="rId3" imgW="1042560" imgH="7905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551113"/>
                        <a:ext cx="3305175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762250" y="4211638"/>
          <a:ext cx="665163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5" imgW="311040" imgH="1114200" progId="Visio.Drawing.11">
                  <p:embed/>
                </p:oleObj>
              </mc:Choice>
              <mc:Fallback>
                <p:oleObj name="VISIO" r:id="rId5" imgW="311040" imgH="1114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211638"/>
                        <a:ext cx="665163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" name="Picture 7" descr="TN00332_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73500" y="5273675"/>
            <a:ext cx="1600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4648200" y="2667000"/>
          <a:ext cx="3305175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8" imgW="1042560" imgH="790560" progId="Visio.Drawing.11">
                  <p:embed/>
                </p:oleObj>
              </mc:Choice>
              <mc:Fallback>
                <p:oleObj name="VISIO" r:id="rId8" imgW="1042560" imgH="79056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3305175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621338" y="3941763"/>
          <a:ext cx="68738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9" imgW="311040" imgH="1114200" progId="Visio.Drawing.11">
                  <p:embed/>
                </p:oleObj>
              </mc:Choice>
              <mc:Fallback>
                <p:oleObj name="VISIO" r:id="rId9" imgW="311040" imgH="11142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3941763"/>
                        <a:ext cx="687387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4102100" y="603567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MN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1455738" y="3563938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3G Cellular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762000" y="1295400"/>
            <a:ext cx="715168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ko-KR" sz="2000">
                <a:latin typeface="Candara" pitchFamily="34" charset="0"/>
              </a:rPr>
              <a:t> Movement across different radio access technology 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ko-KR" sz="2000">
                <a:latin typeface="Candara" pitchFamily="34" charset="0"/>
              </a:rPr>
              <a:t> MN has multiple network interfaces (e.g., WiBro &amp; 3G)</a:t>
            </a: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4206875" y="3879850"/>
            <a:ext cx="60325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6445250" y="339725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 WiBro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40F07-9303-4DC4-988E-B350ACDD1F60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0" scaled="1"/>
          </a:gradFill>
          <a:effectLst>
            <a:outerShdw dist="117088" dir="2436078" algn="ctr" rotWithShape="0">
              <a:srgbClr val="FFCC6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/>
              <a:t>Roaming between Operators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2375"/>
            <a:ext cx="7772400" cy="48736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129" name="Line 4"/>
          <p:cNvSpPr>
            <a:spLocks noChangeShapeType="1"/>
          </p:cNvSpPr>
          <p:nvPr/>
        </p:nvSpPr>
        <p:spPr bwMode="auto">
          <a:xfrm flipH="1">
            <a:off x="2747963" y="5675313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017588" y="2495550"/>
          <a:ext cx="3305175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1042560" imgH="790560" progId="Visio.Drawing.11">
                  <p:embed/>
                </p:oleObj>
              </mc:Choice>
              <mc:Fallback>
                <p:oleObj name="VISIO" r:id="rId3" imgW="1042560" imgH="7905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495550"/>
                        <a:ext cx="3305175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703513" y="4156075"/>
          <a:ext cx="665162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5" imgW="311040" imgH="1114200" progId="Visio.Drawing.11">
                  <p:embed/>
                </p:oleObj>
              </mc:Choice>
              <mc:Fallback>
                <p:oleObj name="VISIO" r:id="rId5" imgW="311040" imgH="1114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4156075"/>
                        <a:ext cx="665162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" name="Picture 7" descr="TN00332_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4763" y="5218113"/>
            <a:ext cx="16002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4" name="Object 8"/>
          <p:cNvGraphicFramePr>
            <a:graphicFrameLocks noChangeAspect="1"/>
          </p:cNvGraphicFramePr>
          <p:nvPr/>
        </p:nvGraphicFramePr>
        <p:xfrm>
          <a:off x="4589463" y="2611438"/>
          <a:ext cx="3305175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8" imgW="1042560" imgH="790560" progId="Visio.Drawing.11">
                  <p:embed/>
                </p:oleObj>
              </mc:Choice>
              <mc:Fallback>
                <p:oleObj name="VISIO" r:id="rId8" imgW="1042560" imgH="79056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2611438"/>
                        <a:ext cx="3305175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9"/>
          <p:cNvGraphicFramePr>
            <a:graphicFrameLocks noChangeAspect="1"/>
          </p:cNvGraphicFramePr>
          <p:nvPr/>
        </p:nvGraphicFramePr>
        <p:xfrm>
          <a:off x="5562600" y="3886200"/>
          <a:ext cx="6873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9" imgW="311040" imgH="1114200" progId="Visio.Drawing.11">
                  <p:embed/>
                </p:oleObj>
              </mc:Choice>
              <mc:Fallback>
                <p:oleObj name="VISIO" r:id="rId9" imgW="311040" imgH="11142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86200"/>
                        <a:ext cx="68738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4043363" y="598011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MN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1397000" y="350837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SKT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738188" y="1431925"/>
            <a:ext cx="71516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ko-KR" sz="2000">
                <a:latin typeface="Candara" pitchFamily="34" charset="0"/>
              </a:rPr>
              <a:t> Roaming between different operators 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ko-KR" sz="2000">
                <a:latin typeface="Candara" pitchFamily="34" charset="0"/>
              </a:rPr>
              <a:t> AAA interworking: AAA proxy (visited) </a:t>
            </a:r>
            <a:r>
              <a:rPr lang="en-US" altLang="ko-KR" sz="2000">
                <a:latin typeface="Candara" pitchFamily="34" charset="0"/>
                <a:sym typeface="Wingdings" pitchFamily="2" charset="2"/>
              </a:rPr>
              <a:t> AAA home</a:t>
            </a:r>
            <a:endParaRPr lang="en-US" altLang="ko-KR" sz="2000">
              <a:latin typeface="Candara" pitchFamily="34" charset="0"/>
            </a:endParaRPr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4148138" y="3824288"/>
            <a:ext cx="60325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6386513" y="3341688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Candara" pitchFamily="34" charset="0"/>
              </a:rPr>
              <a:t> LGT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Mobility Management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Two Technical Issues</a:t>
            </a:r>
          </a:p>
          <a:p>
            <a:pPr lvl="1" eaLnBrk="1" hangingPunct="1"/>
            <a:r>
              <a:rPr lang="en-US" altLang="ko-KR" smtClean="0"/>
              <a:t>Location Management (</a:t>
            </a:r>
            <a:r>
              <a:rPr lang="ko-KR" altLang="en-US" smtClean="0"/>
              <a:t>위치관리</a:t>
            </a:r>
            <a:r>
              <a:rPr lang="en-US" altLang="ko-KR" smtClean="0"/>
              <a:t>)</a:t>
            </a:r>
          </a:p>
          <a:p>
            <a:pPr lvl="2" eaLnBrk="1" hangingPunct="1"/>
            <a:r>
              <a:rPr lang="en-US" altLang="ko-KR" smtClean="0"/>
              <a:t>Maintains the current location of mobile users</a:t>
            </a:r>
          </a:p>
          <a:p>
            <a:pPr lvl="3" eaLnBrk="1" hangingPunct="1"/>
            <a:r>
              <a:rPr lang="en-US" altLang="ko-KR" smtClean="0"/>
              <a:t>Location: BS or IP address ?</a:t>
            </a:r>
          </a:p>
          <a:p>
            <a:pPr lvl="2" eaLnBrk="1" hangingPunct="1"/>
            <a:r>
              <a:rPr lang="en-US" altLang="ko-KR" smtClean="0"/>
              <a:t>For </a:t>
            </a:r>
            <a:r>
              <a:rPr lang="en-US" altLang="ko-KR" u="sng" smtClean="0"/>
              <a:t>up-coming sessions</a:t>
            </a:r>
          </a:p>
          <a:p>
            <a:pPr lvl="2" eaLnBrk="1" hangingPunct="1"/>
            <a:r>
              <a:rPr lang="en-US" altLang="ko-KR" smtClean="0"/>
              <a:t>(e.g.) Binding Update</a:t>
            </a:r>
          </a:p>
          <a:p>
            <a:pPr lvl="1" eaLnBrk="1" hangingPunct="1"/>
            <a:r>
              <a:rPr lang="en-US" altLang="ko-KR" smtClean="0"/>
              <a:t>Handover Control (</a:t>
            </a:r>
            <a:r>
              <a:rPr lang="ko-KR" altLang="en-US" smtClean="0"/>
              <a:t>핸드오버 제어</a:t>
            </a:r>
            <a:r>
              <a:rPr lang="en-US" altLang="ko-KR" smtClean="0"/>
              <a:t>)</a:t>
            </a:r>
          </a:p>
          <a:p>
            <a:pPr lvl="2" eaLnBrk="1" hangingPunct="1"/>
            <a:r>
              <a:rPr lang="en-US" altLang="ko-KR" smtClean="0"/>
              <a:t>Provides ‘Session Continuity’ against movement of MN</a:t>
            </a:r>
          </a:p>
          <a:p>
            <a:pPr lvl="2" eaLnBrk="1" hangingPunct="1"/>
            <a:r>
              <a:rPr lang="en-US" altLang="ko-KR" smtClean="0"/>
              <a:t>For </a:t>
            </a:r>
            <a:r>
              <a:rPr lang="en-US" altLang="ko-KR" u="sng" smtClean="0"/>
              <a:t>on-going sessions</a:t>
            </a:r>
          </a:p>
          <a:p>
            <a:pPr lvl="2" eaLnBrk="1" hangingPunct="1"/>
            <a:r>
              <a:rPr lang="en-US" altLang="ko-KR" smtClean="0"/>
              <a:t>(e.g.) Handover Tunnel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6620B-FD61-4ED5-B351-F95D49A3FF1B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Handover</a:t>
            </a:r>
            <a:endParaRPr lang="ko-KR" altLang="en-US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Vertical &amp; Horizontal Handover</a:t>
            </a:r>
          </a:p>
          <a:p>
            <a:pPr lvl="1"/>
            <a:r>
              <a:rPr lang="en-US" altLang="ko-KR" dirty="0" smtClean="0"/>
              <a:t>Vertical Handover</a:t>
            </a:r>
          </a:p>
          <a:p>
            <a:pPr lvl="2"/>
            <a:r>
              <a:rPr lang="en-US" altLang="ko-KR" dirty="0" smtClean="0"/>
              <a:t>Handover across heterogeneous access networks</a:t>
            </a:r>
          </a:p>
          <a:p>
            <a:pPr lvl="2"/>
            <a:r>
              <a:rPr lang="en-US" altLang="ko-KR" dirty="0" smtClean="0"/>
              <a:t>(e.g.) 3G-WiBro </a:t>
            </a:r>
          </a:p>
          <a:p>
            <a:pPr lvl="2"/>
            <a:r>
              <a:rPr lang="en-US" altLang="ko-KR" dirty="0" smtClean="0"/>
              <a:t>MN has multiple network interfaces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Horizontal Handover</a:t>
            </a:r>
          </a:p>
          <a:p>
            <a:pPr lvl="2"/>
            <a:r>
              <a:rPr lang="en-US" altLang="ko-KR" dirty="0" smtClean="0"/>
              <a:t>Handover between homogeneous access networks</a:t>
            </a:r>
          </a:p>
          <a:p>
            <a:pPr lvl="2"/>
            <a:r>
              <a:rPr lang="en-US" altLang="ko-KR" dirty="0" smtClean="0"/>
              <a:t>3G-3G: different IP subnet  (IP address changes)</a:t>
            </a:r>
          </a:p>
          <a:p>
            <a:pPr lvl="2"/>
            <a:r>
              <a:rPr lang="en-US" altLang="ko-KR" dirty="0" smtClean="0"/>
              <a:t>MN has a single network interface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B683-7543-43E1-81A7-74410AB254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Candara"/>
        <a:ea typeface="맑은 고딕"/>
        <a:cs typeface="Lucida Sans Unicode"/>
      </a:majorFont>
      <a:minorFont>
        <a:latin typeface="Candara"/>
        <a:ea typeface="맑은 고딕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1440</Words>
  <Application>Microsoft Office PowerPoint</Application>
  <PresentationFormat>화면 슬라이드 쇼(4:3)</PresentationFormat>
  <Paragraphs>370</Paragraphs>
  <Slides>50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50</vt:i4>
      </vt:variant>
    </vt:vector>
  </HeadingPairs>
  <TitlesOfParts>
    <vt:vector size="63" baseType="lpstr">
      <vt:lpstr>굴림</vt:lpstr>
      <vt:lpstr>나눔명조</vt:lpstr>
      <vt:lpstr>맑은 고딕</vt:lpstr>
      <vt:lpstr>Arial</vt:lpstr>
      <vt:lpstr>Candara</vt:lpstr>
      <vt:lpstr>Lucida Sans Unicode</vt:lpstr>
      <vt:lpstr>Tahoma</vt:lpstr>
      <vt:lpstr>Wingdings</vt:lpstr>
      <vt:lpstr>Wingdings 2</vt:lpstr>
      <vt:lpstr>기본 디자인</vt:lpstr>
      <vt:lpstr>VISIO</vt:lpstr>
      <vt:lpstr>Visio</vt:lpstr>
      <vt:lpstr>클립</vt:lpstr>
      <vt:lpstr>IP Mobility Overview</vt:lpstr>
      <vt:lpstr>Classification of Mobility  (by Movement Type)</vt:lpstr>
      <vt:lpstr>L1: Movement within a Base Station</vt:lpstr>
      <vt:lpstr>L2: Movement across different BS</vt:lpstr>
      <vt:lpstr>L3: Movement across different IP subnets</vt:lpstr>
      <vt:lpstr>Vertical Handover</vt:lpstr>
      <vt:lpstr>Roaming between Operators</vt:lpstr>
      <vt:lpstr>Mobility Management</vt:lpstr>
      <vt:lpstr>Handover</vt:lpstr>
      <vt:lpstr>Handover</vt:lpstr>
      <vt:lpstr>Mobile IP (MIP)</vt:lpstr>
      <vt:lpstr>Classification of Mobile IP</vt:lpstr>
      <vt:lpstr>MIPv4: Overview</vt:lpstr>
      <vt:lpstr>MIPv4: Data Flows</vt:lpstr>
      <vt:lpstr>MIPv4: Control Operations</vt:lpstr>
      <vt:lpstr>MIPv4: Control &amp; Data Flows</vt:lpstr>
      <vt:lpstr>MIPv4: Tunneling Schemes</vt:lpstr>
      <vt:lpstr>MIPv4: IP-in-IP Tunneling</vt:lpstr>
      <vt:lpstr>MIPv4: Triangular Routing Problem</vt:lpstr>
      <vt:lpstr>MIPv4: Reverse Tunneling</vt:lpstr>
      <vt:lpstr>MIPv4: Binding Update </vt:lpstr>
      <vt:lpstr>Mobile IPv6 (MIPv6)</vt:lpstr>
      <vt:lpstr>MIPv6: Basic Operations</vt:lpstr>
      <vt:lpstr>MIPv6: Basic Operations</vt:lpstr>
      <vt:lpstr>MIPv6: Binding Update</vt:lpstr>
      <vt:lpstr>MIPv6: Changes to IPv6</vt:lpstr>
      <vt:lpstr>MIPv6: Mobility Header</vt:lpstr>
      <vt:lpstr>MIPv6 Extensions</vt:lpstr>
      <vt:lpstr>FMIPv6: Reference Architecture</vt:lpstr>
      <vt:lpstr>FMIPv6: Operations</vt:lpstr>
      <vt:lpstr>FMIPv6: Operational Flows</vt:lpstr>
      <vt:lpstr>HMIPv6: Overview</vt:lpstr>
      <vt:lpstr>HMIPv6: Architecture</vt:lpstr>
      <vt:lpstr>HMIPv6: Operations</vt:lpstr>
      <vt:lpstr>HMIPv6: MAP Tunnel (MAP  MN)</vt:lpstr>
      <vt:lpstr>MIP in 3GPP2</vt:lpstr>
      <vt:lpstr>MM: Recent Issues</vt:lpstr>
      <vt:lpstr>Proxy Mobile IPv6 (PMIPv6)</vt:lpstr>
      <vt:lpstr>PMIPv6</vt:lpstr>
      <vt:lpstr>PMIPv6: Overview</vt:lpstr>
      <vt:lpstr>PMIPv6 Operations</vt:lpstr>
      <vt:lpstr>PMIPv6: Benefits</vt:lpstr>
      <vt:lpstr>Distributed Mobility Management (DMM)</vt:lpstr>
      <vt:lpstr>Centralized MM</vt:lpstr>
      <vt:lpstr>Distributed MM</vt:lpstr>
      <vt:lpstr>DMM Requirements (1)</vt:lpstr>
      <vt:lpstr>DMM Requirements (2)</vt:lpstr>
      <vt:lpstr>DMM Approaches</vt:lpstr>
      <vt:lpstr>Partially Distributed MM</vt:lpstr>
      <vt:lpstr>Fully Distributed 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sjkoh</dc:creator>
  <cp:lastModifiedBy>Windows 사용자</cp:lastModifiedBy>
  <cp:revision>81</cp:revision>
  <cp:lastPrinted>1601-01-01T00:00:00Z</cp:lastPrinted>
  <dcterms:created xsi:type="dcterms:W3CDTF">2009-11-29T05:16:38Z</dcterms:created>
  <dcterms:modified xsi:type="dcterms:W3CDTF">2020-01-29T11:27:33Z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