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5" r:id="rId5"/>
    <p:sldId id="276" r:id="rId6"/>
    <p:sldId id="266" r:id="rId7"/>
    <p:sldId id="267" r:id="rId8"/>
    <p:sldId id="277" r:id="rId9"/>
    <p:sldId id="268" r:id="rId10"/>
    <p:sldId id="272" r:id="rId11"/>
    <p:sldId id="269" r:id="rId12"/>
    <p:sldId id="270" r:id="rId13"/>
    <p:sldId id="271" r:id="rId14"/>
    <p:sldId id="26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1" r:id="rId29"/>
    <p:sldId id="257" r:id="rId30"/>
    <p:sldId id="258" r:id="rId31"/>
    <p:sldId id="259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0000FF"/>
    <a:srgbClr val="F9F37B"/>
    <a:srgbClr val="E8DD0A"/>
    <a:srgbClr val="C9D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사물인터넷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Chapter 2. </a:t>
            </a:r>
            <a:r>
              <a:rPr lang="ko-KR" altLang="en-US" dirty="0" smtClean="0"/>
              <a:t>옴의 법칙과 </a:t>
            </a:r>
            <a:r>
              <a:rPr lang="ko-KR" altLang="en-US" dirty="0" err="1" smtClean="0"/>
              <a:t>브레드보드</a:t>
            </a:r>
            <a:r>
              <a:rPr lang="ko-KR" altLang="en-US" dirty="0" smtClean="0"/>
              <a:t> 활용 기본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99839" y="12290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전기회로에 흐르는 전류는 </a:t>
            </a:r>
            <a:r>
              <a:rPr lang="ko-KR" altLang="en-US" sz="2400" u="sng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전압에 비례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하고 </a:t>
            </a:r>
            <a:r>
              <a:rPr lang="ko-KR" altLang="en-US" sz="2400" u="sng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저항에 반비례</a:t>
            </a:r>
            <a:endParaRPr lang="ko-KR" altLang="en-US" sz="2400" u="sng" dirty="0">
              <a:solidFill>
                <a:schemeClr val="accent1">
                  <a:lumMod val="7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22000" y="2332004"/>
                <a:ext cx="20628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00" y="2332004"/>
                <a:ext cx="2062800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422000" y="3173706"/>
                <a:ext cx="2062800" cy="103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00" y="3173706"/>
                <a:ext cx="2062800" cy="1033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959038" y="4954627"/>
            <a:ext cx="707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전압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(V):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전류를 흐르게 하는 전기적인 압력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단위 볼트 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[V]</a:t>
            </a:r>
            <a:endParaRPr lang="ko-KR" altLang="en-US" sz="20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87" y="1899643"/>
            <a:ext cx="3494813" cy="27522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59038" y="5449669"/>
            <a:ext cx="699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전류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(I):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단위 시간에 통과하는 전하의 양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단위 암페어 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[A]</a:t>
            </a:r>
            <a:endParaRPr lang="ko-KR" altLang="en-US" sz="20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9038" y="5944710"/>
            <a:ext cx="6271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저항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(R):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전류의 흐름을 방해하는 성질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단위 옴 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[</a:t>
            </a:r>
            <a:r>
              <a:rPr lang="el-GR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2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]</a:t>
            </a:r>
            <a:endParaRPr lang="ko-KR" altLang="en-US" sz="2000" u="sng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45676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453058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61684" y="2213003"/>
            <a:ext cx="1152000" cy="676957"/>
            <a:chOff x="3965865" y="263877"/>
            <a:chExt cx="1152000" cy="676957"/>
          </a:xfrm>
        </p:grpSpPr>
        <p:sp>
          <p:nvSpPr>
            <p:cNvPr id="11" name="직사각형 10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59121" y="4543956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5448" y="498056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V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6333" y="3056676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9439" y="1081356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 = IR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1077" y="136971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5509" y="3073224"/>
            <a:ext cx="1733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293" y="4969300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8621" y="1614252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= 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x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endParaRPr lang="ko-KR" altLang="en-US" sz="44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4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45676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453058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61684" y="2213003"/>
            <a:ext cx="1152000" cy="676957"/>
            <a:chOff x="3965865" y="263877"/>
            <a:chExt cx="1152000" cy="676957"/>
          </a:xfrm>
        </p:grpSpPr>
        <p:sp>
          <p:nvSpPr>
            <p:cNvPr id="11" name="직사각형 10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59121" y="4543956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5448" y="498056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V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6333" y="3056676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9439" y="1081356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 = IR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1077" y="136971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5509" y="3073224"/>
            <a:ext cx="2319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0.5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293" y="4969300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8621" y="1614252"/>
            <a:ext cx="3046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= 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0.5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x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44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45676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453058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61684" y="2213003"/>
            <a:ext cx="1152000" cy="676957"/>
            <a:chOff x="3965865" y="263877"/>
            <a:chExt cx="1152000" cy="676957"/>
          </a:xfrm>
        </p:grpSpPr>
        <p:sp>
          <p:nvSpPr>
            <p:cNvPr id="11" name="직사각형 10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59121" y="4543956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5448" y="498056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V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6333" y="3056676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9439" y="1081356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 = IR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1077" y="136971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5509" y="3073224"/>
            <a:ext cx="2319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0.5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293" y="4969300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38621" y="1614252"/>
            <a:ext cx="3046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 = 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0.5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x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44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3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저항</a:t>
            </a:r>
            <a:r>
              <a:rPr lang="en-US" altLang="ko-KR" dirty="0" smtClean="0"/>
              <a:t>(Resistor)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133575"/>
              </a:xfrm>
            </p:spPr>
            <p:txBody>
              <a:bodyPr/>
              <a:lstStyle/>
              <a:p>
                <a:r>
                  <a:rPr lang="ko-KR" altLang="en-US" dirty="0" smtClean="0"/>
                  <a:t>전류의 흐름을 방해하는 성질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단위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회로를 구성할 때 사용되는 부품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133575"/>
              </a:xfrm>
              <a:blipFill rotWithShape="0">
                <a:blip r:embed="rId2"/>
                <a:stretch>
                  <a:fillRect l="-1391" t="-10215"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docs.whiteat.com/wp-content/uploads/2016/03/img_56fc8349e9b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75" y="3094136"/>
            <a:ext cx="4572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28650" y="5498825"/>
            <a:ext cx="8090550" cy="11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저항의 크기는 저항에 그려진 띠들의 색으로 표시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44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저항값</a:t>
            </a:r>
            <a:r>
              <a:rPr lang="ko-KR" altLang="en-US" dirty="0" smtClean="0"/>
              <a:t> 읽기</a:t>
            </a:r>
            <a:endParaRPr lang="ko-KR" altLang="en-US" dirty="0"/>
          </a:p>
        </p:txBody>
      </p:sp>
      <p:pic>
        <p:nvPicPr>
          <p:cNvPr id="11266" name="Picture 2" descr="220 oh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199" y="-426110"/>
            <a:ext cx="6508147" cy="48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7" t="161" r="40130" b="147"/>
          <a:stretch/>
        </p:blipFill>
        <p:spPr bwMode="auto">
          <a:xfrm>
            <a:off x="3327009" y="2159391"/>
            <a:ext cx="921434" cy="40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58400" y="835200"/>
            <a:ext cx="468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1" name="Picture 4" descr="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1" t="-182"/>
          <a:stretch/>
        </p:blipFill>
        <p:spPr bwMode="auto">
          <a:xfrm>
            <a:off x="4192171" y="2145323"/>
            <a:ext cx="2683827" cy="40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51" b="49993"/>
          <a:stretch/>
        </p:blipFill>
        <p:spPr bwMode="auto">
          <a:xfrm>
            <a:off x="328375" y="2152800"/>
            <a:ext cx="2857958" cy="204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2" r="55492"/>
          <a:stretch/>
        </p:blipFill>
        <p:spPr bwMode="auto">
          <a:xfrm>
            <a:off x="328374" y="4220308"/>
            <a:ext cx="2914229" cy="20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저항값</a:t>
            </a:r>
            <a:r>
              <a:rPr lang="ko-KR" altLang="en-US" dirty="0" smtClean="0"/>
              <a:t> 읽기 연습</a:t>
            </a:r>
            <a:endParaRPr lang="ko-KR" altLang="en-US" dirty="0"/>
          </a:p>
        </p:txBody>
      </p:sp>
      <p:pic>
        <p:nvPicPr>
          <p:cNvPr id="11268" name="Picture 4" descr="ì í­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8"/>
          <a:stretch/>
        </p:blipFill>
        <p:spPr bwMode="auto">
          <a:xfrm>
            <a:off x="5407200" y="365126"/>
            <a:ext cx="3657599" cy="409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58400" y="835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2290" name="Picture 2" descr="330 ohm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50" y="129757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ê´ë ¨ ì´ë¯¸ì§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2227">
            <a:off x="1752033" y="3322304"/>
            <a:ext cx="2558825" cy="166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560 ohm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29216"/>
            <a:ext cx="1737983" cy="173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ê´ë ¨ ì´ë¯¸ì§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63" y="4536592"/>
            <a:ext cx="2090825" cy="21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20137306">
            <a:off x="722432" y="2118455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  <a:latin typeface="+mj-ea"/>
                <a:ea typeface="+mj-ea"/>
              </a:rPr>
              <a:t>33</a:t>
            </a:r>
            <a:r>
              <a:rPr lang="en-US" altLang="ko-KR" sz="2400" b="1" dirty="0" smtClean="0">
                <a:latin typeface="+mj-ea"/>
                <a:ea typeface="+mj-ea"/>
              </a:rPr>
              <a:t> x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en-US" altLang="ko-KR" sz="2400" b="1" dirty="0" smtClean="0">
                <a:latin typeface="+mj-ea"/>
                <a:ea typeface="+mj-ea"/>
              </a:rPr>
              <a:t> =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330</a:t>
            </a:r>
            <a:r>
              <a:rPr lang="el-GR" altLang="ko-KR" sz="2400" b="1" dirty="0" smtClean="0">
                <a:latin typeface="+mj-ea"/>
                <a:ea typeface="+mj-ea"/>
              </a:rPr>
              <a:t>Ω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 rot="203001">
            <a:off x="1856755" y="3566980"/>
            <a:ext cx="268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en-US" altLang="ko-KR" sz="2400" b="1" dirty="0" smtClean="0">
                <a:latin typeface="+mj-ea"/>
                <a:ea typeface="+mj-ea"/>
              </a:rPr>
              <a:t>0 x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100</a:t>
            </a:r>
            <a:r>
              <a:rPr lang="en-US" altLang="ko-KR" sz="2400" b="1" dirty="0" smtClean="0">
                <a:latin typeface="+mj-ea"/>
                <a:ea typeface="+mj-ea"/>
              </a:rPr>
              <a:t> =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1K</a:t>
            </a:r>
            <a:r>
              <a:rPr lang="el-GR" altLang="ko-KR" sz="2400" b="1" dirty="0" smtClean="0">
                <a:latin typeface="+mj-ea"/>
                <a:ea typeface="+mj-ea"/>
              </a:rPr>
              <a:t>Ω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 rot="2765358">
            <a:off x="554845" y="4505287"/>
            <a:ext cx="268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+mj-ea"/>
                <a:ea typeface="+mj-ea"/>
              </a:rPr>
              <a:t>5</a:t>
            </a:r>
            <a:r>
              <a:rPr lang="en-US" altLang="ko-KR" sz="2400" b="1" dirty="0" smtClean="0">
                <a:solidFill>
                  <a:srgbClr val="0000FF"/>
                </a:solidFill>
                <a:latin typeface="+mj-ea"/>
                <a:ea typeface="+mj-ea"/>
              </a:rPr>
              <a:t>6</a:t>
            </a:r>
            <a:r>
              <a:rPr lang="en-US" altLang="ko-KR" sz="2400" b="1" dirty="0" smtClean="0">
                <a:latin typeface="+mj-ea"/>
                <a:ea typeface="+mj-ea"/>
              </a:rPr>
              <a:t> x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en-US" altLang="ko-KR" sz="2400" b="1" dirty="0" smtClean="0">
                <a:latin typeface="+mj-ea"/>
                <a:ea typeface="+mj-ea"/>
              </a:rPr>
              <a:t> =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560</a:t>
            </a:r>
            <a:r>
              <a:rPr lang="el-GR" altLang="ko-KR" sz="2400" b="1" dirty="0" smtClean="0">
                <a:latin typeface="+mj-ea"/>
                <a:ea typeface="+mj-ea"/>
              </a:rPr>
              <a:t>Ω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 rot="2765358">
            <a:off x="5177338" y="5292442"/>
            <a:ext cx="2685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B050"/>
                </a:solidFill>
                <a:latin typeface="+mj-ea"/>
                <a:ea typeface="+mj-ea"/>
              </a:rPr>
              <a:t>1</a:t>
            </a:r>
            <a:r>
              <a:rPr lang="en-US" altLang="ko-KR" sz="2400" b="1" dirty="0" smtClean="0">
                <a:solidFill>
                  <a:srgbClr val="0000FF"/>
                </a:solidFill>
                <a:latin typeface="+mj-ea"/>
                <a:ea typeface="+mj-ea"/>
              </a:rPr>
              <a:t>0</a:t>
            </a:r>
            <a:r>
              <a:rPr lang="en-US" altLang="ko-KR" sz="2400" b="1" dirty="0" smtClean="0">
                <a:latin typeface="+mj-ea"/>
                <a:ea typeface="+mj-ea"/>
              </a:rPr>
              <a:t> x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1K</a:t>
            </a:r>
            <a:r>
              <a:rPr lang="en-US" altLang="ko-KR" sz="2400" b="1" dirty="0" smtClean="0">
                <a:latin typeface="+mj-ea"/>
                <a:ea typeface="+mj-ea"/>
              </a:rPr>
              <a:t> = </a:t>
            </a:r>
            <a:r>
              <a:rPr lang="en-US" altLang="ko-KR" sz="2400" b="1" dirty="0" smtClean="0">
                <a:solidFill>
                  <a:srgbClr val="FF0000"/>
                </a:solidFill>
                <a:latin typeface="+mj-ea"/>
                <a:ea typeface="+mj-ea"/>
              </a:rPr>
              <a:t>10K</a:t>
            </a:r>
            <a:r>
              <a:rPr lang="el-GR" altLang="ko-KR" sz="2400" b="1" dirty="0" smtClean="0">
                <a:latin typeface="+mj-ea"/>
                <a:ea typeface="+mj-ea"/>
              </a:rPr>
              <a:t>Ω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12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45676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453058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4159121" y="4543956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5448" y="498056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V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6333" y="3056676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 (</a:t>
            </a:r>
            <a:r>
              <a:rPr lang="ko-KR" altLang="en-US" dirty="0" smtClean="0"/>
              <a:t>복습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1077" y="1369717"/>
            <a:ext cx="2234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???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5509" y="3073224"/>
            <a:ext cx="1733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293" y="4969300"/>
            <a:ext cx="17091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694654" y="2081307"/>
            <a:ext cx="1699200" cy="917103"/>
            <a:chOff x="1800000" y="1318316"/>
            <a:chExt cx="1699200" cy="917103"/>
          </a:xfrm>
        </p:grpSpPr>
        <p:sp>
          <p:nvSpPr>
            <p:cNvPr id="4" name="직사각형 3"/>
            <p:cNvSpPr/>
            <p:nvPr/>
          </p:nvSpPr>
          <p:spPr>
            <a:xfrm>
              <a:off x="1800000" y="1624086"/>
              <a:ext cx="1699200" cy="340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Picture 2" descr="330 ohm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3" t="19333" r="-100" b="22864"/>
            <a:stretch/>
          </p:blipFill>
          <p:spPr bwMode="auto">
            <a:xfrm rot="1292267">
              <a:off x="1854260" y="1318316"/>
              <a:ext cx="1610024" cy="917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4871851" y="1371510"/>
            <a:ext cx="223479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330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6582" y="1196265"/>
                <a:ext cx="2062800" cy="1033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82" y="1196265"/>
                <a:ext cx="2062800" cy="1033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2928" y="5627029"/>
                <a:ext cx="7031871" cy="1052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ko-KR" sz="3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330</m:t>
                          </m:r>
                        </m:den>
                      </m:f>
                      <m:r>
                        <a:rPr lang="en-US" altLang="ko-KR" sz="36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0.152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=152</m:t>
                      </m:r>
                      <m:r>
                        <a:rPr lang="en-US" altLang="ko-KR" sz="3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ko-KR" altLang="en-US" sz="3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8" y="5627029"/>
                <a:ext cx="7031871" cy="10520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사각형 설명선 5"/>
              <p:cNvSpPr/>
              <p:nvPr/>
            </p:nvSpPr>
            <p:spPr>
              <a:xfrm>
                <a:off x="7084535" y="4186404"/>
                <a:ext cx="1934441" cy="1052068"/>
              </a:xfrm>
              <a:prstGeom prst="wedgeRoundRectCallout">
                <a:avLst>
                  <a:gd name="adj1" fmla="val -72758"/>
                  <a:gd name="adj2" fmla="val 129003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1</a:t>
                </a:r>
                <a:r>
                  <a:rPr lang="en-US" altLang="ko-KR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 = 1000</a:t>
                </a:r>
                <a:r>
                  <a:rPr lang="en-US" altLang="ko-KR" i="1" dirty="0" smtClean="0">
                    <a:solidFill>
                      <a:schemeClr val="tx1"/>
                    </a:solidFill>
                  </a:rPr>
                  <a:t>mA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모서리가 둥근 사각형 설명선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535" y="4186404"/>
                <a:ext cx="1934441" cy="1052068"/>
              </a:xfrm>
              <a:prstGeom prst="wedgeRoundRectCallout">
                <a:avLst>
                  <a:gd name="adj1" fmla="val -72758"/>
                  <a:gd name="adj2" fmla="val 129003"/>
                  <a:gd name="adj3" fmla="val 16667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0" grpId="0"/>
      <p:bldP spid="46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699839" y="122902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전기회로에 흐르는 전류는 </a:t>
            </a:r>
            <a:r>
              <a:rPr lang="ko-KR" altLang="en-US" sz="2400" u="sng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전압에 비례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하고 </a:t>
            </a:r>
            <a:r>
              <a:rPr lang="ko-KR" altLang="en-US" sz="2400" u="sng" dirty="0" smtClean="0">
                <a:solidFill>
                  <a:schemeClr val="accent1">
                    <a:lumMod val="7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저항에 반비례</a:t>
            </a:r>
            <a:endParaRPr lang="ko-KR" altLang="en-US" sz="2400" u="sng" dirty="0">
              <a:solidFill>
                <a:schemeClr val="accent1">
                  <a:lumMod val="7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9839" y="1891111"/>
                <a:ext cx="2062800" cy="155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5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5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sz="5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39" y="1891111"/>
                <a:ext cx="2062800" cy="15503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133" y="1704509"/>
            <a:ext cx="2618977" cy="206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9037" y="4077665"/>
                <a:ext cx="2608507" cy="615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ko-KR" alt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37" y="4077665"/>
                <a:ext cx="2608507" cy="6154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9037" y="4974107"/>
                <a:ext cx="2608507" cy="615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ko-KR" alt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37" y="4974107"/>
                <a:ext cx="2608507" cy="6154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59037" y="5770743"/>
                <a:ext cx="2608507" cy="615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ko-KR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ko-KR" alt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37" y="5770743"/>
                <a:ext cx="2608507" cy="6154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39085" y="4412309"/>
                <a:ext cx="4807933" cy="883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0.0001</m:t>
                        </m:r>
                        <m:r>
                          <m:rPr>
                            <m:sty m:val="p"/>
                          </m:rPr>
                          <a:rPr lang="el-GR" altLang="ko-K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40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085" y="4412309"/>
                <a:ext cx="4807933" cy="8831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62394" y="4546095"/>
                <a:ext cx="19331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US" altLang="ko-KR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4000" dirty="0" smtClean="0">
                    <a:solidFill>
                      <a:srgbClr val="FF0000"/>
                    </a:solidFill>
                  </a:rPr>
                  <a:t> </a:t>
                </a:r>
                <a:endParaRPr lang="ko-KR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4546095"/>
                <a:ext cx="1933115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3163595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517256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5135498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958971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645040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61684" y="2817915"/>
            <a:ext cx="1152000" cy="676957"/>
            <a:chOff x="3965865" y="263877"/>
            <a:chExt cx="1152000" cy="676957"/>
          </a:xfrm>
        </p:grpSpPr>
        <p:sp>
          <p:nvSpPr>
            <p:cNvPr id="11" name="직사각형 10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59121" y="5148868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558165" y="208879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89406" y="3800133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59121" y="2082900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0Ω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78582" y="3816681"/>
            <a:ext cx="1733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8550" y="5557480"/>
            <a:ext cx="1192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5V 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27387" y="3808407"/>
            <a:ext cx="180905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b="1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∞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9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단락</a:t>
            </a:r>
            <a:r>
              <a:rPr lang="en-US" altLang="ko-KR" dirty="0" smtClean="0"/>
              <a:t>(short, </a:t>
            </a:r>
            <a:r>
              <a:rPr lang="ko-KR" altLang="en-US" dirty="0" smtClean="0"/>
              <a:t>합선</a:t>
            </a:r>
            <a:r>
              <a:rPr lang="en-US" altLang="ko-KR" dirty="0" smtClean="0"/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&lt;= </a:t>
            </a:r>
            <a:r>
              <a:rPr lang="ko-KR" altLang="en-US" b="1" dirty="0" smtClean="0">
                <a:solidFill>
                  <a:srgbClr val="FF0000"/>
                </a:solidFill>
              </a:rPr>
              <a:t>주의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&quot;없음&quot; 기호 39"/>
          <p:cNvSpPr/>
          <p:nvPr/>
        </p:nvSpPr>
        <p:spPr>
          <a:xfrm>
            <a:off x="2281929" y="1889075"/>
            <a:ext cx="4400032" cy="4444591"/>
          </a:xfrm>
          <a:prstGeom prst="noSmoking">
            <a:avLst>
              <a:gd name="adj" fmla="val 98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8648" y="1167038"/>
            <a:ext cx="737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전기회로에서 부하</a:t>
            </a:r>
            <a:r>
              <a:rPr lang="en-US" altLang="ko-KR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저항</a:t>
            </a:r>
            <a:r>
              <a:rPr lang="en-US" altLang="ko-KR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r>
              <a:rPr lang="ko-KR" altLang="en-US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없이 </a:t>
            </a:r>
            <a:r>
              <a:rPr lang="en-US" altLang="ko-KR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+, -</a:t>
            </a:r>
            <a:r>
              <a:rPr lang="ko-KR" altLang="en-US" sz="2400" dirty="0" smtClean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 연결되는 회로</a:t>
            </a:r>
            <a:endParaRPr lang="ko-KR" altLang="en-US" sz="2400" u="sng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 animBg="1"/>
      <p:bldP spid="39" grpId="0"/>
      <p:bldP spid="40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오옴의</a:t>
            </a:r>
            <a:r>
              <a:rPr lang="ko-KR" altLang="en-US" dirty="0"/>
              <a:t> 법칙</a:t>
            </a:r>
            <a:r>
              <a:rPr lang="en-US" altLang="ko-KR" dirty="0"/>
              <a:t>(V=IR)</a:t>
            </a:r>
          </a:p>
          <a:p>
            <a:r>
              <a:rPr lang="ko-KR" altLang="en-US" dirty="0"/>
              <a:t>저항읽기</a:t>
            </a:r>
          </a:p>
          <a:p>
            <a:r>
              <a:rPr lang="ko-KR" altLang="en-US" dirty="0" err="1"/>
              <a:t>브레드</a:t>
            </a:r>
            <a:r>
              <a:rPr lang="ko-KR" altLang="en-US" dirty="0"/>
              <a:t> 보드 사용법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fritzing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en-US" altLang="ko-KR" dirty="0"/>
              <a:t>LED </a:t>
            </a:r>
            <a:r>
              <a:rPr lang="ko-KR" altLang="en-US" dirty="0"/>
              <a:t>제어 기초</a:t>
            </a:r>
          </a:p>
          <a:p>
            <a:r>
              <a:rPr lang="en-US" altLang="ko-KR" dirty="0" err="1"/>
              <a:t>PinMode</a:t>
            </a:r>
            <a:r>
              <a:rPr lang="en-US" altLang="ko-KR" dirty="0"/>
              <a:t>(),  </a:t>
            </a:r>
            <a:r>
              <a:rPr lang="en-US" altLang="ko-KR" dirty="0" err="1"/>
              <a:t>DigitalWrite</a:t>
            </a:r>
            <a:r>
              <a:rPr lang="en-US" altLang="ko-KR" dirty="0"/>
              <a:t>(), delay()</a:t>
            </a:r>
          </a:p>
          <a:p>
            <a:r>
              <a:rPr lang="ko-KR" altLang="en-US" dirty="0"/>
              <a:t>회로제작</a:t>
            </a:r>
            <a:r>
              <a:rPr lang="en-US" altLang="ko-KR" dirty="0"/>
              <a:t>(LED blink)</a:t>
            </a:r>
          </a:p>
          <a:p>
            <a:r>
              <a:rPr lang="ko-KR" altLang="en-US" dirty="0"/>
              <a:t>스케치 작성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단락</a:t>
            </a:r>
            <a:r>
              <a:rPr lang="en-US" altLang="ko-KR" dirty="0" smtClean="0"/>
              <a:t>(short, </a:t>
            </a:r>
            <a:r>
              <a:rPr lang="ko-KR" altLang="en-US" dirty="0" smtClean="0"/>
              <a:t>합선</a:t>
            </a:r>
            <a:r>
              <a:rPr lang="en-US" altLang="ko-KR" dirty="0" smtClean="0"/>
              <a:t>) </a:t>
            </a:r>
            <a:r>
              <a:rPr lang="ko-KR" altLang="en-US" dirty="0"/>
              <a:t>예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&lt;= </a:t>
            </a:r>
            <a:r>
              <a:rPr lang="ko-KR" altLang="en-US" b="1" dirty="0" smtClean="0">
                <a:solidFill>
                  <a:srgbClr val="FF0000"/>
                </a:solidFill>
              </a:rPr>
              <a:t>주의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88" y="1323819"/>
            <a:ext cx="1491653" cy="16706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88" y="3168303"/>
            <a:ext cx="1668606" cy="2311555"/>
          </a:xfrm>
          <a:prstGeom prst="rect">
            <a:avLst/>
          </a:prstGeom>
        </p:spPr>
      </p:pic>
      <p:pic>
        <p:nvPicPr>
          <p:cNvPr id="13322" name="Picture 10" descr="í©ì 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829" y="2782145"/>
            <a:ext cx="3568931" cy="275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1226" y="1208375"/>
            <a:ext cx="3219450" cy="14192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79344" y="5783961"/>
            <a:ext cx="872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부품에서 열 발생</a:t>
            </a:r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타는 냄새</a:t>
            </a:r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연기 등이 나면 즉시 전원 차단</a:t>
            </a:r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2400" u="sng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9344" y="6191572"/>
            <a:ext cx="850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=&gt; </a:t>
            </a:r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전원 플러그 뽑기</a:t>
            </a:r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컴퓨터와 연결된 </a:t>
            </a:r>
            <a:r>
              <a:rPr lang="en-US" altLang="ko-KR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USB </a:t>
            </a:r>
            <a:r>
              <a:rPr lang="ko-KR" altLang="en-US" sz="2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케이블 분리 등</a:t>
            </a:r>
            <a:endParaRPr lang="ko-KR" altLang="en-US" sz="2400" u="sng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9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다이오드</a:t>
            </a:r>
            <a:r>
              <a:rPr lang="en-US" altLang="ko-KR" dirty="0" smtClean="0"/>
              <a:t>(diode)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03219"/>
            <a:ext cx="7886700" cy="14559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전류가 한 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으로만 흐르는 소자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극성이 있음</a:t>
            </a:r>
            <a:r>
              <a:rPr lang="en-US" altLang="ko-KR" dirty="0" smtClean="0"/>
              <a:t>.   </a:t>
            </a:r>
            <a:r>
              <a:rPr lang="ko-KR" altLang="en-US" dirty="0" smtClean="0"/>
              <a:t>저항은 극성이 없음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교류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직류 변환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역전압</a:t>
            </a:r>
            <a:r>
              <a:rPr lang="ko-KR" altLang="en-US" dirty="0" smtClean="0"/>
              <a:t> 방지 회로 등에 활용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19460" name="Picture 4" descr="ë¤ì´ì¤ë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13" y="4451880"/>
            <a:ext cx="4497946" cy="21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4945784" y="3581400"/>
            <a:ext cx="2888673" cy="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945783" y="3855157"/>
            <a:ext cx="2888673" cy="480230"/>
            <a:chOff x="4945783" y="3730467"/>
            <a:chExt cx="2888673" cy="480230"/>
          </a:xfrm>
        </p:grpSpPr>
        <p:cxnSp>
          <p:nvCxnSpPr>
            <p:cNvPr id="10" name="직선 화살표 연결선 9"/>
            <p:cNvCxnSpPr/>
            <p:nvPr/>
          </p:nvCxnSpPr>
          <p:spPr>
            <a:xfrm flipH="1">
              <a:off x="4945783" y="3970582"/>
              <a:ext cx="288867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&quot;없음&quot; 기호 10"/>
            <p:cNvSpPr/>
            <p:nvPr/>
          </p:nvSpPr>
          <p:spPr>
            <a:xfrm>
              <a:off x="6163128" y="3730467"/>
              <a:ext cx="453982" cy="480230"/>
            </a:xfrm>
            <a:prstGeom prst="noSmoking">
              <a:avLst>
                <a:gd name="adj" fmla="val 987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462" name="Picture 6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1" y="3640411"/>
            <a:ext cx="3037898" cy="2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(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ight </a:t>
            </a:r>
            <a:r>
              <a:rPr lang="en-US" altLang="ko-KR" b="1" dirty="0" smtClean="0"/>
              <a:t>E</a:t>
            </a:r>
            <a:r>
              <a:rPr lang="en-US" altLang="ko-KR" dirty="0" smtClean="0"/>
              <a:t>mitting </a:t>
            </a:r>
            <a:r>
              <a:rPr lang="en-US" altLang="ko-KR" b="1" dirty="0" smtClean="0"/>
              <a:t>D</a:t>
            </a:r>
            <a:r>
              <a:rPr lang="en-US" altLang="ko-KR" dirty="0" smtClean="0"/>
              <a:t>iode)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33575"/>
          </a:xfrm>
        </p:spPr>
        <p:txBody>
          <a:bodyPr/>
          <a:lstStyle/>
          <a:p>
            <a:r>
              <a:rPr lang="ko-KR" altLang="en-US" dirty="0" smtClean="0"/>
              <a:t>순방향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걸리면 빛을 내는 다이오드</a:t>
            </a:r>
            <a:endParaRPr lang="en-US" altLang="ko-KR" dirty="0" smtClean="0"/>
          </a:p>
          <a:p>
            <a:r>
              <a:rPr lang="ko-KR" altLang="en-US" dirty="0" smtClean="0"/>
              <a:t>간단한 정보를 표시하는 용도로 활용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482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3888">
            <a:off x="505243" y="2989859"/>
            <a:ext cx="3106266" cy="31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LED ìì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8" y="3412108"/>
            <a:ext cx="2068079" cy="226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63" y="2492215"/>
            <a:ext cx="1760487" cy="38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ko-KR" altLang="en-US" dirty="0" err="1" smtClean="0"/>
              <a:t>브레드</a:t>
            </a:r>
            <a:r>
              <a:rPr lang="ko-KR" altLang="en-US" dirty="0" smtClean="0"/>
              <a:t> 보드</a:t>
            </a:r>
            <a:r>
              <a:rPr lang="en-US" altLang="ko-KR" dirty="0" smtClean="0"/>
              <a:t>(bread board)</a:t>
            </a:r>
            <a:endParaRPr lang="ko-KR" altLang="en-US" dirty="0"/>
          </a:p>
        </p:txBody>
      </p:sp>
      <p:pic>
        <p:nvPicPr>
          <p:cNvPr id="21506" name="Picture 2" descr="http://www.eduino.kr/web/upload/NNEditor/20170224/%EA%B7%B8%EB%A6%BC1_shop1_0939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948656"/>
            <a:ext cx="5995843" cy="44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28650" y="1082928"/>
            <a:ext cx="7886700" cy="72043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납땜 없이 소자를 꼽아 회로를 쉽게 구성할 수 있음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16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브레드</a:t>
            </a:r>
            <a:r>
              <a:rPr lang="ko-KR" altLang="en-US" dirty="0" smtClean="0"/>
              <a:t> 보드 내부 연결 상태</a:t>
            </a:r>
            <a:endParaRPr lang="ko-KR" altLang="en-US" dirty="0"/>
          </a:p>
        </p:txBody>
      </p:sp>
      <p:pic>
        <p:nvPicPr>
          <p:cNvPr id="22530" name="Picture 2" descr="http://www.eduino.kr/web/upload/NNEditor/20170224/830_shop1_0939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7585"/>
            <a:ext cx="7208115" cy="46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동작 회로 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브레드</a:t>
            </a:r>
            <a:r>
              <a:rPr lang="ko-KR" altLang="en-US" sz="3200" dirty="0" smtClean="0"/>
              <a:t> 보드 미사용</a:t>
            </a:r>
            <a:r>
              <a:rPr lang="en-US" altLang="ko-KR" sz="32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27" y="1414763"/>
            <a:ext cx="3494953" cy="29040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5699" y="3291841"/>
            <a:ext cx="6514001" cy="30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동작 회로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브레드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보드 사용</a:t>
            </a:r>
            <a:r>
              <a:rPr lang="en-US" altLang="ko-KR" sz="2800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3335362"/>
            <a:ext cx="5801605" cy="3180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27" y="1414763"/>
            <a:ext cx="3494953" cy="290401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305549" y="6201613"/>
            <a:ext cx="2209801" cy="210250"/>
            <a:chOff x="6213764" y="1687823"/>
            <a:chExt cx="2209801" cy="21025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425683" y="1690689"/>
              <a:ext cx="1997882" cy="207384"/>
            </a:xfrm>
            <a:prstGeom prst="roundRect">
              <a:avLst/>
            </a:prstGeom>
            <a:solidFill>
              <a:srgbClr val="FF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Week02/01-LED, Battery, Breadboard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13764" y="1687823"/>
              <a:ext cx="211919" cy="21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2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ko-KR" altLang="en-US" dirty="0"/>
              <a:t>동작 회로 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전원 </a:t>
            </a:r>
            <a:r>
              <a:rPr lang="ko-KR" altLang="en-US" sz="2800" dirty="0"/>
              <a:t>사용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47" y="1793588"/>
            <a:ext cx="4359852" cy="48124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297" y="1960419"/>
            <a:ext cx="4383703" cy="459711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125439" y="6215468"/>
            <a:ext cx="2209801" cy="210250"/>
            <a:chOff x="6213764" y="1687823"/>
            <a:chExt cx="2209801" cy="21025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425683" y="1690689"/>
              <a:ext cx="1997882" cy="207384"/>
            </a:xfrm>
            <a:prstGeom prst="roundRect">
              <a:avLst/>
            </a:prstGeom>
            <a:solidFill>
              <a:srgbClr val="FF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/>
                  </a:solidFill>
                </a:rPr>
                <a:t>Week02/01-LED, </a:t>
              </a:r>
              <a:r>
                <a:rPr lang="en-US" altLang="ko-KR" sz="900" dirty="0" err="1" smtClean="0">
                  <a:solidFill>
                    <a:schemeClr val="tx1"/>
                  </a:solidFill>
                </a:rPr>
                <a:t>Arduino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, Breadboard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13764" y="1687823"/>
              <a:ext cx="211919" cy="21025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972" y="4061355"/>
            <a:ext cx="1423988" cy="19766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65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Fritzing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회로 구성과정을 </a:t>
            </a:r>
            <a:r>
              <a:rPr lang="ko-KR" altLang="en-US" dirty="0" err="1" smtClean="0"/>
              <a:t>실물화상기</a:t>
            </a:r>
            <a:r>
              <a:rPr lang="ko-KR" altLang="en-US" dirty="0" smtClean="0"/>
              <a:t> 등으로 보여줄 수 없을 뿐만 아니라 </a:t>
            </a:r>
            <a:r>
              <a:rPr lang="en-US" altLang="ko-KR" dirty="0" err="1" smtClean="0"/>
              <a:t>fritzing</a:t>
            </a:r>
            <a:r>
              <a:rPr lang="ko-KR" altLang="en-US" dirty="0" smtClean="0"/>
              <a:t>을 이용하면 더 잘 보여줄 수 있으므로 구성 과정 시연에 적극 활용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&quot;없음&quot; 기호 4"/>
          <p:cNvSpPr/>
          <p:nvPr/>
        </p:nvSpPr>
        <p:spPr>
          <a:xfrm>
            <a:off x="2462400" y="2529818"/>
            <a:ext cx="2109600" cy="2142988"/>
          </a:xfrm>
          <a:prstGeom prst="noSmoking">
            <a:avLst>
              <a:gd name="adj" fmla="val 98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04" y="2446695"/>
            <a:ext cx="982306" cy="98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053" y="4754707"/>
            <a:ext cx="500929" cy="4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22395" y="1311977"/>
            <a:ext cx="1056409" cy="1440874"/>
            <a:chOff x="3449782" y="1835727"/>
            <a:chExt cx="727364" cy="990600"/>
          </a:xfrm>
        </p:grpSpPr>
        <p:sp>
          <p:nvSpPr>
            <p:cNvPr id="9" name="직사각형 8"/>
            <p:cNvSpPr/>
            <p:nvPr/>
          </p:nvSpPr>
          <p:spPr>
            <a:xfrm>
              <a:off x="3643746" y="2389261"/>
              <a:ext cx="339436" cy="437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449782" y="1835727"/>
              <a:ext cx="727364" cy="70658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26321" y="47590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8804" y="475903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830951" y="43878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889172" y="3354059"/>
            <a:ext cx="363683" cy="609600"/>
            <a:chOff x="7346372" y="3658859"/>
            <a:chExt cx="363683" cy="609600"/>
          </a:xfrm>
        </p:grpSpPr>
        <p:sp>
          <p:nvSpPr>
            <p:cNvPr id="36" name="직사각형 35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>
              <a:stCxn id="25" idx="5"/>
            </p:cNvCxnSpPr>
            <p:nvPr/>
          </p:nvCxnSpPr>
          <p:spPr>
            <a:xfrm>
              <a:off x="7470541" y="3788941"/>
              <a:ext cx="239514" cy="2773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3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Http://fritzing.org/home/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1" y="1336214"/>
            <a:ext cx="6945457" cy="52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09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연결 절대 금지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50" y="2545819"/>
            <a:ext cx="5425786" cy="2641187"/>
          </a:xfrm>
          <a:prstGeom prst="rect">
            <a:avLst/>
          </a:prstGeom>
        </p:spPr>
      </p:pic>
      <p:sp>
        <p:nvSpPr>
          <p:cNvPr id="4" name="&quot;없음&quot; 기호 3"/>
          <p:cNvSpPr/>
          <p:nvPr/>
        </p:nvSpPr>
        <p:spPr>
          <a:xfrm>
            <a:off x="3448800" y="3336218"/>
            <a:ext cx="1044000" cy="1060523"/>
          </a:xfrm>
          <a:prstGeom prst="noSmoking">
            <a:avLst>
              <a:gd name="adj" fmla="val 98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22395" y="1311977"/>
            <a:ext cx="1056409" cy="1440874"/>
            <a:chOff x="3449782" y="1835727"/>
            <a:chExt cx="727364" cy="990600"/>
          </a:xfrm>
        </p:grpSpPr>
        <p:sp>
          <p:nvSpPr>
            <p:cNvPr id="9" name="직사각형 8"/>
            <p:cNvSpPr/>
            <p:nvPr/>
          </p:nvSpPr>
          <p:spPr>
            <a:xfrm>
              <a:off x="3643746" y="2389261"/>
              <a:ext cx="339436" cy="437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449782" y="1835727"/>
              <a:ext cx="727364" cy="706582"/>
            </a:xfrm>
            <a:prstGeom prst="ellipse">
              <a:avLst/>
            </a:prstGeom>
            <a:solidFill>
              <a:srgbClr val="E8DD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26321" y="47590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8804" y="475903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830951" y="43878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5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22395" y="1311977"/>
            <a:ext cx="1056409" cy="1440874"/>
            <a:chOff x="3449782" y="1835727"/>
            <a:chExt cx="727364" cy="990600"/>
          </a:xfrm>
        </p:grpSpPr>
        <p:sp>
          <p:nvSpPr>
            <p:cNvPr id="9" name="직사각형 8"/>
            <p:cNvSpPr/>
            <p:nvPr/>
          </p:nvSpPr>
          <p:spPr>
            <a:xfrm>
              <a:off x="3643746" y="2389261"/>
              <a:ext cx="339436" cy="437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449782" y="1835727"/>
              <a:ext cx="727364" cy="706582"/>
            </a:xfrm>
            <a:prstGeom prst="ellipse">
              <a:avLst/>
            </a:prstGeom>
            <a:solidFill>
              <a:srgbClr val="E8DD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26321" y="47590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8804" y="475903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830951" y="43878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22395" y="1311977"/>
            <a:ext cx="1056409" cy="1440874"/>
            <a:chOff x="3449782" y="1835727"/>
            <a:chExt cx="727364" cy="990600"/>
          </a:xfrm>
        </p:grpSpPr>
        <p:sp>
          <p:nvSpPr>
            <p:cNvPr id="9" name="직사각형 8"/>
            <p:cNvSpPr/>
            <p:nvPr/>
          </p:nvSpPr>
          <p:spPr>
            <a:xfrm>
              <a:off x="3643746" y="2389261"/>
              <a:ext cx="339436" cy="437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449782" y="1835727"/>
              <a:ext cx="727364" cy="706582"/>
            </a:xfrm>
            <a:prstGeom prst="ellipse">
              <a:avLst/>
            </a:prstGeom>
            <a:solidFill>
              <a:srgbClr val="F9F3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86000" y="47424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659847" y="4712049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332796" y="43620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480649" y="4344892"/>
            <a:ext cx="1179198" cy="742286"/>
            <a:chOff x="1804550" y="1176762"/>
            <a:chExt cx="1106634" cy="681006"/>
          </a:xfrm>
        </p:grpSpPr>
        <p:pic>
          <p:nvPicPr>
            <p:cNvPr id="17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원호 18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698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922395" y="1311977"/>
            <a:ext cx="1056409" cy="1440874"/>
            <a:chOff x="3449782" y="1835727"/>
            <a:chExt cx="727364" cy="990600"/>
          </a:xfrm>
        </p:grpSpPr>
        <p:sp>
          <p:nvSpPr>
            <p:cNvPr id="9" name="직사각형 8"/>
            <p:cNvSpPr/>
            <p:nvPr/>
          </p:nvSpPr>
          <p:spPr>
            <a:xfrm>
              <a:off x="3643746" y="2389261"/>
              <a:ext cx="339436" cy="4370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449782" y="1835727"/>
              <a:ext cx="727364" cy="706582"/>
            </a:xfrm>
            <a:prstGeom prst="ellipse">
              <a:avLst/>
            </a:prstGeom>
            <a:solidFill>
              <a:srgbClr val="E8DD0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526321" y="47590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8804" y="475903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830951" y="43878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26321" y="475903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978804" y="4759035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830951" y="4387892"/>
            <a:ext cx="1179198" cy="742286"/>
            <a:chOff x="1804550" y="1176762"/>
            <a:chExt cx="1106634" cy="681006"/>
          </a:xfrm>
        </p:grpSpPr>
        <p:pic>
          <p:nvPicPr>
            <p:cNvPr id="1030" name="Picture 6" descr="battery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4550" y="1176762"/>
              <a:ext cx="1106634" cy="68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1942230" y="1330036"/>
              <a:ext cx="918733" cy="36714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961684" y="2213003"/>
            <a:ext cx="1152000" cy="676957"/>
            <a:chOff x="3965865" y="263877"/>
            <a:chExt cx="1152000" cy="676957"/>
          </a:xfrm>
        </p:grpSpPr>
        <p:sp>
          <p:nvSpPr>
            <p:cNvPr id="18" name="직사각형 17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1077" y="1369717"/>
            <a:ext cx="1265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08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001982" y="2558683"/>
            <a:ext cx="4959927" cy="22003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08550" y="456765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+</a:t>
            </a:r>
            <a:endParaRPr lang="ko-KR" alt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4697239" y="4530586"/>
            <a:ext cx="341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-</a:t>
            </a:r>
            <a:endParaRPr lang="ko-KR" altLang="en-US" sz="4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889171" y="3354059"/>
            <a:ext cx="145473" cy="609600"/>
            <a:chOff x="7346372" y="3658859"/>
            <a:chExt cx="145473" cy="609600"/>
          </a:xfrm>
        </p:grpSpPr>
        <p:sp>
          <p:nvSpPr>
            <p:cNvPr id="42" name="직사각형 41"/>
            <p:cNvSpPr/>
            <p:nvPr/>
          </p:nvSpPr>
          <p:spPr>
            <a:xfrm>
              <a:off x="7346372" y="3658859"/>
              <a:ext cx="145473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46372" y="36588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346372" y="4116059"/>
              <a:ext cx="145473" cy="152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>
              <a:stCxn id="43" idx="4"/>
              <a:endCxn id="44" idx="0"/>
            </p:cNvCxnSpPr>
            <p:nvPr/>
          </p:nvCxnSpPr>
          <p:spPr>
            <a:xfrm>
              <a:off x="7419109" y="3811259"/>
              <a:ext cx="0" cy="304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원호 1"/>
          <p:cNvSpPr/>
          <p:nvPr/>
        </p:nvSpPr>
        <p:spPr>
          <a:xfrm>
            <a:off x="2202869" y="3040128"/>
            <a:ext cx="4509654" cy="1170709"/>
          </a:xfrm>
          <a:prstGeom prst="arc">
            <a:avLst>
              <a:gd name="adj1" fmla="val 4171896"/>
              <a:gd name="adj2" fmla="val 1315771"/>
            </a:avLst>
          </a:prstGeom>
          <a:ln w="19050"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961684" y="2213003"/>
            <a:ext cx="1152000" cy="676957"/>
            <a:chOff x="3965865" y="263877"/>
            <a:chExt cx="1152000" cy="676957"/>
          </a:xfrm>
        </p:grpSpPr>
        <p:sp>
          <p:nvSpPr>
            <p:cNvPr id="11" name="직사각형 10"/>
            <p:cNvSpPr/>
            <p:nvPr/>
          </p:nvSpPr>
          <p:spPr>
            <a:xfrm>
              <a:off x="3965865" y="263877"/>
              <a:ext cx="1152000" cy="676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3965865" y="359400"/>
              <a:ext cx="1152000" cy="496800"/>
            </a:xfrm>
            <a:custGeom>
              <a:avLst/>
              <a:gdLst>
                <a:gd name="connsiteX0" fmla="*/ 0 w 1152000"/>
                <a:gd name="connsiteY0" fmla="*/ 244800 h 496800"/>
                <a:gd name="connsiteX1" fmla="*/ 266400 w 1152000"/>
                <a:gd name="connsiteY1" fmla="*/ 244800 h 496800"/>
                <a:gd name="connsiteX2" fmla="*/ 352800 w 1152000"/>
                <a:gd name="connsiteY2" fmla="*/ 0 h 496800"/>
                <a:gd name="connsiteX3" fmla="*/ 460800 w 1152000"/>
                <a:gd name="connsiteY3" fmla="*/ 496800 h 496800"/>
                <a:gd name="connsiteX4" fmla="*/ 576000 w 1152000"/>
                <a:gd name="connsiteY4" fmla="*/ 0 h 496800"/>
                <a:gd name="connsiteX5" fmla="*/ 662400 w 1152000"/>
                <a:gd name="connsiteY5" fmla="*/ 496800 h 496800"/>
                <a:gd name="connsiteX6" fmla="*/ 763200 w 1152000"/>
                <a:gd name="connsiteY6" fmla="*/ 0 h 496800"/>
                <a:gd name="connsiteX7" fmla="*/ 856800 w 1152000"/>
                <a:gd name="connsiteY7" fmla="*/ 496800 h 496800"/>
                <a:gd name="connsiteX8" fmla="*/ 936000 w 1152000"/>
                <a:gd name="connsiteY8" fmla="*/ 244800 h 496800"/>
                <a:gd name="connsiteX9" fmla="*/ 1152000 w 1152000"/>
                <a:gd name="connsiteY9" fmla="*/ 244800 h 4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2000" h="496800">
                  <a:moveTo>
                    <a:pt x="0" y="244800"/>
                  </a:moveTo>
                  <a:lnTo>
                    <a:pt x="266400" y="244800"/>
                  </a:lnTo>
                  <a:lnTo>
                    <a:pt x="352800" y="0"/>
                  </a:lnTo>
                  <a:lnTo>
                    <a:pt x="460800" y="496800"/>
                  </a:lnTo>
                  <a:lnTo>
                    <a:pt x="576000" y="0"/>
                  </a:lnTo>
                  <a:lnTo>
                    <a:pt x="662400" y="496800"/>
                  </a:lnTo>
                  <a:lnTo>
                    <a:pt x="763200" y="0"/>
                  </a:lnTo>
                  <a:lnTo>
                    <a:pt x="856800" y="496800"/>
                  </a:lnTo>
                  <a:lnTo>
                    <a:pt x="936000" y="244800"/>
                  </a:lnTo>
                  <a:lnTo>
                    <a:pt x="1152000" y="24480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59121" y="4543956"/>
            <a:ext cx="582956" cy="444558"/>
            <a:chOff x="7085044" y="1410097"/>
            <a:chExt cx="582956" cy="444558"/>
          </a:xfrm>
        </p:grpSpPr>
        <p:sp>
          <p:nvSpPr>
            <p:cNvPr id="26" name="직사각형 25"/>
            <p:cNvSpPr/>
            <p:nvPr/>
          </p:nvSpPr>
          <p:spPr>
            <a:xfrm>
              <a:off x="7085044" y="1410097"/>
              <a:ext cx="582956" cy="444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7315200" y="1410097"/>
              <a:ext cx="0" cy="44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7446000" y="1508873"/>
              <a:ext cx="0" cy="222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7446000" y="1625176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7085044" y="1620012"/>
              <a:ext cx="22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70121" y="1375607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5448" y="4980560"/>
            <a:ext cx="630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V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6333" y="3056676"/>
            <a:ext cx="442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HY견명조" panose="02030600000101010101" pitchFamily="18" charset="-127"/>
                <a:ea typeface="HY견명조" panose="02030600000101010101" pitchFamily="18" charset="-127"/>
              </a:rPr>
              <a:t>I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9439" y="1081356"/>
            <a:ext cx="2108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V = IR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옴의 법칙 </a:t>
            </a:r>
            <a:r>
              <a:rPr lang="en-US" altLang="ko-KR" dirty="0" smtClean="0"/>
              <a:t>(Ohm‘s Law)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71077" y="1369717"/>
            <a:ext cx="12650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Ω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85509" y="3073224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39293" y="4969300"/>
            <a:ext cx="1334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4400" i="1" dirty="0" smtClean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V </a:t>
            </a:r>
            <a:r>
              <a:rPr lang="en-US" altLang="ko-KR" sz="44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4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7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8101</TotalTime>
  <Words>547</Words>
  <Application>Microsoft Office PowerPoint</Application>
  <PresentationFormat>화면 슬라이드 쇼(4:3)</PresentationFormat>
  <Paragraphs>157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HY견고딕</vt:lpstr>
      <vt:lpstr>HY견명조</vt:lpstr>
      <vt:lpstr>맑은 고딕</vt:lpstr>
      <vt:lpstr>Arial</vt:lpstr>
      <vt:lpstr>Calibri</vt:lpstr>
      <vt:lpstr>Calibri Light</vt:lpstr>
      <vt:lpstr>Cambria Math</vt:lpstr>
      <vt:lpstr>Office 테마</vt:lpstr>
      <vt:lpstr>사물인터넷(IoT)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저항(Resistor)</vt:lpstr>
      <vt:lpstr>저항값 읽기</vt:lpstr>
      <vt:lpstr>저항값 읽기 연습</vt:lpstr>
      <vt:lpstr>PowerPoint 프레젠테이션</vt:lpstr>
      <vt:lpstr>PowerPoint 프레젠테이션</vt:lpstr>
      <vt:lpstr>PowerPoint 프레젠테이션</vt:lpstr>
      <vt:lpstr>PowerPoint 프레젠테이션</vt:lpstr>
      <vt:lpstr>다이오드(diode)</vt:lpstr>
      <vt:lpstr>LED (Light Emitting Diode)</vt:lpstr>
      <vt:lpstr>브레드 보드(bread board)</vt:lpstr>
      <vt:lpstr>브레드 보드 내부 연결 상태</vt:lpstr>
      <vt:lpstr>LED 동작 회로 (브레드 보드 미사용)</vt:lpstr>
      <vt:lpstr>LED 동작 회로 (브레드 보드 사용)</vt:lpstr>
      <vt:lpstr>LED 동작 회로 (아두이노 전원 사용)</vt:lpstr>
      <vt:lpstr>Fritzing 활용</vt:lpstr>
      <vt:lpstr>PowerPoint 프레젠테이션</vt:lpstr>
      <vt:lpstr>Http://fritzing.org/home/</vt:lpstr>
      <vt:lpstr>연결 절대 금지!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Windows 사용자</cp:lastModifiedBy>
  <cp:revision>50</cp:revision>
  <dcterms:created xsi:type="dcterms:W3CDTF">2019-02-21T14:11:08Z</dcterms:created>
  <dcterms:modified xsi:type="dcterms:W3CDTF">2019-03-03T13:22:48Z</dcterms:modified>
</cp:coreProperties>
</file>