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42" r:id="rId2"/>
    <p:sldId id="343" r:id="rId3"/>
    <p:sldId id="339" r:id="rId4"/>
    <p:sldId id="261" r:id="rId5"/>
    <p:sldId id="316" r:id="rId6"/>
    <p:sldId id="340" r:id="rId7"/>
    <p:sldId id="319" r:id="rId8"/>
    <p:sldId id="317" r:id="rId9"/>
    <p:sldId id="325" r:id="rId10"/>
    <p:sldId id="321" r:id="rId11"/>
    <p:sldId id="344" r:id="rId12"/>
    <p:sldId id="345" r:id="rId13"/>
    <p:sldId id="320" r:id="rId14"/>
    <p:sldId id="323" r:id="rId15"/>
    <p:sldId id="322" r:id="rId16"/>
    <p:sldId id="324" r:id="rId17"/>
    <p:sldId id="285" r:id="rId18"/>
    <p:sldId id="326" r:id="rId19"/>
    <p:sldId id="338" r:id="rId20"/>
    <p:sldId id="327" r:id="rId21"/>
    <p:sldId id="328" r:id="rId22"/>
    <p:sldId id="329" r:id="rId23"/>
    <p:sldId id="330" r:id="rId24"/>
    <p:sldId id="331" r:id="rId25"/>
    <p:sldId id="349" r:id="rId26"/>
    <p:sldId id="332" r:id="rId27"/>
    <p:sldId id="333" r:id="rId28"/>
    <p:sldId id="334" r:id="rId29"/>
    <p:sldId id="335" r:id="rId30"/>
    <p:sldId id="336" r:id="rId31"/>
    <p:sldId id="347" r:id="rId32"/>
    <p:sldId id="312" r:id="rId33"/>
    <p:sldId id="337" r:id="rId34"/>
    <p:sldId id="341" r:id="rId35"/>
    <p:sldId id="348" r:id="rId3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66"/>
    <a:srgbClr val="FF0066"/>
    <a:srgbClr val="DEEBF7"/>
    <a:srgbClr val="EDEDED"/>
    <a:srgbClr val="FBE5D6"/>
    <a:srgbClr val="0000FF"/>
    <a:srgbClr val="F80308"/>
    <a:srgbClr val="144A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03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4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F9C2-E781-415F-AD58-ECBA12D10A3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69A4-463D-4806-B8F3-2A520418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D7C-7ECF-48EA-AF04-5E4B11BBE3FA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DC5-20BE-4068-9231-65BE560A8AAA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35D-F588-4ECC-9A0F-05C2E4794B9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9B-9D56-4B6A-B849-ABFC9D9CD52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BD68-9FA8-4224-A45F-2122F2D5B1DA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821E-2046-4B9B-A770-D71373F53EFC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4263-25BA-4719-A9FF-4F211D3464C7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525-C018-42B8-975E-961CB956D9F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C0F5-06ED-4044-A30B-00BDE88DFCB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9165-C6EB-4106-AF8F-0C931B393587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9D98-5CAB-4515-AF38-F236B86C4C7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2B1B-EA43-4C07-8238-6B2CF1392F6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k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5309" y="1853248"/>
            <a:ext cx="7772400" cy="1639599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latin typeface="+mj-ea"/>
              </a:rPr>
              <a:t>사물인터넷</a:t>
            </a:r>
            <a:r>
              <a:rPr lang="en-US" altLang="ko-KR" dirty="0">
                <a:latin typeface="+mj-ea"/>
              </a:rPr>
              <a:t>(IoT) 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1" y="4079875"/>
            <a:ext cx="6883456" cy="88005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시리얼통신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수신한 문자의 </a:t>
            </a:r>
            <a:r>
              <a:rPr lang="ko-KR" altLang="en-US" dirty="0" err="1" smtClean="0"/>
              <a:t>코드값</a:t>
            </a:r>
            <a:r>
              <a:rPr lang="ko-KR" altLang="en-US" dirty="0" smtClean="0"/>
              <a:t> 송신하기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시리얼 모니터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송신창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수신창</a:t>
            </a:r>
            <a:r>
              <a:rPr lang="ko-KR" altLang="en-US" dirty="0" smtClean="0"/>
              <a:t> 사용법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아두이노보드</a:t>
            </a:r>
            <a:r>
              <a:rPr lang="en-US" altLang="ko-KR" dirty="0" smtClean="0"/>
              <a:t>, PC, USB Cable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아두이노보드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COM </a:t>
            </a:r>
            <a:r>
              <a:rPr lang="ko-KR" altLang="en-US" dirty="0" smtClean="0"/>
              <a:t>포트 설정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IDE</a:t>
            </a:r>
            <a:r>
              <a:rPr lang="ko-KR" altLang="en-US" dirty="0" smtClean="0"/>
              <a:t>화면 우측 상단의 시리얼 모니터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Serial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3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812224"/>
            <a:ext cx="7886700" cy="6927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Serial.available</a:t>
            </a:r>
            <a:r>
              <a:rPr lang="en-US" altLang="ko-KR" dirty="0" smtClean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825625"/>
            <a:ext cx="7886700" cy="2358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시리얼 포트로부터 읽을 수 있는 바이트의 수를 가져옴</a:t>
            </a:r>
            <a:endParaRPr lang="en-US" altLang="ko-KR" dirty="0" smtClean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읽어온 바이트의 수로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일 경우 받은 데이터가 없음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객체의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421" y="4087619"/>
            <a:ext cx="794613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()&gt;0){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아두이노가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받은 데이터가 있으면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읽어서 변수에 저장한다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751474"/>
            <a:ext cx="7886700" cy="7375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Serial.read</a:t>
            </a:r>
            <a:r>
              <a:rPr lang="en-US" altLang="ko-KR" dirty="0" smtClean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825625"/>
            <a:ext cx="7886700" cy="2358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시리얼 포트로부터 데이터를 읽음</a:t>
            </a:r>
            <a:endParaRPr lang="en-US" altLang="ko-KR" dirty="0" smtClean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읽어온 바이트의 수로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일 경우 받은 데이터가 없음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객체의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351" y="3585596"/>
            <a:ext cx="794613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()&gt;0){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아두이노가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받은 데이터가 있으면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읽어서 변수에 저장한다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받은 데이터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“); 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진수 형태로 시리얼모니터에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DEC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98" y="577851"/>
            <a:ext cx="5095875" cy="6143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69318" y="818749"/>
            <a:ext cx="699655" cy="677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72049" y="67880"/>
            <a:ext cx="2821132" cy="4256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144AEB"/>
                </a:solidFill>
                <a:latin typeface="+mj-ea"/>
              </a:rPr>
              <a:t>시리얼 모니터 열기</a:t>
            </a:r>
            <a:endParaRPr lang="ko-KR" altLang="en-US" sz="2400" b="1" dirty="0">
              <a:solidFill>
                <a:srgbClr val="144AEB"/>
              </a:solidFill>
              <a:latin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580909" y="592336"/>
            <a:ext cx="788409" cy="482022"/>
          </a:xfrm>
          <a:prstGeom prst="straightConnector1">
            <a:avLst/>
          </a:prstGeom>
          <a:ln w="76200">
            <a:solidFill>
              <a:srgbClr val="F803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40478"/>
            <a:ext cx="6915150" cy="40005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98764" y="270164"/>
            <a:ext cx="7377545" cy="2092036"/>
            <a:chOff x="498764" y="270164"/>
            <a:chExt cx="7377545" cy="209203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8764" y="1960418"/>
              <a:ext cx="7065818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375564" y="270164"/>
              <a:ext cx="2500745" cy="976745"/>
            </a:xfrm>
            <a:prstGeom prst="wedgeRoundRectCallout">
              <a:avLst>
                <a:gd name="adj1" fmla="val -49919"/>
                <a:gd name="adj2" fmla="val 11994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 smtClean="0">
                  <a:solidFill>
                    <a:srgbClr val="0000FF"/>
                  </a:solidFill>
                </a:rPr>
                <a:t>송신창</a:t>
              </a:r>
              <a:endParaRPr lang="en-US" altLang="ko-KR" sz="2400" b="1" dirty="0" smtClean="0">
                <a:solidFill>
                  <a:srgbClr val="0000FF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144AEB"/>
                  </a:solidFill>
                </a:rPr>
                <a:t>PC → </a:t>
              </a:r>
              <a:r>
                <a:rPr lang="ko-KR" altLang="en-US" sz="2400" b="1" dirty="0" err="1" smtClean="0">
                  <a:solidFill>
                    <a:srgbClr val="144AEB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144AEB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8764" y="2468995"/>
            <a:ext cx="7065818" cy="2781878"/>
            <a:chOff x="498764" y="2468995"/>
            <a:chExt cx="7065818" cy="27818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98764" y="2468995"/>
              <a:ext cx="7065818" cy="2781878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47404" y="2978259"/>
              <a:ext cx="2500745" cy="976745"/>
            </a:xfrm>
            <a:prstGeom prst="wedgeRoundRectCallout">
              <a:avLst>
                <a:gd name="adj1" fmla="val -90639"/>
                <a:gd name="adj2" fmla="val -8643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srgbClr val="FF0066"/>
                  </a:solidFill>
                </a:rPr>
                <a:t>수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신창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FF0066"/>
                  </a:solidFill>
                </a:rPr>
                <a:t>PC ← 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16333" y="5339196"/>
            <a:ext cx="3912176" cy="1485322"/>
            <a:chOff x="2516333" y="5339196"/>
            <a:chExt cx="3912176" cy="148532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86350" y="5339196"/>
              <a:ext cx="1342159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516333" y="5847773"/>
              <a:ext cx="2789958" cy="976745"/>
            </a:xfrm>
            <a:prstGeom prst="wedgeRoundRectCallout">
              <a:avLst>
                <a:gd name="adj1" fmla="val 52020"/>
                <a:gd name="adj2" fmla="val -6799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통신속도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서로 일치해야 함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801742"/>
            <a:ext cx="6772275" cy="4000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473942"/>
            <a:ext cx="5095875" cy="614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991" y="3138054"/>
            <a:ext cx="33128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[ENTER]</a:t>
            </a:r>
          </a:p>
          <a:p>
            <a:r>
              <a:rPr lang="ko-KR" altLang="en-US" dirty="0" smtClean="0"/>
              <a:t>수신</a:t>
            </a:r>
            <a:r>
              <a:rPr lang="en-US" altLang="ko-KR" dirty="0" smtClean="0"/>
              <a:t>: 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65</a:t>
            </a:r>
            <a:r>
              <a:rPr lang="en-US" altLang="ko-KR" dirty="0" smtClean="0"/>
              <a:t> &lt;-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ASCII Code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65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ko-KR" dirty="0" smtClean="0"/>
              <a:t> &lt;- ENTER key ASCII Code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84471" y="8170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[ENTER] A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4706" y="1434223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65 / </a:t>
            </a:r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10</a:t>
            </a:r>
            <a:endParaRPr lang="ko-KR" altLang="en-US" sz="1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-230304" y="792799"/>
            <a:ext cx="2282825" cy="1874116"/>
            <a:chOff x="398030" y="2597438"/>
            <a:chExt cx="2282825" cy="1874116"/>
          </a:xfrm>
        </p:grpSpPr>
        <p:pic>
          <p:nvPicPr>
            <p:cNvPr id="1028" name="Picture 4" descr="iOTA BASE 21.5&amp;quot; FHD All-in-One Desktop PC (Black) - (Intel Quad Core 1.5GHz Processor (2.3GHz Boost), 4 GB RAM, 32 GB eMMC Storage, Windows 10 Home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30" y="2597438"/>
              <a:ext cx="1874116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2146" y="2597438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Tx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2146" y="3349830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Rx: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86832" y="592336"/>
            <a:ext cx="2907965" cy="1874116"/>
            <a:chOff x="5853546" y="2412772"/>
            <a:chExt cx="2907965" cy="1874116"/>
          </a:xfrm>
        </p:grpSpPr>
        <p:pic>
          <p:nvPicPr>
            <p:cNvPr id="1030" name="Picture 6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88" y="2412772"/>
              <a:ext cx="2549723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853546" y="249352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:Rx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3546" y="3263733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r>
                <a:rPr lang="en-US" altLang="ko-KR" dirty="0" err="1" smtClean="0"/>
                <a:t>Tx</a:t>
              </a:r>
              <a:endParaRPr lang="ko-KR" altLang="en-US" dirty="0"/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164706" y="1162131"/>
            <a:ext cx="4351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164706" y="1789133"/>
            <a:ext cx="42932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2666915"/>
            <a:ext cx="6772275" cy="4000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616" y="2666915"/>
            <a:ext cx="5095875" cy="61436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812" y="2938072"/>
            <a:ext cx="797884" cy="306597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7001" y="3255560"/>
            <a:ext cx="2286238" cy="462001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아두이노</a:t>
            </a:r>
            <a:r>
              <a:rPr lang="ko-KR" altLang="en-US" sz="3200" dirty="0" smtClean="0"/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통신 코딩의 핵심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296239"/>
            <a:ext cx="8084697" cy="486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u="sng" dirty="0" smtClean="0"/>
              <a:t>문자 단위로 수신</a:t>
            </a:r>
            <a:r>
              <a:rPr lang="ko-KR" altLang="en-US" b="1" dirty="0" smtClean="0"/>
              <a:t>한 데이터를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쪽에서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어떻게 읽고 처리할 것인가를 결정하는 것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외부로 송신하는 것은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수신 처리에 비해 비교적 간단함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Pull-Down </a:t>
            </a:r>
            <a:r>
              <a:rPr lang="ko-KR" altLang="en-US" dirty="0" smtClean="0"/>
              <a:t>스위치 누른 횟수 송신하기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저항</a:t>
            </a:r>
            <a:r>
              <a:rPr lang="en-US" altLang="ko-KR" dirty="0" smtClean="0"/>
              <a:t>(10k</a:t>
            </a:r>
            <a:r>
              <a:rPr lang="el-GR" altLang="ko-KR" dirty="0" smtClean="0"/>
              <a:t>Ω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Pull-Down </a:t>
            </a:r>
            <a:r>
              <a:rPr lang="ko-KR" altLang="en-US" dirty="0" smtClean="0"/>
              <a:t>저항 스위치를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핀에 연결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스위치를 누를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증가하는 값을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 동작 횟수 전달하기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756" y="220444"/>
            <a:ext cx="8835241" cy="898898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풀업</a:t>
            </a:r>
            <a:r>
              <a:rPr lang="en-US" altLang="ko-KR" sz="3600" dirty="0"/>
              <a:t>(PULL UP),</a:t>
            </a:r>
            <a:r>
              <a:rPr lang="ko-KR" altLang="en-US" sz="3600" dirty="0"/>
              <a:t> 풀다운</a:t>
            </a:r>
            <a:r>
              <a:rPr lang="en-US" altLang="ko-KR" sz="3600" dirty="0"/>
              <a:t>(PULL DOWN) </a:t>
            </a:r>
            <a:r>
              <a:rPr lang="ko-KR" altLang="en-US" sz="3600" dirty="0"/>
              <a:t>저항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" y="1171896"/>
            <a:ext cx="8989621" cy="54653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376" y="1119342"/>
            <a:ext cx="3858200" cy="5517932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27963" y="1119342"/>
            <a:ext cx="4821033" cy="2843058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3317" y="4014954"/>
            <a:ext cx="4821033" cy="2622320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03693" y="1882588"/>
            <a:ext cx="1057836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3693" y="5656729"/>
            <a:ext cx="1308848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6069263" y="1833574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VCC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6309226" y="5610126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GND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353985" y="6169581"/>
            <a:ext cx="30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A : 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회로의 전압을 읽어 냄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199" y="123078"/>
            <a:ext cx="78867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199" y="1326776"/>
            <a:ext cx="8417490" cy="5253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직렬통신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병렬통신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Hardware Serial (UART), Software Serial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Serial </a:t>
            </a:r>
            <a:r>
              <a:rPr lang="ko-KR" altLang="en-US" dirty="0" smtClean="0"/>
              <a:t>객체를 이용한 시리얼 통신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1: Hardware Serial </a:t>
            </a:r>
            <a:r>
              <a:rPr lang="ko-KR" altLang="en-US" dirty="0" smtClean="0"/>
              <a:t>기본 사용법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스위치 동작 횟수 전달하기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Pull-UP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복습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응용 </a:t>
            </a:r>
            <a:r>
              <a:rPr lang="en-US" altLang="ko-KR" dirty="0" smtClean="0"/>
              <a:t>1: PC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횟수 초기화 하기</a:t>
            </a:r>
            <a:endParaRPr lang="en-US" altLang="ko-KR" dirty="0" smtClean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3: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 점멸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8861" y="292876"/>
            <a:ext cx="55435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198" y="1054705"/>
            <a:ext cx="7915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8" y="737809"/>
            <a:ext cx="5838825" cy="7429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462489" y="3300020"/>
            <a:ext cx="4137523" cy="702354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0913" y="2306086"/>
            <a:ext cx="2863695" cy="2033566"/>
          </a:xfrm>
          <a:prstGeom prst="wedgeRoundRectCallout">
            <a:avLst>
              <a:gd name="adj1" fmla="val 63145"/>
              <a:gd name="adj2" fmla="val 716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Serial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객체의 통신 속도 설정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Serial.begin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(9600);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와의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COM </a:t>
            </a:r>
            <a:r>
              <a:rPr lang="ko-KR" altLang="en-US" sz="1400" dirty="0" smtClean="0">
                <a:solidFill>
                  <a:schemeClr val="tx1"/>
                </a:solidFill>
              </a:rPr>
              <a:t>포트 연결이 될 때까지 모니터링 하며 대기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while ( ! Serial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            ; 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05637"/>
            <a:ext cx="6915150" cy="44958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75206" y="2851687"/>
            <a:ext cx="3065620" cy="1784737"/>
            <a:chOff x="3900055" y="2479963"/>
            <a:chExt cx="3065620" cy="1784737"/>
          </a:xfrm>
        </p:grpSpPr>
        <p:sp>
          <p:nvSpPr>
            <p:cNvPr id="8" name="오른쪽 중괄호 7"/>
            <p:cNvSpPr/>
            <p:nvPr/>
          </p:nvSpPr>
          <p:spPr>
            <a:xfrm>
              <a:off x="3900055" y="2479963"/>
              <a:ext cx="284018" cy="1784737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3987" y="3187665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누를 때마다 송신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모서리가 둥근 사각형 설명선 9"/>
          <p:cNvSpPr/>
          <p:nvPr/>
        </p:nvSpPr>
        <p:spPr>
          <a:xfrm>
            <a:off x="4297006" y="673191"/>
            <a:ext cx="3409212" cy="2033566"/>
          </a:xfrm>
          <a:prstGeom prst="wedgeRoundRectCallout">
            <a:avLst>
              <a:gd name="adj1" fmla="val -77998"/>
              <a:gd name="adj2" fmla="val 436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와의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COM </a:t>
            </a:r>
            <a:r>
              <a:rPr lang="ko-KR" altLang="en-US" sz="1400" dirty="0" smtClean="0">
                <a:solidFill>
                  <a:schemeClr val="tx1"/>
                </a:solidFill>
              </a:rPr>
              <a:t>포트 연결이 될 때까지 모니터링 하며 대기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완료되면 </a:t>
            </a:r>
            <a:r>
              <a:rPr lang="en-US" altLang="ko-KR" sz="1400" dirty="0" smtClean="0">
                <a:solidFill>
                  <a:schemeClr val="tx1"/>
                </a:solidFill>
              </a:rPr>
              <a:t>while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while ( ! Serial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            ;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연결된 후에 완료 메시지 송신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Serial.pintln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시리얼 통신 준비 완료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“);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30629" y="2570812"/>
            <a:ext cx="1742158" cy="241913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7933" y="2850201"/>
            <a:ext cx="2509982" cy="1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9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305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시리얼 모니터에서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를 전송하여 누적된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누적 횟수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ko-KR" altLang="en-US" b="1" dirty="0" smtClean="0"/>
              <a:t>실습 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회로 구성 유지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Sketch </a:t>
            </a:r>
            <a:r>
              <a:rPr lang="ko-KR" altLang="en-US" b="1" dirty="0" smtClean="0"/>
              <a:t>수정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수신 데이터에서 문자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가 전송되면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swCount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8" y="592336"/>
            <a:ext cx="8549987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스위칭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횟수 초기화 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810" y="4440161"/>
            <a:ext cx="797302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‘C’)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swCount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스위칭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횟수 값을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스위치 누른 회수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867398"/>
            <a:ext cx="7886700" cy="6747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serialEvent</a:t>
            </a:r>
            <a:r>
              <a:rPr lang="en-US" altLang="ko-KR" dirty="0" smtClean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825625"/>
            <a:ext cx="7886700" cy="639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시리얼 통신으로 데이터가 도착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자동으로 실행되는 함수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객체의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351" y="3585596"/>
            <a:ext cx="79461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serialEvent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여기에 실행되어야 하는 명령어 작성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30" y="592336"/>
            <a:ext cx="5353050" cy="618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9727" y="3110345"/>
            <a:ext cx="5243946" cy="1717964"/>
          </a:xfrm>
          <a:prstGeom prst="rect">
            <a:avLst/>
          </a:prstGeom>
          <a:solidFill>
            <a:srgbClr val="EDEDE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462" y="5137925"/>
            <a:ext cx="2973557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 &gt; 0) {</a:t>
            </a:r>
          </a:p>
          <a:p>
            <a:r>
              <a:rPr lang="en-US" altLang="ko-KR" dirty="0" smtClean="0"/>
              <a:t>   </a:t>
            </a:r>
            <a:r>
              <a:rPr lang="en-US" altLang="ko-KR" sz="1400" dirty="0"/>
              <a:t>//</a:t>
            </a:r>
            <a:r>
              <a:rPr lang="ko-KR" altLang="en-US" sz="1400" dirty="0"/>
              <a:t>이 코드를 </a:t>
            </a:r>
            <a:r>
              <a:rPr lang="en-US" altLang="ko-KR" sz="1400" dirty="0"/>
              <a:t>loop()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포함시키는</a:t>
            </a:r>
            <a:endParaRPr lang="en-US" altLang="ko-KR" sz="1400" dirty="0"/>
          </a:p>
          <a:p>
            <a:r>
              <a:rPr lang="en-US" altLang="ko-KR" sz="1400" dirty="0" smtClean="0"/>
              <a:t>    //</a:t>
            </a:r>
            <a:r>
              <a:rPr lang="ko-KR" altLang="en-US" sz="1400" dirty="0" smtClean="0"/>
              <a:t>는 것보다 편리함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3461" y="1773382"/>
            <a:ext cx="3911339" cy="1631216"/>
            <a:chOff x="203461" y="1773382"/>
            <a:chExt cx="3911339" cy="1631216"/>
          </a:xfrm>
        </p:grpSpPr>
        <p:sp>
          <p:nvSpPr>
            <p:cNvPr id="9" name="TextBox 8"/>
            <p:cNvSpPr txBox="1"/>
            <p:nvPr/>
          </p:nvSpPr>
          <p:spPr>
            <a:xfrm>
              <a:off x="203461" y="1773382"/>
              <a:ext cx="2973557" cy="16312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void </a:t>
              </a:r>
              <a:r>
                <a:rPr lang="en-US" altLang="ko-KR" b="1" dirty="0" err="1" smtClean="0"/>
                <a:t>serialEvent</a:t>
              </a:r>
              <a:r>
                <a:rPr lang="en-US" altLang="ko-KR" dirty="0" smtClean="0"/>
                <a:t>() {</a:t>
              </a:r>
            </a:p>
            <a:p>
              <a:endParaRPr lang="en-US" altLang="ko-KR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시리얼 통신으로 데이터가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수신될 때마다 자동으로 실행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9" idx="3"/>
            </p:cNvCxnSpPr>
            <p:nvPr/>
          </p:nvCxnSpPr>
          <p:spPr>
            <a:xfrm>
              <a:off x="3177018" y="2588990"/>
              <a:ext cx="937782" cy="555245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1602616"/>
            <a:ext cx="6915150" cy="4495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900055" y="2479964"/>
            <a:ext cx="1828145" cy="1143000"/>
            <a:chOff x="3900055" y="2479964"/>
            <a:chExt cx="1828145" cy="1143000"/>
          </a:xfrm>
        </p:grpSpPr>
        <p:sp>
          <p:nvSpPr>
            <p:cNvPr id="11" name="오른쪽 중괄호 10"/>
            <p:cNvSpPr/>
            <p:nvPr/>
          </p:nvSpPr>
          <p:spPr>
            <a:xfrm>
              <a:off x="3900055" y="2479964"/>
              <a:ext cx="284018" cy="1143000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6472" y="284255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누름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66801" y="1835727"/>
            <a:ext cx="2435802" cy="1835728"/>
            <a:chOff x="1066801" y="1835727"/>
            <a:chExt cx="2435802" cy="183572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66801" y="1835727"/>
              <a:ext cx="969818" cy="387928"/>
            </a:xfrm>
            <a:prstGeom prst="roundRect">
              <a:avLst/>
            </a:prstGeom>
            <a:solidFill>
              <a:srgbClr val="DEEBF7">
                <a:alpha val="3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036619" y="2093229"/>
              <a:ext cx="1465984" cy="1578226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43895" y="3671455"/>
            <a:ext cx="3412353" cy="235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43895" y="2429057"/>
            <a:ext cx="2403761" cy="1242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에서 시리얼 통신으로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(Red, Green, Blue) </a:t>
            </a:r>
            <a:r>
              <a:rPr lang="ko-KR" altLang="en-US" dirty="0" smtClean="0"/>
              <a:t>점멸 제어하기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회로 유지</a:t>
            </a:r>
            <a:br>
              <a:rPr lang="ko-KR" altLang="en-US" dirty="0" smtClean="0"/>
            </a:br>
            <a:r>
              <a:rPr lang="en-US" altLang="ko-KR" dirty="0" smtClean="0"/>
              <a:t>		- LED (Red)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(Green)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(Blue)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220</a:t>
            </a:r>
            <a:r>
              <a:rPr lang="el-GR" altLang="ko-KR" dirty="0"/>
              <a:t> </a:t>
            </a:r>
            <a:r>
              <a:rPr lang="el-GR" altLang="ko-KR" dirty="0" smtClean="0"/>
              <a:t>Ω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LED(Red): 8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LED(Green): 9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LED(Blue): 10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‘R’, ‘G’, ‘B’ </a:t>
            </a:r>
            <a:r>
              <a:rPr lang="ko-KR" altLang="en-US" dirty="0" smtClean="0"/>
              <a:t>문자로 점멸 제어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3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점멸 제어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6163" y="74022"/>
            <a:ext cx="5437994" cy="68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https://t1.daumcdn.net/cfile/tistory/99DA95375A45F0B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0" y="980622"/>
            <a:ext cx="7876380" cy="29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23849" y="307523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직렬 통신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vs.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병렬 통신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6201"/>
              </p:ext>
            </p:extLst>
          </p:nvPr>
        </p:nvGraphicFramePr>
        <p:xfrm>
          <a:off x="1546486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직렬통신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병렬통신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통신거리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원거리 통신 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단거리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전송량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대표적 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RS-232C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HDD IDE </a:t>
                      </a:r>
                      <a:r>
                        <a:rPr lang="ko-KR" altLang="en-US" dirty="0" smtClean="0"/>
                        <a:t>케이블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547" y="843646"/>
            <a:ext cx="6523689" cy="59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" y="1348307"/>
            <a:ext cx="4947698" cy="3615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74" y="242284"/>
            <a:ext cx="4026793" cy="51833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862" y="1699286"/>
            <a:ext cx="2096672" cy="563451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862" y="2577865"/>
            <a:ext cx="2096672" cy="626835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4191" y="1858160"/>
            <a:ext cx="2429436" cy="761325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34191" y="2865376"/>
            <a:ext cx="2429436" cy="739059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28418" y="3850326"/>
            <a:ext cx="2429436" cy="778745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94451" y="5074024"/>
            <a:ext cx="4050946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세 부분의 내용이 </a:t>
            </a:r>
            <a:r>
              <a:rPr lang="en-US" altLang="ko-KR" sz="1400" b="1" dirty="0" smtClean="0">
                <a:latin typeface="+mj-ea"/>
                <a:ea typeface="+mj-ea"/>
              </a:rPr>
              <a:t>LED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색을 제외하면 동일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b="1" dirty="0" smtClean="0">
                <a:solidFill>
                  <a:srgbClr val="FF0066"/>
                </a:solidFill>
                <a:latin typeface="+mj-ea"/>
                <a:ea typeface="+mj-ea"/>
                <a:sym typeface="Wingdings" panose="05000000000000000000" pitchFamily="2" charset="2"/>
              </a:rPr>
              <a:t>재사용이 가능한 사용자 함수로 작성</a:t>
            </a:r>
            <a:endParaRPr lang="en-US" altLang="ko-KR" sz="1400" b="1" dirty="0">
              <a:solidFill>
                <a:srgbClr val="FF0066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err="1" smtClean="0">
                <a:solidFill>
                  <a:srgbClr val="FF0066"/>
                </a:solidFill>
                <a:latin typeface="+mj-ea"/>
                <a:ea typeface="+mj-ea"/>
              </a:rPr>
              <a:t>ToggleLED</a:t>
            </a:r>
            <a:r>
              <a:rPr lang="en-US" altLang="ko-KR" sz="1400" b="1" dirty="0" smtClean="0">
                <a:solidFill>
                  <a:srgbClr val="FF0066"/>
                </a:solidFill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solidFill>
                  <a:srgbClr val="FF0066"/>
                </a:solidFill>
                <a:latin typeface="+mj-ea"/>
                <a:ea typeface="+mj-ea"/>
              </a:rPr>
              <a:t>ledPin</a:t>
            </a:r>
            <a:r>
              <a:rPr lang="en-US" altLang="ko-KR" sz="1400" b="1" dirty="0" smtClean="0">
                <a:solidFill>
                  <a:srgbClr val="FF0066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246058" y="2214173"/>
            <a:ext cx="1188133" cy="287914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246058" y="3182140"/>
            <a:ext cx="1199680" cy="1911175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245245" y="4137727"/>
            <a:ext cx="1200493" cy="94438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873" y="5425597"/>
            <a:ext cx="4084839" cy="14279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39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76986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toggleLED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i="1" dirty="0" err="1" smtClean="0">
                <a:latin typeface="+mj-ea"/>
              </a:rPr>
              <a:t>ledPin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06362" y="1653238"/>
            <a:ext cx="8507854" cy="15321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지정한 핀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ledPin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에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연결된 </a:t>
            </a:r>
            <a:r>
              <a:rPr lang="en-US" altLang="ko-KR" sz="2400" dirty="0" smtClean="0">
                <a:latin typeface="+mn-ea"/>
              </a:rPr>
              <a:t>LED</a:t>
            </a:r>
            <a:r>
              <a:rPr lang="ko-KR" altLang="en-US" sz="2400" dirty="0" smtClean="0">
                <a:latin typeface="+mn-ea"/>
              </a:rPr>
              <a:t>의 상태를 반전시킴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사용 예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toggleLED</a:t>
            </a:r>
            <a:r>
              <a:rPr lang="en-US" altLang="ko-KR" sz="2000" dirty="0" smtClean="0">
                <a:latin typeface="+mn-ea"/>
              </a:rPr>
              <a:t>(4);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//4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번 핀 연결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LED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점멸 상태를 반대로 설정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325" y="3222668"/>
            <a:ext cx="7973025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toggleLED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HIGH)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켜져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LOW);   	//   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끔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				     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꺼져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HIGH);	//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켬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4912" y="14350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사용자 정의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" y="1556381"/>
            <a:ext cx="5362575" cy="3771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556381"/>
            <a:ext cx="4210050" cy="4857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9407" y="1971206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504" y="3017692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3950" y="5073843"/>
            <a:ext cx="2628588" cy="1340288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3950" y="1556381"/>
            <a:ext cx="4157584" cy="3517462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03707" y="1971206"/>
            <a:ext cx="116923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48612" y="2378436"/>
            <a:ext cx="159676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LED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점멸 제어 연습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순서대로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켜기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/>
              <a:t>R G B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송신  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B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사이에 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끄기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/>
              <a:t>R G 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B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사이에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켜기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</a:t>
            </a:r>
            <a:r>
              <a:rPr lang="ko-KR" altLang="en-US" dirty="0"/>
              <a:t>끄기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 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다양한 점멸 시나리오를 구성해보기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추가 제어 기능 구현해 보기</a:t>
            </a:r>
            <a:r>
              <a:rPr lang="en-US" altLang="ko-KR" dirty="0" smtClean="0"/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1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04_control3LED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594161" y="770964"/>
            <a:ext cx="3848100" cy="68580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10" y="742013"/>
            <a:ext cx="6858001" cy="96303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9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7886700" cy="2699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j-ea"/>
                <a:ea typeface="+mj-ea"/>
              </a:rPr>
              <a:t>Hardware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Software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I2C (Inter-Integrated Circuit: Inter IC)</a:t>
            </a:r>
          </a:p>
          <a:p>
            <a:r>
              <a:rPr lang="en-US" altLang="ko-KR" sz="3600" dirty="0">
                <a:latin typeface="+mj-ea"/>
                <a:ea typeface="+mj-ea"/>
              </a:rPr>
              <a:t>SPI (Serial Peripheral </a:t>
            </a:r>
            <a:r>
              <a:rPr lang="en-US" altLang="ko-KR" sz="3600" dirty="0" smtClean="0">
                <a:latin typeface="+mj-ea"/>
                <a:ea typeface="+mj-ea"/>
              </a:rPr>
              <a:t>Interface)</a:t>
            </a:r>
            <a:endParaRPr lang="en-US" altLang="ko-KR" sz="3600" dirty="0">
              <a:latin typeface="+mj-ea"/>
              <a:ea typeface="+mj-ea"/>
            </a:endParaRPr>
          </a:p>
          <a:p>
            <a:endParaRPr lang="en-US" altLang="ko-KR" sz="3600" dirty="0" smtClean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Hardware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UART(Universal </a:t>
            </a:r>
            <a:r>
              <a:rPr lang="en-US" altLang="ko-KR" sz="2400" dirty="0">
                <a:latin typeface="+mn-ea"/>
              </a:rPr>
              <a:t>asynchronous </a:t>
            </a:r>
            <a:r>
              <a:rPr lang="en-US" altLang="ko-KR" sz="2400" dirty="0" smtClean="0">
                <a:latin typeface="+mn-ea"/>
              </a:rPr>
              <a:t>receiver/transmitter)</a:t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       (</a:t>
            </a:r>
            <a:r>
              <a:rPr lang="ko-KR" altLang="en-US" sz="2400" dirty="0" smtClean="0">
                <a:latin typeface="+mn-ea"/>
              </a:rPr>
              <a:t>범용 </a:t>
            </a:r>
            <a:r>
              <a:rPr lang="ko-KR" altLang="en-US" sz="2400" dirty="0" err="1" smtClean="0">
                <a:latin typeface="+mn-ea"/>
              </a:rPr>
              <a:t>비동기화</a:t>
            </a:r>
            <a:r>
              <a:rPr lang="ko-KR" altLang="en-US" sz="2400" dirty="0" smtClean="0">
                <a:latin typeface="+mn-ea"/>
              </a:rPr>
              <a:t> 송수신기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 smtClean="0">
                <a:latin typeface="+mn-ea"/>
              </a:rPr>
              <a:t>아두이노</a:t>
            </a:r>
            <a:r>
              <a:rPr lang="ko-KR" altLang="en-US" sz="2400" dirty="0" smtClean="0">
                <a:latin typeface="+mn-ea"/>
              </a:rPr>
              <a:t> 보드의 시리얼 통신 전용 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0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(RX: Receiver  </a:t>
            </a:r>
            <a:r>
              <a:rPr lang="ko-KR" altLang="en-US" sz="2000" dirty="0" smtClean="0">
                <a:latin typeface="+mn-ea"/>
              </a:rPr>
              <a:t>수신</a:t>
            </a:r>
            <a:r>
              <a:rPr lang="en-US" altLang="ko-KR" sz="2000" dirty="0" smtClean="0">
                <a:latin typeface="+mn-ea"/>
              </a:rPr>
              <a:t>) 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(TX: Transmitter  </a:t>
            </a:r>
            <a:r>
              <a:rPr lang="ko-KR" altLang="en-US" sz="2000" dirty="0" smtClean="0">
                <a:latin typeface="+mn-ea"/>
              </a:rPr>
              <a:t>송신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USB </a:t>
            </a:r>
            <a:r>
              <a:rPr lang="ko-KR" altLang="en-US" sz="2400" dirty="0" smtClean="0">
                <a:latin typeface="+mn-ea"/>
              </a:rPr>
              <a:t>포트와 하드웨어적으로 공유 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ko-KR" altLang="en-US" sz="2000" dirty="0" err="1" smtClean="0">
                <a:latin typeface="+mn-ea"/>
              </a:rPr>
              <a:t>전용핀</a:t>
            </a:r>
            <a:r>
              <a:rPr lang="ko-KR" altLang="en-US" sz="2000" dirty="0" smtClean="0">
                <a:latin typeface="+mn-ea"/>
              </a:rPr>
              <a:t> 동시 사용 불가능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로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와 연결할 때는 </a:t>
            </a:r>
            <a:r>
              <a:rPr lang="en-US" altLang="ko-KR" sz="2000" dirty="0" smtClean="0">
                <a:latin typeface="+mn-ea"/>
              </a:rPr>
              <a:t>0, 1</a:t>
            </a:r>
            <a:r>
              <a:rPr lang="ko-KR" altLang="en-US" sz="2000" dirty="0" smtClean="0">
                <a:latin typeface="+mn-ea"/>
              </a:rPr>
              <a:t>번 핀 연결 분리해야 함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(PC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ko-KR" altLang="en-US" sz="2000" dirty="0" err="1" smtClean="0">
                <a:latin typeface="+mn-ea"/>
              </a:rPr>
              <a:t>아두이노로</a:t>
            </a:r>
            <a:r>
              <a:rPr lang="ko-KR" altLang="en-US" sz="2000" dirty="0" smtClean="0">
                <a:latin typeface="+mn-ea"/>
              </a:rPr>
              <a:t> 스케치 업로드 불가능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이용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별도의 라이브러리 설치가 필요 없음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 descr="https://s3.ap-northeast-2.amazonaws.com/opentutorials-user-file/module/2106/4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56" y="1180142"/>
            <a:ext cx="4916773" cy="26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30029" y="240067"/>
            <a:ext cx="7886700" cy="69681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UART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통신 개념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62" y="4025938"/>
            <a:ext cx="6998846" cy="26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4" y="4605"/>
            <a:ext cx="8471245" cy="685339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5777348" y="1039091"/>
            <a:ext cx="1821872" cy="19119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Software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dirty="0" smtClean="0">
                <a:latin typeface="+mn-ea"/>
              </a:rPr>
              <a:t>0, 1</a:t>
            </a:r>
            <a:r>
              <a:rPr lang="ko-KR" altLang="en-US" sz="2400" dirty="0" smtClean="0">
                <a:latin typeface="+mn-ea"/>
              </a:rPr>
              <a:t>번 외에 다른 디지털 핀으로 </a:t>
            </a: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통신을 원할 때 사용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라이브러리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latin typeface="+mn-ea"/>
              </a:rPr>
              <a:t>#include &lt;</a:t>
            </a:r>
            <a:r>
              <a:rPr lang="en-US" altLang="ko-KR" sz="2000" dirty="0" err="1" smtClean="0">
                <a:latin typeface="+mn-ea"/>
              </a:rPr>
              <a:t>SoftwareSerial.h</a:t>
            </a:r>
            <a:r>
              <a:rPr lang="en-US" altLang="ko-KR" sz="2000" dirty="0" smtClean="0">
                <a:latin typeface="+mn-ea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객체를 생성하여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객체 생성 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통신에 사용할 핀 번호 지정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SoftwareSerial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softSerial</a:t>
            </a:r>
            <a:r>
              <a:rPr lang="en-US" altLang="ko-KR" dirty="0" smtClean="0">
                <a:latin typeface="+mn-ea"/>
              </a:rPr>
              <a:t>(7, 8); // 7, 8</a:t>
            </a:r>
            <a:r>
              <a:rPr lang="ko-KR" altLang="en-US" dirty="0" smtClean="0">
                <a:latin typeface="+mn-ea"/>
              </a:rPr>
              <a:t>번 사용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698799"/>
            <a:ext cx="7886700" cy="6878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7923" y="1448815"/>
            <a:ext cx="8182842" cy="4845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ko-KR" altLang="en-US" sz="2400" dirty="0" err="1" smtClean="0">
                <a:latin typeface="+mn-ea"/>
              </a:rPr>
              <a:t>아두이노가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PC, </a:t>
            </a:r>
            <a:r>
              <a:rPr lang="ko-KR" altLang="en-US" sz="2400" dirty="0" smtClean="0">
                <a:latin typeface="+mn-ea"/>
              </a:rPr>
              <a:t>다른 장치와 통신할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때 사용하는 객체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UART </a:t>
            </a:r>
            <a:r>
              <a:rPr lang="ko-KR" altLang="en-US" sz="2400" dirty="0" smtClean="0">
                <a:latin typeface="+mn-ea"/>
              </a:rPr>
              <a:t>기반의 통신에 필요한 다양한 함수들을 제공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객체 함수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 smtClean="0">
                <a:latin typeface="+mn-ea"/>
              </a:rPr>
              <a:t>Serial.begin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속도값</a:t>
            </a:r>
            <a:r>
              <a:rPr lang="en-US" altLang="ko-KR" sz="2000" dirty="0" smtClean="0">
                <a:latin typeface="+mn-ea"/>
              </a:rPr>
              <a:t>);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통신을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속도값으로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초기화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Serial.available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포트로 수신된 바이트 수 반환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Serial.read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수신 버퍼에서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바이트 읽음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없으면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-1)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Serial.write</a:t>
            </a:r>
            <a:r>
              <a:rPr lang="en-US" altLang="ko-KR" sz="2000" dirty="0">
                <a:latin typeface="+mn-ea"/>
              </a:rPr>
              <a:t>(byte);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//1byte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Serial.println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 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줄바꿈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>
                <a:latin typeface="+mn-ea"/>
              </a:rPr>
              <a:t>…….. </a:t>
            </a:r>
            <a:r>
              <a:rPr lang="en-US" altLang="ko-KR" sz="2000" b="1" dirty="0">
                <a:latin typeface="+mn-ea"/>
                <a:hlinkClick r:id="rId2"/>
              </a:rPr>
              <a:t>https://www.arduino.cc/reference/ko</a:t>
            </a:r>
            <a:r>
              <a:rPr lang="en-US" altLang="ko-KR" sz="2000" b="1" dirty="0" smtClean="0">
                <a:latin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하드웨어 시리얼 통신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5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20520</TotalTime>
  <Words>1019</Words>
  <Application>Microsoft Office PowerPoint</Application>
  <PresentationFormat>화면 슬라이드 쇼(4:3)</PresentationFormat>
  <Paragraphs>266</Paragraphs>
  <Slides>35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사물인터넷(IoT)  프로그래밍 기초</vt:lpstr>
      <vt:lpstr>목차</vt:lpstr>
      <vt:lpstr>PowerPoint 프레젠테이션</vt:lpstr>
      <vt:lpstr>아두이노가 외부와 통신하는 방법</vt:lpstr>
      <vt:lpstr>Hardware Serial</vt:lpstr>
      <vt:lpstr>PowerPoint 프레젠테이션</vt:lpstr>
      <vt:lpstr>PowerPoint 프레젠테이션</vt:lpstr>
      <vt:lpstr>Software Serial</vt:lpstr>
      <vt:lpstr>PowerPoint 프레젠테이션</vt:lpstr>
      <vt:lpstr>실습 1: Hardware Serial 기본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아두이노 시리얼 통신 코딩의 핵심</vt:lpstr>
      <vt:lpstr>실습 2: 스위치 동작 횟수 전달하기</vt:lpstr>
      <vt:lpstr>풀업(PULL UP), 풀다운(PULL DOWN) 저항</vt:lpstr>
      <vt:lpstr>PowerPoint 프레젠테이션</vt:lpstr>
      <vt:lpstr>PowerPoint 프레젠테이션</vt:lpstr>
      <vt:lpstr>PowerPoint 프레젠테이션</vt:lpstr>
      <vt:lpstr>PowerPoint 프레젠테이션</vt:lpstr>
      <vt:lpstr>응용 1: PC에서 스위칭 횟수 초기화 하기</vt:lpstr>
      <vt:lpstr>PowerPoint 프레젠테이션</vt:lpstr>
      <vt:lpstr>PowerPoint 프레젠테이션</vt:lpstr>
      <vt:lpstr>PowerPoint 프레젠테이션</vt:lpstr>
      <vt:lpstr>실습 3: PC에서 LED 3개 점멸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Kim Jong Hyun</cp:lastModifiedBy>
  <cp:revision>282</cp:revision>
  <cp:lastPrinted>2019-03-22T07:19:52Z</cp:lastPrinted>
  <dcterms:created xsi:type="dcterms:W3CDTF">2019-02-21T14:11:08Z</dcterms:created>
  <dcterms:modified xsi:type="dcterms:W3CDTF">2019-04-01T04:48:10Z</dcterms:modified>
</cp:coreProperties>
</file>