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dd053c524_2_194:notes"/>
          <p:cNvSpPr/>
          <p:nvPr>
            <p:ph idx="2" type="sldImg"/>
          </p:nvPr>
        </p:nvSpPr>
        <p:spPr>
          <a:xfrm>
            <a:off x="426022" y="1143550"/>
            <a:ext cx="60060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1dd053c524_2_194:notes"/>
          <p:cNvSpPr txBox="1"/>
          <p:nvPr>
            <p:ph idx="1" type="body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1dd053c524_2_194:notes"/>
          <p:cNvSpPr txBox="1"/>
          <p:nvPr>
            <p:ph idx="12" type="sldNum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dd053c52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dd053c52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dd053c524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dd053c524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dd053c524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dd053c524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d053c524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dd053c524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dd053c524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dd053c524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dd053c524_2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dd053c524_2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dd053c524_2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dd053c524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dd053c524_2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dd053c524_2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>
            <p:ph idx="2" type="pic"/>
          </p:nvPr>
        </p:nvSpPr>
        <p:spPr>
          <a:xfrm>
            <a:off x="3811105" y="1526369"/>
            <a:ext cx="1521900" cy="152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>
            <p:ph idx="2" type="pic"/>
          </p:nvPr>
        </p:nvSpPr>
        <p:spPr>
          <a:xfrm>
            <a:off x="1407387" y="1577174"/>
            <a:ext cx="1556700" cy="15567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5"/>
          <p:cNvSpPr/>
          <p:nvPr>
            <p:ph idx="3" type="pic"/>
          </p:nvPr>
        </p:nvSpPr>
        <p:spPr>
          <a:xfrm>
            <a:off x="3794491" y="1577174"/>
            <a:ext cx="1556700" cy="15567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5"/>
          <p:cNvSpPr/>
          <p:nvPr>
            <p:ph idx="4" type="pic"/>
          </p:nvPr>
        </p:nvSpPr>
        <p:spPr>
          <a:xfrm>
            <a:off x="6179847" y="1577174"/>
            <a:ext cx="1556700" cy="155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>
            <p:ph idx="2" type="pic"/>
          </p:nvPr>
        </p:nvSpPr>
        <p:spPr>
          <a:xfrm>
            <a:off x="946027" y="1638454"/>
            <a:ext cx="2054400" cy="20544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6"/>
          <p:cNvSpPr/>
          <p:nvPr>
            <p:ph idx="3" type="pic"/>
          </p:nvPr>
        </p:nvSpPr>
        <p:spPr>
          <a:xfrm>
            <a:off x="3543302" y="1638454"/>
            <a:ext cx="2054400" cy="20544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6"/>
          <p:cNvSpPr/>
          <p:nvPr>
            <p:ph idx="4" type="pic"/>
          </p:nvPr>
        </p:nvSpPr>
        <p:spPr>
          <a:xfrm>
            <a:off x="6146676" y="1638454"/>
            <a:ext cx="2054400" cy="205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/>
          <p:nvPr>
            <p:ph idx="2" type="pic"/>
          </p:nvPr>
        </p:nvSpPr>
        <p:spPr>
          <a:xfrm>
            <a:off x="0" y="1583071"/>
            <a:ext cx="9144000" cy="1977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标题和内容">
  <p:cSld name="2_标题和内容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7" name="Google Shape;117;p28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8" name="Google Shape;11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9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5" name="Google Shape;125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/>
          <p:nvPr/>
        </p:nvSpPr>
        <p:spPr>
          <a:xfrm>
            <a:off x="621278" y="232647"/>
            <a:ext cx="5101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7465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1A7BAE"/>
              </a:buClr>
              <a:buSzPts val="2700"/>
              <a:buFont typeface="Arial"/>
              <a:buChar char="•"/>
            </a:pPr>
            <a:r>
              <a:rPr b="1" i="0" lang="ko" sz="2700" u="none" cap="none" strike="noStrike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 프로젝트 목차</a:t>
            </a:r>
            <a:endParaRPr sz="1100"/>
          </a:p>
        </p:txBody>
      </p:sp>
      <p:grpSp>
        <p:nvGrpSpPr>
          <p:cNvPr id="146" name="Google Shape;146;p32"/>
          <p:cNvGrpSpPr/>
          <p:nvPr/>
        </p:nvGrpSpPr>
        <p:grpSpPr>
          <a:xfrm>
            <a:off x="486694" y="11061"/>
            <a:ext cx="134848" cy="890836"/>
            <a:chOff x="281524" y="0"/>
            <a:chExt cx="105606" cy="721500"/>
          </a:xfrm>
        </p:grpSpPr>
        <p:sp>
          <p:nvSpPr>
            <p:cNvPr id="147" name="Google Shape;147;p32"/>
            <p:cNvSpPr/>
            <p:nvPr/>
          </p:nvSpPr>
          <p:spPr>
            <a:xfrm>
              <a:off x="281524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2"/>
            <p:cNvSpPr/>
            <p:nvPr/>
          </p:nvSpPr>
          <p:spPr>
            <a:xfrm>
              <a:off x="341530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0" name="Google Shape;150;p32"/>
          <p:cNvSpPr txBox="1"/>
          <p:nvPr/>
        </p:nvSpPr>
        <p:spPr>
          <a:xfrm>
            <a:off x="834599" y="1164779"/>
            <a:ext cx="74748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7BAE"/>
              </a:buClr>
              <a:buSzPts val="2000"/>
              <a:buFont typeface="Arial"/>
              <a:buAutoNum type="arabicPeriod"/>
            </a:pPr>
            <a:r>
              <a:rPr b="1" i="0" lang="ko" sz="2000" u="none" cap="none" strike="noStrike">
                <a:solidFill>
                  <a:srgbClr val="1A7BAE"/>
                </a:solidFill>
                <a:latin typeface="Arial"/>
                <a:ea typeface="Arial"/>
                <a:cs typeface="Arial"/>
                <a:sym typeface="Arial"/>
              </a:rPr>
              <a:t> Database 구조</a:t>
            </a:r>
            <a:endParaRPr b="1" i="0" sz="2000" u="none" cap="none" strike="noStrike">
              <a:solidFill>
                <a:srgbClr val="1A7BA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7BAE"/>
              </a:buClr>
              <a:buSzPts val="2000"/>
              <a:buFont typeface="Arial"/>
              <a:buAutoNum type="arabicPeriod"/>
            </a:pPr>
            <a:r>
              <a:rPr b="1" i="0" lang="ko" sz="2000" u="none" cap="none" strike="noStrike">
                <a:solidFill>
                  <a:srgbClr val="1A7BAE"/>
                </a:solidFill>
                <a:latin typeface="Arial"/>
                <a:ea typeface="Arial"/>
                <a:cs typeface="Arial"/>
                <a:sym typeface="Arial"/>
              </a:rPr>
              <a:t> Login Page 구조 및 프로세스</a:t>
            </a:r>
            <a:endParaRPr sz="1100"/>
          </a:p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7BAE"/>
              </a:buClr>
              <a:buSzPts val="2000"/>
              <a:buFont typeface="Arial"/>
              <a:buAutoNum type="arabicPeriod"/>
            </a:pPr>
            <a:r>
              <a:rPr b="1" i="0" lang="ko" sz="2000" u="none" cap="none" strike="noStrike">
                <a:solidFill>
                  <a:srgbClr val="1A7BAE"/>
                </a:solidFill>
                <a:latin typeface="Arial"/>
                <a:ea typeface="Arial"/>
                <a:cs typeface="Arial"/>
                <a:sym typeface="Arial"/>
              </a:rPr>
              <a:t> Main Page(</a:t>
            </a:r>
            <a:r>
              <a:rPr b="1" lang="ko" sz="2000">
                <a:solidFill>
                  <a:srgbClr val="1A7BAE"/>
                </a:solidFill>
              </a:rPr>
              <a:t>category,popular,recommend,search)</a:t>
            </a:r>
            <a:endParaRPr b="1" i="0" sz="2000" u="none" cap="none" strike="noStrike">
              <a:solidFill>
                <a:srgbClr val="1A7BA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7BAE"/>
              </a:buClr>
              <a:buSzPts val="2000"/>
              <a:buFont typeface="Arial"/>
              <a:buAutoNum type="arabicPeriod"/>
            </a:pPr>
            <a:r>
              <a:rPr b="1" i="0" lang="ko" sz="2000" u="none" cap="none" strike="noStrike">
                <a:solidFill>
                  <a:srgbClr val="1A7BAE"/>
                </a:solidFill>
                <a:latin typeface="Arial"/>
                <a:ea typeface="Arial"/>
                <a:cs typeface="Arial"/>
                <a:sym typeface="Arial"/>
              </a:rPr>
              <a:t> Sub Page (</a:t>
            </a:r>
            <a:r>
              <a:rPr b="1" lang="ko" sz="2000">
                <a:solidFill>
                  <a:srgbClr val="1A7BAE"/>
                </a:solidFill>
              </a:rPr>
              <a:t>markets</a:t>
            </a:r>
            <a:r>
              <a:rPr b="1" i="0" lang="ko" sz="2000" u="none" cap="none" strike="noStrike">
                <a:solidFill>
                  <a:srgbClr val="1A7BA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ko" sz="2000">
                <a:solidFill>
                  <a:srgbClr val="1A7BAE"/>
                </a:solidFill>
              </a:rPr>
              <a:t>menu</a:t>
            </a:r>
            <a:r>
              <a:rPr b="1" i="0" lang="ko" sz="2000" u="none" cap="none" strike="noStrike">
                <a:solidFill>
                  <a:srgbClr val="1A7BA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ko" sz="2000">
                <a:solidFill>
                  <a:srgbClr val="1A7BAE"/>
                </a:solidFill>
              </a:rPr>
              <a:t>review &amp; reply</a:t>
            </a:r>
            <a:r>
              <a:rPr b="1" i="0" lang="ko" sz="2000" u="none" cap="none" strike="noStrike">
                <a:solidFill>
                  <a:srgbClr val="1A7BA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/>
        </p:nvSpPr>
        <p:spPr>
          <a:xfrm>
            <a:off x="2794800" y="213250"/>
            <a:ext cx="3554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2700">
                <a:solidFill>
                  <a:srgbClr val="1A7BAE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프로젝트 수행결과</a:t>
            </a:r>
            <a:endParaRPr sz="1100">
              <a:solidFill>
                <a:srgbClr val="F5C34B"/>
              </a:solidFill>
            </a:endParaRPr>
          </a:p>
        </p:txBody>
      </p:sp>
      <p:sp>
        <p:nvSpPr>
          <p:cNvPr id="156" name="Google Shape;156;p33"/>
          <p:cNvSpPr txBox="1"/>
          <p:nvPr/>
        </p:nvSpPr>
        <p:spPr>
          <a:xfrm>
            <a:off x="2538900" y="698050"/>
            <a:ext cx="4066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800">
                <a:solidFill>
                  <a:srgbClr val="1A7BAE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MAIN PAGE</a:t>
            </a:r>
            <a:endParaRPr sz="1800">
              <a:solidFill>
                <a:srgbClr val="F5C34B"/>
              </a:solidFill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82900" y="1183950"/>
            <a:ext cx="4144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▪"/>
            </a:pPr>
            <a:r>
              <a:rPr lang="ko" sz="1300"/>
              <a:t>home</a:t>
            </a:r>
            <a:r>
              <a:rPr lang="ko" sz="1300">
                <a:solidFill>
                  <a:srgbClr val="000000"/>
                </a:solidFill>
              </a:rPr>
              <a:t>.html :</a:t>
            </a:r>
            <a:br>
              <a:rPr lang="ko" sz="1300">
                <a:solidFill>
                  <a:srgbClr val="000000"/>
                </a:solidFill>
              </a:rPr>
            </a:br>
            <a:r>
              <a:rPr lang="ko" sz="1300">
                <a:solidFill>
                  <a:srgbClr val="000000"/>
                </a:solidFill>
              </a:rPr>
              <a:t>- </a:t>
            </a:r>
            <a:r>
              <a:rPr lang="ko" sz="1300"/>
              <a:t>home</a:t>
            </a:r>
            <a:r>
              <a:rPr lang="ko" sz="1300">
                <a:solidFill>
                  <a:srgbClr val="000000"/>
                </a:solidFill>
              </a:rPr>
              <a:t> page의 역할</a:t>
            </a:r>
            <a:br>
              <a:rPr lang="ko" sz="1300">
                <a:solidFill>
                  <a:srgbClr val="000000"/>
                </a:solidFill>
              </a:rPr>
            </a:br>
            <a:r>
              <a:rPr lang="ko" sz="1300">
                <a:solidFill>
                  <a:srgbClr val="000000"/>
                </a:solidFill>
              </a:rPr>
              <a:t>- bootstrap의 전체적인 스타일</a:t>
            </a:r>
            <a:r>
              <a:rPr lang="ko" sz="1300"/>
              <a:t> </a:t>
            </a:r>
            <a:r>
              <a:rPr lang="ko" sz="1300">
                <a:solidFill>
                  <a:srgbClr val="000000"/>
                </a:solidFill>
              </a:rPr>
              <a:t>사용</a:t>
            </a:r>
            <a:br>
              <a:rPr lang="ko" sz="1300">
                <a:solidFill>
                  <a:srgbClr val="000000"/>
                </a:solidFill>
              </a:rPr>
            </a:br>
            <a:r>
              <a:rPr lang="ko" sz="1300">
                <a:solidFill>
                  <a:srgbClr val="000000"/>
                </a:solidFill>
              </a:rPr>
              <a:t>- 기능별 block (header,</a:t>
            </a:r>
            <a:r>
              <a:rPr lang="ko" sz="1300"/>
              <a:t> 상단 바</a:t>
            </a:r>
            <a:r>
              <a:rPr lang="ko" sz="1300">
                <a:solidFill>
                  <a:srgbClr val="000000"/>
                </a:solidFill>
              </a:rPr>
              <a:t>, section)</a:t>
            </a:r>
            <a:endParaRPr sz="1300">
              <a:solidFill>
                <a:srgbClr val="000000"/>
              </a:solidFill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▪"/>
            </a:pPr>
            <a:r>
              <a:rPr lang="ko" sz="1300"/>
              <a:t>-상단 메뉴(category, popular, recommend,search) 클릭시 해당 화면으로 이동(스크롤바 내려감)</a:t>
            </a:r>
            <a:br>
              <a:rPr lang="ko" sz="1300">
                <a:solidFill>
                  <a:srgbClr val="000000"/>
                </a:solidFill>
              </a:rPr>
            </a:br>
            <a:r>
              <a:rPr lang="ko" sz="1300">
                <a:solidFill>
                  <a:srgbClr val="000000"/>
                </a:solidFill>
              </a:rPr>
              <a:t>-</a:t>
            </a:r>
            <a:r>
              <a:rPr lang="ko" sz="1300"/>
              <a:t>login, register 클릭시 해당 페이지로 이동</a:t>
            </a:r>
            <a:endParaRPr sz="13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ko" sz="1300"/>
              <a:t>-로그인 후에는 각각 mypage와 logout으로 바뀜</a:t>
            </a:r>
            <a:endParaRPr sz="13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▪"/>
            </a:pPr>
            <a:r>
              <a:rPr i="1" lang="ko" sz="1300">
                <a:solidFill>
                  <a:srgbClr val="FF9900"/>
                </a:solidFill>
              </a:rPr>
              <a:t>login : login.html</a:t>
            </a:r>
            <a:endParaRPr i="1" sz="1300">
              <a:solidFill>
                <a:srgbClr val="FF9900"/>
              </a:solidFill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▪"/>
            </a:pPr>
            <a:r>
              <a:rPr i="1" lang="ko" sz="1300">
                <a:solidFill>
                  <a:srgbClr val="FF9900"/>
                </a:solidFill>
              </a:rPr>
              <a:t>register : register.html</a:t>
            </a:r>
            <a:endParaRPr i="1" sz="1300">
              <a:solidFill>
                <a:srgbClr val="FF9900"/>
              </a:solidFill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▪"/>
            </a:pPr>
            <a:r>
              <a:rPr i="1" lang="ko" sz="1300">
                <a:solidFill>
                  <a:srgbClr val="FF9900"/>
                </a:solidFill>
              </a:rPr>
              <a:t>category : category.html</a:t>
            </a:r>
            <a:endParaRPr i="1" sz="1300">
              <a:solidFill>
                <a:srgbClr val="FF9900"/>
              </a:solidFill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▪"/>
            </a:pPr>
            <a:r>
              <a:rPr i="1" lang="ko" sz="1300">
                <a:solidFill>
                  <a:srgbClr val="FF9900"/>
                </a:solidFill>
              </a:rPr>
              <a:t>popular : popular.html</a:t>
            </a:r>
            <a:endParaRPr i="1" sz="1300">
              <a:solidFill>
                <a:srgbClr val="FF9900"/>
              </a:solidFill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▪"/>
            </a:pPr>
            <a:r>
              <a:rPr i="1" lang="ko" sz="1300">
                <a:solidFill>
                  <a:srgbClr val="FF9900"/>
                </a:solidFill>
              </a:rPr>
              <a:t>recommend : recommend.html</a:t>
            </a:r>
            <a:endParaRPr i="1" sz="1300">
              <a:solidFill>
                <a:srgbClr val="FF9900"/>
              </a:solidFill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▪"/>
            </a:pPr>
            <a:r>
              <a:rPr i="1" lang="ko" sz="1300">
                <a:solidFill>
                  <a:srgbClr val="FF9900"/>
                </a:solidFill>
              </a:rPr>
              <a:t>search : search.html</a:t>
            </a:r>
            <a:endParaRPr i="1" sz="1300">
              <a:solidFill>
                <a:srgbClr val="FF9900"/>
              </a:solidFill>
            </a:endParaRPr>
          </a:p>
        </p:txBody>
      </p:sp>
      <p:pic>
        <p:nvPicPr>
          <p:cNvPr id="158" name="Google Shape;1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225" y="1126775"/>
            <a:ext cx="4652625" cy="276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3"/>
          <p:cNvSpPr/>
          <p:nvPr/>
        </p:nvSpPr>
        <p:spPr>
          <a:xfrm>
            <a:off x="6642452" y="1183949"/>
            <a:ext cx="1988700" cy="204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049" y="3977951"/>
            <a:ext cx="4652625" cy="45404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" name="Google Shape;16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050" y="4658700"/>
            <a:ext cx="3268212" cy="484800"/>
          </a:xfrm>
          <a:prstGeom prst="rect">
            <a:avLst/>
          </a:prstGeom>
          <a:noFill/>
          <a:ln cap="flat" cmpd="sng" w="28575">
            <a:solidFill>
              <a:srgbClr val="F5C34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33"/>
          <p:cNvSpPr/>
          <p:nvPr/>
        </p:nvSpPr>
        <p:spPr>
          <a:xfrm rot="5498607">
            <a:off x="4899668" y="4442426"/>
            <a:ext cx="428876" cy="2095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C34B"/>
          </a:solidFill>
          <a:ln cap="flat" cmpd="sng" w="9525">
            <a:solidFill>
              <a:srgbClr val="F5C3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3"/>
          <p:cNvSpPr/>
          <p:nvPr/>
        </p:nvSpPr>
        <p:spPr>
          <a:xfrm>
            <a:off x="7571250" y="4850695"/>
            <a:ext cx="1158600" cy="2928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5C3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login후 화면</a:t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/>
        </p:nvSpPr>
        <p:spPr>
          <a:xfrm>
            <a:off x="2794800" y="213250"/>
            <a:ext cx="3554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2700">
                <a:solidFill>
                  <a:srgbClr val="1A7BAE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프로젝트 수행결과</a:t>
            </a:r>
            <a:endParaRPr sz="1100">
              <a:solidFill>
                <a:srgbClr val="F5C34B"/>
              </a:solidFill>
            </a:endParaRPr>
          </a:p>
        </p:txBody>
      </p:sp>
      <p:sp>
        <p:nvSpPr>
          <p:cNvPr id="169" name="Google Shape;169;p34"/>
          <p:cNvSpPr txBox="1"/>
          <p:nvPr/>
        </p:nvSpPr>
        <p:spPr>
          <a:xfrm>
            <a:off x="2538900" y="698050"/>
            <a:ext cx="4066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800">
                <a:solidFill>
                  <a:srgbClr val="1A7BAE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MAIN PAGE / category</a:t>
            </a:r>
            <a:endParaRPr sz="1800">
              <a:solidFill>
                <a:srgbClr val="F5C34B"/>
              </a:solidFill>
            </a:endParaRPr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75" y="1184500"/>
            <a:ext cx="5655724" cy="30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4"/>
          <p:cNvSpPr/>
          <p:nvPr/>
        </p:nvSpPr>
        <p:spPr>
          <a:xfrm>
            <a:off x="266775" y="4289800"/>
            <a:ext cx="3125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상단 메뉴category 클릭시 보이는 화면</a:t>
            </a:r>
            <a:endParaRPr b="1" sz="1300"/>
          </a:p>
        </p:txBody>
      </p:sp>
      <p:sp>
        <p:nvSpPr>
          <p:cNvPr id="172" name="Google Shape;172;p34"/>
          <p:cNvSpPr txBox="1"/>
          <p:nvPr/>
        </p:nvSpPr>
        <p:spPr>
          <a:xfrm>
            <a:off x="6065925" y="1472500"/>
            <a:ext cx="303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-7가지 카테고리로 음식점 분류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-각각의 카테고리 클릭시 market의 list.html 페이지로 이동</a:t>
            </a:r>
            <a:endParaRPr/>
          </a:p>
        </p:txBody>
      </p:sp>
      <p:sp>
        <p:nvSpPr>
          <p:cNvPr id="173" name="Google Shape;173;p34"/>
          <p:cNvSpPr txBox="1"/>
          <p:nvPr/>
        </p:nvSpPr>
        <p:spPr>
          <a:xfrm>
            <a:off x="6065925" y="2299274"/>
            <a:ext cx="303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-한식 : market/korea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-일식 : </a:t>
            </a:r>
            <a:r>
              <a:rPr lang="ko">
                <a:solidFill>
                  <a:schemeClr val="dk1"/>
                </a:solidFill>
              </a:rPr>
              <a:t>market/japan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-양식 : </a:t>
            </a:r>
            <a:r>
              <a:rPr lang="ko">
                <a:solidFill>
                  <a:schemeClr val="dk1"/>
                </a:solidFill>
              </a:rPr>
              <a:t>market/america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-중식 : </a:t>
            </a:r>
            <a:r>
              <a:rPr lang="ko">
                <a:solidFill>
                  <a:schemeClr val="dk1"/>
                </a:solidFill>
              </a:rPr>
              <a:t>market/china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-분식 : </a:t>
            </a:r>
            <a:r>
              <a:rPr lang="ko">
                <a:solidFill>
                  <a:schemeClr val="dk1"/>
                </a:solidFill>
              </a:rPr>
              <a:t>market/snack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-뷔페식 : </a:t>
            </a:r>
            <a:r>
              <a:rPr lang="ko">
                <a:solidFill>
                  <a:schemeClr val="dk1"/>
                </a:solidFill>
              </a:rPr>
              <a:t>market/buttet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-기타 : </a:t>
            </a:r>
            <a:r>
              <a:rPr lang="ko">
                <a:solidFill>
                  <a:schemeClr val="dk1"/>
                </a:solidFill>
              </a:rPr>
              <a:t>market/etc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/>
        </p:nvSpPr>
        <p:spPr>
          <a:xfrm>
            <a:off x="2794800" y="213250"/>
            <a:ext cx="3554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2700">
                <a:solidFill>
                  <a:srgbClr val="1A7BAE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프로젝트 수행결과</a:t>
            </a:r>
            <a:endParaRPr sz="1100">
              <a:solidFill>
                <a:srgbClr val="F5C34B"/>
              </a:solidFill>
            </a:endParaRPr>
          </a:p>
        </p:txBody>
      </p:sp>
      <p:sp>
        <p:nvSpPr>
          <p:cNvPr id="179" name="Google Shape;179;p35"/>
          <p:cNvSpPr txBox="1"/>
          <p:nvPr/>
        </p:nvSpPr>
        <p:spPr>
          <a:xfrm>
            <a:off x="2538900" y="698050"/>
            <a:ext cx="4066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800">
                <a:solidFill>
                  <a:srgbClr val="1A7BAE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MAIN PAGE / popular</a:t>
            </a:r>
            <a:endParaRPr sz="1800">
              <a:solidFill>
                <a:srgbClr val="F5C34B"/>
              </a:solidFill>
            </a:endParaRPr>
          </a:p>
        </p:txBody>
      </p:sp>
      <p:sp>
        <p:nvSpPr>
          <p:cNvPr id="180" name="Google Shape;180;p35"/>
          <p:cNvSpPr/>
          <p:nvPr/>
        </p:nvSpPr>
        <p:spPr>
          <a:xfrm>
            <a:off x="53375" y="4588600"/>
            <a:ext cx="3125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상단 메뉴 popular 클릭시 보이는 화면</a:t>
            </a:r>
            <a:endParaRPr b="1" sz="1300"/>
          </a:p>
        </p:txBody>
      </p:sp>
      <p:sp>
        <p:nvSpPr>
          <p:cNvPr id="181" name="Google Shape;181;p35"/>
          <p:cNvSpPr txBox="1"/>
          <p:nvPr/>
        </p:nvSpPr>
        <p:spPr>
          <a:xfrm>
            <a:off x="6065925" y="1472500"/>
            <a:ext cx="303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-조회수가 00이상이고, 소비자가 남긴 별점 평균이 높은 상위 9개 음식점을 띄움</a:t>
            </a:r>
            <a:endParaRPr/>
          </a:p>
        </p:txBody>
      </p:sp>
      <p:sp>
        <p:nvSpPr>
          <p:cNvPr id="182" name="Google Shape;182;p35"/>
          <p:cNvSpPr txBox="1"/>
          <p:nvPr/>
        </p:nvSpPr>
        <p:spPr>
          <a:xfrm>
            <a:off x="6065925" y="2299263"/>
            <a:ext cx="30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5" y="1184500"/>
            <a:ext cx="6012550" cy="33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/>
        </p:nvSpPr>
        <p:spPr>
          <a:xfrm>
            <a:off x="2794800" y="213250"/>
            <a:ext cx="3554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2700">
                <a:solidFill>
                  <a:srgbClr val="1A7BAE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프로젝트 수행결과</a:t>
            </a:r>
            <a:endParaRPr sz="1100">
              <a:solidFill>
                <a:srgbClr val="F5C34B"/>
              </a:solidFill>
            </a:endParaRPr>
          </a:p>
        </p:txBody>
      </p:sp>
      <p:sp>
        <p:nvSpPr>
          <p:cNvPr id="189" name="Google Shape;189;p36"/>
          <p:cNvSpPr txBox="1"/>
          <p:nvPr/>
        </p:nvSpPr>
        <p:spPr>
          <a:xfrm>
            <a:off x="2538900" y="698050"/>
            <a:ext cx="4066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800">
                <a:solidFill>
                  <a:srgbClr val="1A7BAE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MAIN PAGE / recommend</a:t>
            </a:r>
            <a:endParaRPr sz="1800">
              <a:solidFill>
                <a:srgbClr val="F5C34B"/>
              </a:solidFill>
            </a:endParaRPr>
          </a:p>
        </p:txBody>
      </p:sp>
      <p:sp>
        <p:nvSpPr>
          <p:cNvPr id="190" name="Google Shape;190;p36"/>
          <p:cNvSpPr/>
          <p:nvPr/>
        </p:nvSpPr>
        <p:spPr>
          <a:xfrm>
            <a:off x="181400" y="4534925"/>
            <a:ext cx="4183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상단 메뉴 recommend 클릭시 보이는 화면</a:t>
            </a:r>
            <a:endParaRPr b="1" sz="1300"/>
          </a:p>
        </p:txBody>
      </p:sp>
      <p:sp>
        <p:nvSpPr>
          <p:cNvPr id="191" name="Google Shape;191;p36"/>
          <p:cNvSpPr txBox="1"/>
          <p:nvPr/>
        </p:nvSpPr>
        <p:spPr>
          <a:xfrm>
            <a:off x="4748650" y="1103925"/>
            <a:ext cx="384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또는 카테고리 선택 후 메뉴추천 버튼을 누르면 랜덤으로 메뉴를 추천해주는 프로그램.</a:t>
            </a:r>
            <a:endParaRPr/>
          </a:p>
        </p:txBody>
      </p:sp>
      <p:pic>
        <p:nvPicPr>
          <p:cNvPr id="192" name="Google Shape;192;p36"/>
          <p:cNvPicPr preferRelativeResize="0"/>
          <p:nvPr/>
        </p:nvPicPr>
        <p:blipFill rotWithShape="1">
          <a:blip r:embed="rId3">
            <a:alphaModFix/>
          </a:blip>
          <a:srcRect b="54035" l="0" r="0" t="0"/>
          <a:stretch/>
        </p:blipFill>
        <p:spPr>
          <a:xfrm>
            <a:off x="128075" y="1103925"/>
            <a:ext cx="4236426" cy="8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75" y="1995500"/>
            <a:ext cx="4236424" cy="25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6"/>
          <p:cNvSpPr/>
          <p:nvPr/>
        </p:nvSpPr>
        <p:spPr>
          <a:xfrm>
            <a:off x="4802025" y="1782075"/>
            <a:ext cx="3681600" cy="166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랜덤 결과 뜬 화면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/>
        </p:nvSpPr>
        <p:spPr>
          <a:xfrm>
            <a:off x="2794800" y="213250"/>
            <a:ext cx="3554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2700">
                <a:solidFill>
                  <a:srgbClr val="1A7BAE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프로젝트 수행결과</a:t>
            </a:r>
            <a:endParaRPr sz="1100">
              <a:solidFill>
                <a:srgbClr val="F5C34B"/>
              </a:solidFill>
            </a:endParaRPr>
          </a:p>
        </p:txBody>
      </p:sp>
      <p:sp>
        <p:nvSpPr>
          <p:cNvPr id="200" name="Google Shape;200;p37"/>
          <p:cNvSpPr txBox="1"/>
          <p:nvPr/>
        </p:nvSpPr>
        <p:spPr>
          <a:xfrm>
            <a:off x="2538900" y="698050"/>
            <a:ext cx="4066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800">
                <a:solidFill>
                  <a:srgbClr val="1A7BAE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MAIN PAGE / search</a:t>
            </a:r>
            <a:endParaRPr sz="1800">
              <a:solidFill>
                <a:srgbClr val="F5C34B"/>
              </a:solidFill>
            </a:endParaRPr>
          </a:p>
        </p:txBody>
      </p:sp>
      <p:sp>
        <p:nvSpPr>
          <p:cNvPr id="201" name="Google Shape;201;p37"/>
          <p:cNvSpPr/>
          <p:nvPr/>
        </p:nvSpPr>
        <p:spPr>
          <a:xfrm>
            <a:off x="309450" y="4407200"/>
            <a:ext cx="3125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상단 메뉴 search 클릭시 보이는 화면</a:t>
            </a:r>
            <a:endParaRPr b="1" sz="1300"/>
          </a:p>
        </p:txBody>
      </p:sp>
      <p:sp>
        <p:nvSpPr>
          <p:cNvPr id="202" name="Google Shape;202;p37"/>
          <p:cNvSpPr txBox="1"/>
          <p:nvPr/>
        </p:nvSpPr>
        <p:spPr>
          <a:xfrm>
            <a:off x="6065925" y="1152350"/>
            <a:ext cx="303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왼쪽 창에 키워드 검색을 통해 지도에서 음식점의 위치 확인가능</a:t>
            </a:r>
            <a:endParaRPr/>
          </a:p>
        </p:txBody>
      </p:sp>
      <p:sp>
        <p:nvSpPr>
          <p:cNvPr id="203" name="Google Shape;203;p37"/>
          <p:cNvSpPr txBox="1"/>
          <p:nvPr/>
        </p:nvSpPr>
        <p:spPr>
          <a:xfrm>
            <a:off x="6065925" y="1767950"/>
            <a:ext cx="24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home.html에 </a:t>
            </a:r>
            <a:r>
              <a:rPr lang="ko">
                <a:solidFill>
                  <a:schemeClr val="dk1"/>
                </a:solidFill>
              </a:rPr>
              <a:t>kakao maps API</a:t>
            </a:r>
            <a:r>
              <a:rPr lang="ko"/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script가 추가되어있음</a:t>
            </a:r>
            <a:endParaRPr/>
          </a:p>
        </p:txBody>
      </p:sp>
      <p:pic>
        <p:nvPicPr>
          <p:cNvPr id="204" name="Google Shape;2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5" y="1044250"/>
            <a:ext cx="5998900" cy="33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53400"/>
            <a:ext cx="9143998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/>
        </p:nvSpPr>
        <p:spPr>
          <a:xfrm>
            <a:off x="2794800" y="74525"/>
            <a:ext cx="3554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2700">
                <a:solidFill>
                  <a:srgbClr val="1A7BAE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프로젝트 수행결과</a:t>
            </a:r>
            <a:endParaRPr sz="1100">
              <a:solidFill>
                <a:srgbClr val="F5C34B"/>
              </a:solidFill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2538900" y="559325"/>
            <a:ext cx="4066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800">
                <a:solidFill>
                  <a:srgbClr val="1A7BAE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SUB PAGE / market</a:t>
            </a:r>
            <a:endParaRPr sz="1800">
              <a:solidFill>
                <a:srgbClr val="F5C34B"/>
              </a:solidFill>
            </a:endParaRPr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850" y="905525"/>
            <a:ext cx="4430151" cy="41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8"/>
          <p:cNvPicPr preferRelativeResize="0"/>
          <p:nvPr/>
        </p:nvPicPr>
        <p:blipFill rotWithShape="1">
          <a:blip r:embed="rId4">
            <a:alphaModFix/>
          </a:blip>
          <a:srcRect b="27452" l="0" r="0" t="0"/>
          <a:stretch/>
        </p:blipFill>
        <p:spPr>
          <a:xfrm>
            <a:off x="0" y="872000"/>
            <a:ext cx="4640352" cy="1821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8"/>
          <p:cNvSpPr/>
          <p:nvPr/>
        </p:nvSpPr>
        <p:spPr>
          <a:xfrm>
            <a:off x="170750" y="2347650"/>
            <a:ext cx="1152600" cy="34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8"/>
          <p:cNvSpPr/>
          <p:nvPr/>
        </p:nvSpPr>
        <p:spPr>
          <a:xfrm>
            <a:off x="6605100" y="1304875"/>
            <a:ext cx="818700" cy="253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8"/>
          <p:cNvSpPr/>
          <p:nvPr/>
        </p:nvSpPr>
        <p:spPr>
          <a:xfrm>
            <a:off x="4183100" y="1643350"/>
            <a:ext cx="885600" cy="34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C34B"/>
          </a:solidFill>
          <a:ln cap="flat" cmpd="sng" w="9525">
            <a:solidFill>
              <a:srgbClr val="F5C3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70075"/>
            <a:ext cx="4640349" cy="24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/>
        </p:nvSpPr>
        <p:spPr>
          <a:xfrm>
            <a:off x="2378825" y="3884300"/>
            <a:ext cx="307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-views_market의 함수에서 seocho테이블의 데이터를 카테고리(한식)에 따라 필터링 후 seochono 순서대로 정렬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19" name="Google Shape;219;p38"/>
          <p:cNvCxnSpPr/>
          <p:nvPr/>
        </p:nvCxnSpPr>
        <p:spPr>
          <a:xfrm flipH="1" rot="10800000">
            <a:off x="2283650" y="3393575"/>
            <a:ext cx="1152300" cy="1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8"/>
          <p:cNvCxnSpPr/>
          <p:nvPr/>
        </p:nvCxnSpPr>
        <p:spPr>
          <a:xfrm flipH="1" rot="10800000">
            <a:off x="2283650" y="3716700"/>
            <a:ext cx="1152300" cy="1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8"/>
          <p:cNvCxnSpPr/>
          <p:nvPr/>
        </p:nvCxnSpPr>
        <p:spPr>
          <a:xfrm flipH="1" rot="10800000">
            <a:off x="995425" y="2923875"/>
            <a:ext cx="594600" cy="3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/>
        </p:nvSpPr>
        <p:spPr>
          <a:xfrm>
            <a:off x="2794800" y="74525"/>
            <a:ext cx="3554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2700">
                <a:solidFill>
                  <a:srgbClr val="1A7BAE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프로젝트 수행결과</a:t>
            </a:r>
            <a:endParaRPr sz="1100">
              <a:solidFill>
                <a:srgbClr val="F5C34B"/>
              </a:solidFill>
            </a:endParaRPr>
          </a:p>
        </p:txBody>
      </p:sp>
      <p:sp>
        <p:nvSpPr>
          <p:cNvPr id="227" name="Google Shape;227;p39"/>
          <p:cNvSpPr txBox="1"/>
          <p:nvPr/>
        </p:nvSpPr>
        <p:spPr>
          <a:xfrm>
            <a:off x="2538900" y="559325"/>
            <a:ext cx="4066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800">
                <a:solidFill>
                  <a:srgbClr val="1A7BAE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SUB PAGE / market</a:t>
            </a:r>
            <a:endParaRPr sz="1800">
              <a:solidFill>
                <a:srgbClr val="F5C34B"/>
              </a:solidFill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00" y="905525"/>
            <a:ext cx="2856749" cy="353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/>
          <p:nvPr/>
        </p:nvSpPr>
        <p:spPr>
          <a:xfrm>
            <a:off x="1308059" y="1241895"/>
            <a:ext cx="528000" cy="213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300" y="926650"/>
            <a:ext cx="4567100" cy="32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9"/>
          <p:cNvPicPr preferRelativeResize="0"/>
          <p:nvPr/>
        </p:nvPicPr>
        <p:blipFill rotWithShape="1">
          <a:blip r:embed="rId5">
            <a:alphaModFix/>
          </a:blip>
          <a:srcRect b="0" l="4843" r="0" t="0"/>
          <a:stretch/>
        </p:blipFill>
        <p:spPr>
          <a:xfrm>
            <a:off x="1330525" y="1638488"/>
            <a:ext cx="2988675" cy="317420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2" name="Google Shape;232;p39"/>
          <p:cNvSpPr/>
          <p:nvPr/>
        </p:nvSpPr>
        <p:spPr>
          <a:xfrm>
            <a:off x="288125" y="1952825"/>
            <a:ext cx="864300" cy="1184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/>
        </p:nvSpPr>
        <p:spPr>
          <a:xfrm>
            <a:off x="7430300" y="532325"/>
            <a:ext cx="16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market의 list.html</a:t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125" y="4711352"/>
            <a:ext cx="7817393" cy="346200"/>
          </a:xfrm>
          <a:prstGeom prst="rect">
            <a:avLst/>
          </a:prstGeom>
          <a:noFill/>
          <a:ln cap="flat" cmpd="sng" w="28575">
            <a:solidFill>
              <a:srgbClr val="F5C34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5" name="Google Shape;235;p39"/>
          <p:cNvSpPr/>
          <p:nvPr/>
        </p:nvSpPr>
        <p:spPr>
          <a:xfrm>
            <a:off x="1330525" y="4382225"/>
            <a:ext cx="841800" cy="213300"/>
          </a:xfrm>
          <a:prstGeom prst="rect">
            <a:avLst/>
          </a:prstGeom>
          <a:noFill/>
          <a:ln cap="flat" cmpd="sng" w="28575">
            <a:solidFill>
              <a:srgbClr val="F5C3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9"/>
          <p:cNvSpPr txBox="1"/>
          <p:nvPr/>
        </p:nvSpPr>
        <p:spPr>
          <a:xfrm>
            <a:off x="4497300" y="4188150"/>
            <a:ext cx="348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Menu버튼: menu.list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Review버튼: review의 list.html</a:t>
            </a:r>
            <a:endParaRPr sz="1100"/>
          </a:p>
        </p:txBody>
      </p:sp>
      <p:sp>
        <p:nvSpPr>
          <p:cNvPr id="237" name="Google Shape;237;p39"/>
          <p:cNvSpPr txBox="1"/>
          <p:nvPr/>
        </p:nvSpPr>
        <p:spPr>
          <a:xfrm>
            <a:off x="4319200" y="2987550"/>
            <a:ext cx="1824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가게 대표사진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가게 이름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가게 주소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오픈시간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종료시간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/>
        </p:nvSpPr>
        <p:spPr>
          <a:xfrm>
            <a:off x="2794800" y="74525"/>
            <a:ext cx="3554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2700">
                <a:solidFill>
                  <a:srgbClr val="1A7BAE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프로젝트 수행결과</a:t>
            </a:r>
            <a:endParaRPr sz="1100">
              <a:solidFill>
                <a:srgbClr val="F5C34B"/>
              </a:solidFill>
            </a:endParaRPr>
          </a:p>
        </p:txBody>
      </p:sp>
      <p:sp>
        <p:nvSpPr>
          <p:cNvPr id="243" name="Google Shape;243;p40"/>
          <p:cNvSpPr txBox="1"/>
          <p:nvPr/>
        </p:nvSpPr>
        <p:spPr>
          <a:xfrm>
            <a:off x="2538900" y="559325"/>
            <a:ext cx="4066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800">
                <a:solidFill>
                  <a:srgbClr val="1A7BAE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SUB PAGE / menu</a:t>
            </a:r>
            <a:endParaRPr sz="1800">
              <a:solidFill>
                <a:srgbClr val="F5C34B"/>
              </a:solidFill>
            </a:endParaRPr>
          </a:p>
        </p:txBody>
      </p:sp>
      <p:sp>
        <p:nvSpPr>
          <p:cNvPr id="244" name="Google Shape;244;p40"/>
          <p:cNvSpPr/>
          <p:nvPr/>
        </p:nvSpPr>
        <p:spPr>
          <a:xfrm>
            <a:off x="384150" y="949725"/>
            <a:ext cx="4066200" cy="388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49724"/>
            <a:ext cx="4388850" cy="259270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0"/>
          <p:cNvSpPr txBox="1"/>
          <p:nvPr/>
        </p:nvSpPr>
        <p:spPr>
          <a:xfrm>
            <a:off x="4599275" y="3734900"/>
            <a:ext cx="438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pk로 해당 음식점의 seochono(음식점 고유번호)를 받아오고, 받아온 seochono에 해당하는 음식점의 메뉴 이름과 가격, 음식점 대표이미지, 음식점 이름을 </a:t>
            </a:r>
            <a:r>
              <a:rPr lang="ko">
                <a:solidFill>
                  <a:schemeClr val="dk1"/>
                </a:solidFill>
              </a:rPr>
              <a:t>Seocho 테이블에서 </a:t>
            </a:r>
            <a:r>
              <a:rPr lang="ko"/>
              <a:t> 받아와 출력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