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1.xml" ContentType="application/vnd.openxmlformats-officedocument.presentationml.comment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6" r:id="rId9"/>
    <p:sldId id="267" r:id="rId10"/>
    <p:sldId id="268" r:id="rId11"/>
    <p:sldId id="269" r:id="rId12"/>
    <p:sldId id="271" r:id="rId13"/>
    <p:sldId id="272" r:id="rId14"/>
    <p:sldId id="273" r:id="rId15"/>
    <p:sldId id="274" r:id="rId16"/>
    <p:sldId id="275" r:id="rId17"/>
    <p:sldId id="276" r:id="rId18"/>
    <p:sldId id="277" r:id="rId19"/>
    <p:sldId id="280" r:id="rId20"/>
    <p:sldId id="279" r:id="rId21"/>
    <p:sldId id="281" r:id="rId22"/>
    <p:sldId id="282" r:id="rId23"/>
    <p:sldId id="270" r:id="rId24"/>
    <p:sldId id="265" r:id="rId25"/>
    <p:sldId id="258" r:id="rId26"/>
    <p:sldId id="257"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ger Webel" initials="HW" lastIdx="1" clrIdx="0">
    <p:extLst>
      <p:ext uri="{19B8F6BF-5375-455C-9EA6-DF929625EA0E}">
        <p15:presenceInfo xmlns:p15="http://schemas.microsoft.com/office/powerpoint/2012/main" userId="d7b36bd8d5e113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6T14:22:52.234" idx="1">
    <p:pos x="7131" y="453"/>
    <p:text/>
    <p:extLst>
      <p:ext uri="{C676402C-5697-4E1C-873F-D02D1690AC5C}">
        <p15:threadingInfo xmlns:p15="http://schemas.microsoft.com/office/powerpoint/2012/main" timeZoneBias="-480"/>
      </p:ext>
    </p:extLst>
  </p:cm>
</p:cmLst>
</file>

<file path=ppt/diagrams/_rels/data10.xml.rels><?xml version="1.0" encoding="UTF-8" standalone="yes"?>
<Relationships xmlns="http://schemas.openxmlformats.org/package/2006/relationships"><Relationship Id="rId1" Type="http://schemas.openxmlformats.org/officeDocument/2006/relationships/hyperlink" Target="https://gist.githubusercontent.com/cyclux/2bb05d873c4ec6115cad1d100263d489/raw/612a49e46091586957448f6606ea981ab18022e7/snapshot_validation_20171023.txt" TargetMode="External"/></Relationships>
</file>

<file path=ppt/diagrams/_rels/data9.xml.rels><?xml version="1.0" encoding="UTF-8" standalone="yes"?>
<Relationships xmlns="http://schemas.openxmlformats.org/package/2006/relationships"><Relationship Id="rId1" Type="http://schemas.openxmlformats.org/officeDocument/2006/relationships/hyperlink" Target="https://explorer.iota.org/"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s://gist.githubusercontent.com/cyclux/2bb05d873c4ec6115cad1d100263d489/raw/612a49e46091586957448f6606ea981ab18022e7/snapshot_validation_20171023.txt" TargetMode="External"/></Relationships>
</file>

<file path=ppt/diagrams/_rels/drawing9.xml.rels><?xml version="1.0" encoding="UTF-8" standalone="yes"?>
<Relationships xmlns="http://schemas.openxmlformats.org/package/2006/relationships"><Relationship Id="rId1" Type="http://schemas.openxmlformats.org/officeDocument/2006/relationships/hyperlink" Target="https://explorer.iota.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t>
        <a:bodyPr/>
        <a:lstStyle/>
        <a:p>
          <a:endParaRPr lang="de-DE"/>
        </a:p>
      </dgm:t>
    </dgm:pt>
    <dgm:pt modelId="{C3768FAB-C3B7-44FB-8473-56986867D3CA}">
      <dgm:prSet phldrT="[Text]"/>
      <dgm:spPr/>
      <dgm:t>
        <a:bodyPr/>
        <a:lstStyle/>
        <a:p>
          <a:r>
            <a:rPr lang="en-US" dirty="0"/>
            <a:t>Input your 81 number Seed into Trinity</a:t>
          </a:r>
          <a:endParaRPr lang="de-DE" dirty="0"/>
        </a:p>
      </dgm:t>
    </dgm:pt>
    <dgm:pt modelId="{77E8BEA3-A7AD-4EE7-A9D7-4E8C8037FF7F}" type="parTrans" cxnId="{60F66154-332F-41D0-B2CD-BDD21AAED6FE}">
      <dgm:prSet/>
      <dgm:spPr/>
      <dgm:t>
        <a:bodyPr/>
        <a:lstStyle/>
        <a:p>
          <a:endParaRPr lang="de-DE"/>
        </a:p>
      </dgm:t>
    </dgm:pt>
    <dgm:pt modelId="{8DBC4A26-1AC0-4D08-A4DF-FA53CB2B89F5}" type="sibTrans" cxnId="{60F66154-332F-41D0-B2CD-BDD21AAED6FE}">
      <dgm:prSet/>
      <dgm:spPr/>
      <dgm:t>
        <a:bodyPr/>
        <a:lstStyle/>
        <a:p>
          <a:endParaRPr lang="de-DE"/>
        </a:p>
      </dgm:t>
    </dgm:pt>
    <dgm:pt modelId="{37529C8B-E47F-48F9-BAD2-435ADAF6D0E9}">
      <dgm:prSet phldrT="[Text]"/>
      <dgm:spPr/>
      <dgm:t>
        <a:bodyPr/>
        <a:lstStyle/>
        <a:p>
          <a:r>
            <a:rPr lang="en-US" dirty="0"/>
            <a:t>Double</a:t>
          </a:r>
          <a:r>
            <a:rPr lang="en-US" baseline="0" dirty="0"/>
            <a:t> and triple check your seed. A typo in the seed will cause Trinity to open a new empty wallet</a:t>
          </a:r>
        </a:p>
      </dgm:t>
    </dgm:pt>
    <dgm:pt modelId="{5E097F4D-6E9D-4903-8351-1E6B242DDB0D}" type="parTrans" cxnId="{6D364847-382A-486D-ACD3-A6ACBAD37330}">
      <dgm:prSet/>
      <dgm:spPr/>
      <dgm:t>
        <a:bodyPr/>
        <a:lstStyle/>
        <a:p>
          <a:endParaRPr lang="de-DE"/>
        </a:p>
      </dgm:t>
    </dgm:pt>
    <dgm:pt modelId="{44C9A36B-09E9-4437-9C14-ACFCBD9F394C}" type="sibTrans" cxnId="{6D364847-382A-486D-ACD3-A6ACBAD37330}">
      <dgm:prSet/>
      <dgm:spPr/>
      <dgm:t>
        <a:bodyPr/>
        <a:lstStyle/>
        <a:p>
          <a:endParaRPr lang="de-DE"/>
        </a:p>
      </dgm:t>
    </dgm:pt>
    <dgm:pt modelId="{EDFC575F-E37E-4FAB-8365-E6555C313FA9}">
      <dgm:prSet phldrT="[Text]"/>
      <dgm:spPr/>
      <dgm:t>
        <a:bodyPr/>
        <a:lstStyle/>
        <a:p>
          <a:r>
            <a:rPr lang="en-US" dirty="0"/>
            <a:t>If entered correct, Trinity</a:t>
          </a:r>
          <a:r>
            <a:rPr lang="en-US" baseline="0" dirty="0"/>
            <a:t> will show your account balance on the main page</a:t>
          </a:r>
          <a:endParaRPr lang="de-DE" dirty="0"/>
        </a:p>
      </dgm:t>
    </dgm:pt>
    <dgm:pt modelId="{17FF8B54-DDD8-4242-B188-6D67C48CBF40}" type="parTrans" cxnId="{CBAA9838-4E37-4F1E-BD60-531435281C38}">
      <dgm:prSet/>
      <dgm:spPr/>
      <dgm:t>
        <a:bodyPr/>
        <a:lstStyle/>
        <a:p>
          <a:endParaRPr lang="de-DE"/>
        </a:p>
      </dgm:t>
    </dgm:pt>
    <dgm:pt modelId="{0AE9AE39-5D92-4996-BF41-9A37AEFFC5AA}" type="sibTrans" cxnId="{CBAA9838-4E37-4F1E-BD60-531435281C38}">
      <dgm:prSet custScaleX="75132" custScaleY="75132"/>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3" custScaleX="56612" custScaleY="43820" custLinFactNeighborX="-2749" custLinFactNeighborY="-14571">
        <dgm:presLayoutVars>
          <dgm:bulletEnabled val="1"/>
        </dgm:presLayoutVars>
      </dgm:prSet>
      <dgm:spPr/>
    </dgm:pt>
    <dgm:pt modelId="{92D63B9A-E766-4EB1-887E-7016E197A7D6}" type="pres">
      <dgm:prSet presAssocID="{8DBC4A26-1AC0-4D08-A4DF-FA53CB2B89F5}" presName="sibTrans" presStyleLbl="sibTrans2D1" presStyleIdx="0" presStyleCnt="2" custScaleX="75132" custScaleY="75132"/>
      <dgm:spPr/>
    </dgm:pt>
    <dgm:pt modelId="{E8E163CE-F309-40B9-9855-EC28F0A00E3D}" type="pres">
      <dgm:prSet presAssocID="{8DBC4A26-1AC0-4D08-A4DF-FA53CB2B89F5}" presName="connectorText" presStyleLbl="sibTrans2D1" presStyleIdx="0" presStyleCnt="2"/>
      <dgm:spPr/>
    </dgm:pt>
    <dgm:pt modelId="{09485F40-3C1D-4290-BC52-74F177404491}" type="pres">
      <dgm:prSet presAssocID="{37529C8B-E47F-48F9-BAD2-435ADAF6D0E9}" presName="node" presStyleLbl="node1" presStyleIdx="1" presStyleCnt="3" custScaleX="55011" custScaleY="45007" custLinFactNeighborX="500" custLinFactNeighborY="-14571">
        <dgm:presLayoutVars>
          <dgm:bulletEnabled val="1"/>
        </dgm:presLayoutVars>
      </dgm:prSet>
      <dgm:spPr/>
    </dgm:pt>
    <dgm:pt modelId="{0BF5E4A0-4134-4372-AFC7-767DCD9C286C}" type="pres">
      <dgm:prSet presAssocID="{44C9A36B-09E9-4437-9C14-ACFCBD9F394C}" presName="sibTrans" presStyleLbl="sibTrans2D1" presStyleIdx="1" presStyleCnt="2"/>
      <dgm:spPr/>
    </dgm:pt>
    <dgm:pt modelId="{B2D35036-EDB7-4562-9C81-6B88526160F9}" type="pres">
      <dgm:prSet presAssocID="{44C9A36B-09E9-4437-9C14-ACFCBD9F394C}" presName="connectorText" presStyleLbl="sibTrans2D1" presStyleIdx="1" presStyleCnt="2"/>
      <dgm:spPr/>
    </dgm:pt>
    <dgm:pt modelId="{E7651509-FEFE-420A-80E0-2257035B646B}" type="pres">
      <dgm:prSet presAssocID="{EDFC575F-E37E-4FAB-8365-E6555C313FA9}" presName="node" presStyleLbl="node1" presStyleIdx="2" presStyleCnt="3" custScaleX="56612" custScaleY="43820" custLinFactNeighborX="-2749" custLinFactNeighborY="-14571">
        <dgm:presLayoutVars>
          <dgm:bulletEnabled val="1"/>
        </dgm:presLayoutVars>
      </dgm:prSet>
      <dgm:spPr/>
    </dgm:pt>
  </dgm:ptLst>
  <dgm:cxnLst>
    <dgm:cxn modelId="{2D3D2D0E-FC1C-4BDF-82C9-DB997CCE0B67}" type="presOf" srcId="{44C9A36B-09E9-4437-9C14-ACFCBD9F394C}" destId="{B2D35036-EDB7-4562-9C81-6B88526160F9}" srcOrd="1" destOrd="0" presId="urn:microsoft.com/office/officeart/2005/8/layout/process1"/>
    <dgm:cxn modelId="{DA34C414-B2D9-4EED-8E72-C4F395CDD8A3}" type="presOf" srcId="{C3768FAB-C3B7-44FB-8473-56986867D3CA}" destId="{4C82AF6C-BAC2-460E-B0AF-2BC25F80982D}" srcOrd="0" destOrd="0" presId="urn:microsoft.com/office/officeart/2005/8/layout/process1"/>
    <dgm:cxn modelId="{A7D21922-9830-48F1-A12C-0DF7E6F28960}" type="presOf" srcId="{37529C8B-E47F-48F9-BAD2-435ADAF6D0E9}" destId="{09485F40-3C1D-4290-BC52-74F177404491}" srcOrd="0" destOrd="0" presId="urn:microsoft.com/office/officeart/2005/8/layout/process1"/>
    <dgm:cxn modelId="{CBAA9838-4E37-4F1E-BD60-531435281C38}" srcId="{C4E47024-913F-4920-A696-FEA411EF3A61}" destId="{EDFC575F-E37E-4FAB-8365-E6555C313FA9}" srcOrd="2" destOrd="0" parTransId="{17FF8B54-DDD8-4242-B188-6D67C48CBF40}" sibTransId="{0AE9AE39-5D92-4996-BF41-9A37AEFFC5AA}"/>
    <dgm:cxn modelId="{6D364847-382A-486D-ACD3-A6ACBAD37330}" srcId="{C4E47024-913F-4920-A696-FEA411EF3A61}" destId="{37529C8B-E47F-48F9-BAD2-435ADAF6D0E9}" srcOrd="1" destOrd="0" parTransId="{5E097F4D-6E9D-4903-8351-1E6B242DDB0D}" sibTransId="{44C9A36B-09E9-4437-9C14-ACFCBD9F394C}"/>
    <dgm:cxn modelId="{60F66154-332F-41D0-B2CD-BDD21AAED6FE}" srcId="{C4E47024-913F-4920-A696-FEA411EF3A61}" destId="{C3768FAB-C3B7-44FB-8473-56986867D3CA}" srcOrd="0" destOrd="0" parTransId="{77E8BEA3-A7AD-4EE7-A9D7-4E8C8037FF7F}" sibTransId="{8DBC4A26-1AC0-4D08-A4DF-FA53CB2B89F5}"/>
    <dgm:cxn modelId="{4E074980-D508-4483-9D1C-55B3B39D620D}" type="presOf" srcId="{EDFC575F-E37E-4FAB-8365-E6555C313FA9}" destId="{E7651509-FEFE-420A-80E0-2257035B646B}" srcOrd="0" destOrd="0" presId="urn:microsoft.com/office/officeart/2005/8/layout/process1"/>
    <dgm:cxn modelId="{22018C85-AFA0-4884-BCB8-B1C918D9EEBD}" type="presOf" srcId="{8DBC4A26-1AC0-4D08-A4DF-FA53CB2B89F5}" destId="{E8E163CE-F309-40B9-9855-EC28F0A00E3D}" srcOrd="1" destOrd="0" presId="urn:microsoft.com/office/officeart/2005/8/layout/process1"/>
    <dgm:cxn modelId="{522CA8CB-FE90-41D8-B55D-1BA696864946}" type="presOf" srcId="{8DBC4A26-1AC0-4D08-A4DF-FA53CB2B89F5}" destId="{92D63B9A-E766-4EB1-887E-7016E197A7D6}" srcOrd="0" destOrd="0" presId="urn:microsoft.com/office/officeart/2005/8/layout/process1"/>
    <dgm:cxn modelId="{484478E1-6B13-40EB-B357-03790A41ADDD}" type="presOf" srcId="{C4E47024-913F-4920-A696-FEA411EF3A61}" destId="{169EA31B-1B31-4DA2-96E6-66941A2D192C}" srcOrd="0" destOrd="0" presId="urn:microsoft.com/office/officeart/2005/8/layout/process1"/>
    <dgm:cxn modelId="{09A7B2F0-A196-452A-88C7-E22672305D72}" type="presOf" srcId="{44C9A36B-09E9-4437-9C14-ACFCBD9F394C}" destId="{0BF5E4A0-4134-4372-AFC7-767DCD9C286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 modelId="{D43E2D99-CC0B-4AED-B51B-47D2167AC169}" type="presParOf" srcId="{169EA31B-1B31-4DA2-96E6-66941A2D192C}" destId="{92D63B9A-E766-4EB1-887E-7016E197A7D6}" srcOrd="1" destOrd="0" presId="urn:microsoft.com/office/officeart/2005/8/layout/process1"/>
    <dgm:cxn modelId="{BAE00B85-79B9-4454-8BF6-B54CF4474359}" type="presParOf" srcId="{92D63B9A-E766-4EB1-887E-7016E197A7D6}" destId="{E8E163CE-F309-40B9-9855-EC28F0A00E3D}" srcOrd="0" destOrd="0" presId="urn:microsoft.com/office/officeart/2005/8/layout/process1"/>
    <dgm:cxn modelId="{ADB58184-A752-4104-92CB-7297A5E3395F}" type="presParOf" srcId="{169EA31B-1B31-4DA2-96E6-66941A2D192C}" destId="{09485F40-3C1D-4290-BC52-74F177404491}" srcOrd="2" destOrd="0" presId="urn:microsoft.com/office/officeart/2005/8/layout/process1"/>
    <dgm:cxn modelId="{D4B1C09B-B967-4800-94DC-67BC18B4A5BE}" type="presParOf" srcId="{169EA31B-1B31-4DA2-96E6-66941A2D192C}" destId="{0BF5E4A0-4134-4372-AFC7-767DCD9C286C}" srcOrd="3" destOrd="0" presId="urn:microsoft.com/office/officeart/2005/8/layout/process1"/>
    <dgm:cxn modelId="{7C771E4B-7027-4F4A-9274-4D10F19A3B9C}" type="presParOf" srcId="{0BF5E4A0-4134-4372-AFC7-767DCD9C286C}" destId="{B2D35036-EDB7-4562-9C81-6B88526160F9}" srcOrd="0" destOrd="0" presId="urn:microsoft.com/office/officeart/2005/8/layout/process1"/>
    <dgm:cxn modelId="{65C1BCCD-D1F0-4573-B7B9-CFA054F814B7}" type="presParOf" srcId="{169EA31B-1B31-4DA2-96E6-66941A2D192C}" destId="{E7651509-FEFE-420A-80E0-2257035B646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pt>
    <dgm:pt modelId="{C3768FAB-C3B7-44FB-8473-56986867D3CA}">
      <dgm:prSet phldrT="[Text]" custT="1"/>
      <dgm:spPr/>
      <dgm:t>
        <a:bodyPr/>
        <a:lstStyle/>
        <a:p>
          <a:r>
            <a:rPr lang="en-US" sz="1800" b="0" i="0" dirty="0"/>
            <a:t>If the explorer shows 0 balance and there are also </a:t>
          </a:r>
          <a:r>
            <a:rPr lang="en-US" sz="1800" b="1" i="0" dirty="0"/>
            <a:t>outgoing</a:t>
          </a:r>
          <a:r>
            <a:rPr lang="en-US" sz="1800" b="0" i="0" dirty="0"/>
            <a:t> transactions than it is necessary to follow the outgoing transactions</a:t>
          </a:r>
        </a:p>
        <a:p>
          <a:pPr>
            <a:buFont typeface="Arial" panose="020B0604020202020204" pitchFamily="34" charset="0"/>
            <a:buChar char="•"/>
          </a:pPr>
          <a:r>
            <a:rPr lang="en-US" sz="1800" b="0" i="0" dirty="0"/>
            <a:t>If the explorer shows 0 balance, AND there are </a:t>
          </a:r>
          <a:r>
            <a:rPr lang="en-US" sz="1800" b="1" i="0" dirty="0"/>
            <a:t>no outgoing</a:t>
          </a:r>
          <a:r>
            <a:rPr lang="en-US" sz="1800" b="0" i="0" dirty="0"/>
            <a:t> transactions, then it might be a reclaim case. It is possible to search your address and compare it with the list on the following page for a first assessment.</a:t>
          </a:r>
          <a:br>
            <a:rPr lang="en-US" sz="1800" b="0" i="0" dirty="0"/>
          </a:br>
          <a:r>
            <a:rPr lang="en-US" sz="1800" b="0" i="0" dirty="0"/>
            <a:t>⚠️ THE LIST CONTAINS ONLY ADDRESSES WITHOUT CHECKSUM. Should the address have 90 characters, make sure to remove the last 9 characters from the address that is being compared</a:t>
          </a:r>
          <a:br>
            <a:rPr lang="en-US" sz="1800" b="0" i="0" dirty="0"/>
          </a:br>
          <a:r>
            <a:rPr lang="en-US" sz="1800" b="0" i="0" dirty="0">
              <a:hlinkClick xmlns:r="http://schemas.openxmlformats.org/officeDocument/2006/relationships" r:id="rId1"/>
            </a:rPr>
            <a:t>https://gist.githubusercontent.com/cyclux/2bb05d873c4ec6115cad1d100263d489/raw/612a49e46091586957448f6606ea981ab18022e7/snapshot_validation_20171023.txt</a:t>
          </a:r>
          <a:endParaRPr lang="de-DE" sz="1800" baseline="0" dirty="0"/>
        </a:p>
      </dgm:t>
    </dgm:pt>
    <dgm:pt modelId="{8DBC4A26-1AC0-4D08-A4DF-FA53CB2B89F5}" type="sibTrans" cxnId="{60F66154-332F-41D0-B2CD-BDD21AAED6FE}">
      <dgm:prSet/>
      <dgm:spPr/>
      <dgm:t>
        <a:bodyPr/>
        <a:lstStyle/>
        <a:p>
          <a:endParaRPr lang="de-DE"/>
        </a:p>
      </dgm:t>
    </dgm:pt>
    <dgm:pt modelId="{77E8BEA3-A7AD-4EE7-A9D7-4E8C8037FF7F}" type="parTrans" cxnId="{60F66154-332F-41D0-B2CD-BDD21AAED6FE}">
      <dgm:prSet/>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1" custScaleX="100196" custScaleY="100000" custLinFactNeighborX="134" custLinFactNeighborY="125">
        <dgm:presLayoutVars>
          <dgm:bulletEnabled val="1"/>
        </dgm:presLayoutVars>
      </dgm:prSet>
      <dgm:spPr/>
    </dgm:pt>
  </dgm:ptLst>
  <dgm:cxnLst>
    <dgm:cxn modelId="{DA34C414-B2D9-4EED-8E72-C4F395CDD8A3}" type="presOf" srcId="{C3768FAB-C3B7-44FB-8473-56986867D3CA}" destId="{4C82AF6C-BAC2-460E-B0AF-2BC25F80982D}" srcOrd="0" destOrd="0" presId="urn:microsoft.com/office/officeart/2005/8/layout/process1"/>
    <dgm:cxn modelId="{60F66154-332F-41D0-B2CD-BDD21AAED6FE}" srcId="{C4E47024-913F-4920-A696-FEA411EF3A61}" destId="{C3768FAB-C3B7-44FB-8473-56986867D3CA}" srcOrd="0" destOrd="0" parTransId="{77E8BEA3-A7AD-4EE7-A9D7-4E8C8037FF7F}" sibTransId="{8DBC4A26-1AC0-4D08-A4DF-FA53CB2B89F5}"/>
    <dgm:cxn modelId="{484478E1-6B13-40EB-B357-03790A41ADDD}" type="presOf" srcId="{C4E47024-913F-4920-A696-FEA411EF3A61}" destId="{169EA31B-1B31-4DA2-96E6-66941A2D192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pt>
    <dgm:pt modelId="{C3768FAB-C3B7-44FB-8473-56986867D3CA}">
      <dgm:prSet phldrT="[Text]"/>
      <dgm:spPr/>
      <dgm:t>
        <a:bodyPr/>
        <a:lstStyle/>
        <a:p>
          <a:r>
            <a:rPr lang="en-US" dirty="0"/>
            <a:t>If your balance shows 0 you will need to check the addresses connected to this seed.</a:t>
          </a:r>
          <a:endParaRPr lang="de-DE" dirty="0"/>
        </a:p>
      </dgm:t>
    </dgm:pt>
    <dgm:pt modelId="{77E8BEA3-A7AD-4EE7-A9D7-4E8C8037FF7F}" type="parTrans" cxnId="{60F66154-332F-41D0-B2CD-BDD21AAED6FE}">
      <dgm:prSet/>
      <dgm:spPr/>
      <dgm:t>
        <a:bodyPr/>
        <a:lstStyle/>
        <a:p>
          <a:endParaRPr lang="de-DE"/>
        </a:p>
      </dgm:t>
    </dgm:pt>
    <dgm:pt modelId="{8DBC4A26-1AC0-4D08-A4DF-FA53CB2B89F5}" type="sibTrans" cxnId="{60F66154-332F-41D0-B2CD-BDD21AAED6FE}">
      <dgm:prSet/>
      <dgm:spPr/>
      <dgm:t>
        <a:bodyPr/>
        <a:lstStyle/>
        <a:p>
          <a:endParaRPr lang="de-DE"/>
        </a:p>
      </dgm:t>
    </dgm:pt>
    <dgm:pt modelId="{37529C8B-E47F-48F9-BAD2-435ADAF6D0E9}">
      <dgm:prSet phldrT="[Text]"/>
      <dgm:spPr/>
      <dgm:t>
        <a:bodyPr/>
        <a:lstStyle/>
        <a:p>
          <a:r>
            <a:rPr lang="en-US" dirty="0"/>
            <a:t>Settings =&gt;</a:t>
          </a:r>
        </a:p>
        <a:p>
          <a:r>
            <a:rPr lang="en-US" dirty="0"/>
            <a:t>Account settings =&gt;</a:t>
          </a:r>
        </a:p>
        <a:p>
          <a:r>
            <a:rPr lang="en-US" dirty="0"/>
            <a:t> view Addresses</a:t>
          </a:r>
          <a:endParaRPr lang="de-DE" dirty="0"/>
        </a:p>
      </dgm:t>
    </dgm:pt>
    <dgm:pt modelId="{44C9A36B-09E9-4437-9C14-ACFCBD9F394C}" type="sibTrans" cxnId="{6D364847-382A-486D-ACD3-A6ACBAD37330}">
      <dgm:prSet/>
      <dgm:spPr/>
      <dgm:t>
        <a:bodyPr/>
        <a:lstStyle/>
        <a:p>
          <a:endParaRPr lang="de-DE"/>
        </a:p>
      </dgm:t>
    </dgm:pt>
    <dgm:pt modelId="{5E097F4D-6E9D-4903-8351-1E6B242DDB0D}" type="parTrans" cxnId="{6D364847-382A-486D-ACD3-A6ACBAD37330}">
      <dgm:prSet/>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2" custScaleX="56228" custScaleY="43820" custLinFactNeighborX="1174" custLinFactNeighborY="-33694">
        <dgm:presLayoutVars>
          <dgm:bulletEnabled val="1"/>
        </dgm:presLayoutVars>
      </dgm:prSet>
      <dgm:spPr/>
    </dgm:pt>
    <dgm:pt modelId="{92D63B9A-E766-4EB1-887E-7016E197A7D6}" type="pres">
      <dgm:prSet presAssocID="{8DBC4A26-1AC0-4D08-A4DF-FA53CB2B89F5}" presName="sibTrans" presStyleLbl="sibTrans2D1" presStyleIdx="0" presStyleCnt="1" custAng="21559888" custScaleX="97741" custScaleY="75132"/>
      <dgm:spPr/>
    </dgm:pt>
    <dgm:pt modelId="{E8E163CE-F309-40B9-9855-EC28F0A00E3D}" type="pres">
      <dgm:prSet presAssocID="{8DBC4A26-1AC0-4D08-A4DF-FA53CB2B89F5}" presName="connectorText" presStyleLbl="sibTrans2D1" presStyleIdx="0" presStyleCnt="1"/>
      <dgm:spPr/>
    </dgm:pt>
    <dgm:pt modelId="{09485F40-3C1D-4290-BC52-74F177404491}" type="pres">
      <dgm:prSet presAssocID="{37529C8B-E47F-48F9-BAD2-435ADAF6D0E9}" presName="node" presStyleLbl="node1" presStyleIdx="1" presStyleCnt="2" custScaleX="55011" custScaleY="45007" custLinFactX="-54945" custLinFactNeighborX="-100000" custLinFactNeighborY="44214">
        <dgm:presLayoutVars>
          <dgm:bulletEnabled val="1"/>
        </dgm:presLayoutVars>
      </dgm:prSet>
      <dgm:spPr/>
    </dgm:pt>
  </dgm:ptLst>
  <dgm:cxnLst>
    <dgm:cxn modelId="{DA34C414-B2D9-4EED-8E72-C4F395CDD8A3}" type="presOf" srcId="{C3768FAB-C3B7-44FB-8473-56986867D3CA}" destId="{4C82AF6C-BAC2-460E-B0AF-2BC25F80982D}" srcOrd="0" destOrd="0" presId="urn:microsoft.com/office/officeart/2005/8/layout/process1"/>
    <dgm:cxn modelId="{A7D21922-9830-48F1-A12C-0DF7E6F28960}" type="presOf" srcId="{37529C8B-E47F-48F9-BAD2-435ADAF6D0E9}" destId="{09485F40-3C1D-4290-BC52-74F177404491}" srcOrd="0" destOrd="0" presId="urn:microsoft.com/office/officeart/2005/8/layout/process1"/>
    <dgm:cxn modelId="{6D364847-382A-486D-ACD3-A6ACBAD37330}" srcId="{C4E47024-913F-4920-A696-FEA411EF3A61}" destId="{37529C8B-E47F-48F9-BAD2-435ADAF6D0E9}" srcOrd="1" destOrd="0" parTransId="{5E097F4D-6E9D-4903-8351-1E6B242DDB0D}" sibTransId="{44C9A36B-09E9-4437-9C14-ACFCBD9F394C}"/>
    <dgm:cxn modelId="{60F66154-332F-41D0-B2CD-BDD21AAED6FE}" srcId="{C4E47024-913F-4920-A696-FEA411EF3A61}" destId="{C3768FAB-C3B7-44FB-8473-56986867D3CA}" srcOrd="0" destOrd="0" parTransId="{77E8BEA3-A7AD-4EE7-A9D7-4E8C8037FF7F}" sibTransId="{8DBC4A26-1AC0-4D08-A4DF-FA53CB2B89F5}"/>
    <dgm:cxn modelId="{22018C85-AFA0-4884-BCB8-B1C918D9EEBD}" type="presOf" srcId="{8DBC4A26-1AC0-4D08-A4DF-FA53CB2B89F5}" destId="{E8E163CE-F309-40B9-9855-EC28F0A00E3D}" srcOrd="1" destOrd="0" presId="urn:microsoft.com/office/officeart/2005/8/layout/process1"/>
    <dgm:cxn modelId="{522CA8CB-FE90-41D8-B55D-1BA696864946}" type="presOf" srcId="{8DBC4A26-1AC0-4D08-A4DF-FA53CB2B89F5}" destId="{92D63B9A-E766-4EB1-887E-7016E197A7D6}" srcOrd="0" destOrd="0" presId="urn:microsoft.com/office/officeart/2005/8/layout/process1"/>
    <dgm:cxn modelId="{484478E1-6B13-40EB-B357-03790A41ADDD}" type="presOf" srcId="{C4E47024-913F-4920-A696-FEA411EF3A61}" destId="{169EA31B-1B31-4DA2-96E6-66941A2D192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 modelId="{D43E2D99-CC0B-4AED-B51B-47D2167AC169}" type="presParOf" srcId="{169EA31B-1B31-4DA2-96E6-66941A2D192C}" destId="{92D63B9A-E766-4EB1-887E-7016E197A7D6}" srcOrd="1" destOrd="0" presId="urn:microsoft.com/office/officeart/2005/8/layout/process1"/>
    <dgm:cxn modelId="{BAE00B85-79B9-4454-8BF6-B54CF4474359}" type="presParOf" srcId="{92D63B9A-E766-4EB1-887E-7016E197A7D6}" destId="{E8E163CE-F309-40B9-9855-EC28F0A00E3D}" srcOrd="0" destOrd="0" presId="urn:microsoft.com/office/officeart/2005/8/layout/process1"/>
    <dgm:cxn modelId="{ADB58184-A752-4104-92CB-7297A5E3395F}" type="presParOf" srcId="{169EA31B-1B31-4DA2-96E6-66941A2D192C}" destId="{09485F40-3C1D-4290-BC52-74F17740449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pt>
    <dgm:pt modelId="{C3768FAB-C3B7-44FB-8473-56986867D3CA}">
      <dgm:prSet phldrT="[Text]"/>
      <dgm:spPr/>
      <dgm:t>
        <a:bodyPr/>
        <a:lstStyle/>
        <a:p>
          <a:r>
            <a:rPr lang="en-US" dirty="0"/>
            <a:t>On a correct seed you should see several (more than one) addresses</a:t>
          </a:r>
          <a:endParaRPr lang="de-DE" dirty="0"/>
        </a:p>
      </dgm:t>
    </dgm:pt>
    <dgm:pt modelId="{77E8BEA3-A7AD-4EE7-A9D7-4E8C8037FF7F}" type="parTrans" cxnId="{60F66154-332F-41D0-B2CD-BDD21AAED6FE}">
      <dgm:prSet/>
      <dgm:spPr/>
      <dgm:t>
        <a:bodyPr/>
        <a:lstStyle/>
        <a:p>
          <a:endParaRPr lang="de-DE"/>
        </a:p>
      </dgm:t>
    </dgm:pt>
    <dgm:pt modelId="{8DBC4A26-1AC0-4D08-A4DF-FA53CB2B89F5}" type="sibTrans" cxnId="{60F66154-332F-41D0-B2CD-BDD21AAED6FE}">
      <dgm:prSet/>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1" custScaleX="69420" custScaleY="10937" custLinFactNeighborY="-33467">
        <dgm:presLayoutVars>
          <dgm:bulletEnabled val="1"/>
        </dgm:presLayoutVars>
      </dgm:prSet>
      <dgm:spPr/>
    </dgm:pt>
  </dgm:ptLst>
  <dgm:cxnLst>
    <dgm:cxn modelId="{DA34C414-B2D9-4EED-8E72-C4F395CDD8A3}" type="presOf" srcId="{C3768FAB-C3B7-44FB-8473-56986867D3CA}" destId="{4C82AF6C-BAC2-460E-B0AF-2BC25F80982D}" srcOrd="0" destOrd="0" presId="urn:microsoft.com/office/officeart/2005/8/layout/process1"/>
    <dgm:cxn modelId="{60F66154-332F-41D0-B2CD-BDD21AAED6FE}" srcId="{C4E47024-913F-4920-A696-FEA411EF3A61}" destId="{C3768FAB-C3B7-44FB-8473-56986867D3CA}" srcOrd="0" destOrd="0" parTransId="{77E8BEA3-A7AD-4EE7-A9D7-4E8C8037FF7F}" sibTransId="{8DBC4A26-1AC0-4D08-A4DF-FA53CB2B89F5}"/>
    <dgm:cxn modelId="{484478E1-6B13-40EB-B357-03790A41ADDD}" type="presOf" srcId="{C4E47024-913F-4920-A696-FEA411EF3A61}" destId="{169EA31B-1B31-4DA2-96E6-66941A2D192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pt>
    <dgm:pt modelId="{C3768FAB-C3B7-44FB-8473-56986867D3CA}">
      <dgm:prSet phldrT="[Text]"/>
      <dgm:spPr/>
      <dgm:t>
        <a:bodyPr/>
        <a:lstStyle/>
        <a:p>
          <a:r>
            <a:rPr lang="en-US" dirty="0"/>
            <a:t>A</a:t>
          </a:r>
          <a:r>
            <a:rPr lang="en-US" baseline="0" dirty="0"/>
            <a:t> new, never used seed will look like an empty wallet and have only one address</a:t>
          </a:r>
          <a:endParaRPr lang="de-DE" dirty="0"/>
        </a:p>
      </dgm:t>
    </dgm:pt>
    <dgm:pt modelId="{77E8BEA3-A7AD-4EE7-A9D7-4E8C8037FF7F}" type="parTrans" cxnId="{60F66154-332F-41D0-B2CD-BDD21AAED6FE}">
      <dgm:prSet/>
      <dgm:spPr/>
      <dgm:t>
        <a:bodyPr/>
        <a:lstStyle/>
        <a:p>
          <a:endParaRPr lang="de-DE"/>
        </a:p>
      </dgm:t>
    </dgm:pt>
    <dgm:pt modelId="{8DBC4A26-1AC0-4D08-A4DF-FA53CB2B89F5}" type="sibTrans" cxnId="{60F66154-332F-41D0-B2CD-BDD21AAED6FE}">
      <dgm:prSet/>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1" custScaleX="87173" custScaleY="10937" custLinFactNeighborY="-33467">
        <dgm:presLayoutVars>
          <dgm:bulletEnabled val="1"/>
        </dgm:presLayoutVars>
      </dgm:prSet>
      <dgm:spPr/>
    </dgm:pt>
  </dgm:ptLst>
  <dgm:cxnLst>
    <dgm:cxn modelId="{DA34C414-B2D9-4EED-8E72-C4F395CDD8A3}" type="presOf" srcId="{C3768FAB-C3B7-44FB-8473-56986867D3CA}" destId="{4C82AF6C-BAC2-460E-B0AF-2BC25F80982D}" srcOrd="0" destOrd="0" presId="urn:microsoft.com/office/officeart/2005/8/layout/process1"/>
    <dgm:cxn modelId="{60F66154-332F-41D0-B2CD-BDD21AAED6FE}" srcId="{C4E47024-913F-4920-A696-FEA411EF3A61}" destId="{C3768FAB-C3B7-44FB-8473-56986867D3CA}" srcOrd="0" destOrd="0" parTransId="{77E8BEA3-A7AD-4EE7-A9D7-4E8C8037FF7F}" sibTransId="{8DBC4A26-1AC0-4D08-A4DF-FA53CB2B89F5}"/>
    <dgm:cxn modelId="{484478E1-6B13-40EB-B357-03790A41ADDD}" type="presOf" srcId="{C4E47024-913F-4920-A696-FEA411EF3A61}" destId="{169EA31B-1B31-4DA2-96E6-66941A2D192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pt>
    <dgm:pt modelId="{C3768FAB-C3B7-44FB-8473-56986867D3CA}">
      <dgm:prSet phldrT="[Text]"/>
      <dgm:spPr/>
      <dgm:t>
        <a:bodyPr/>
        <a:lstStyle/>
        <a:p>
          <a:r>
            <a:rPr lang="en-US" dirty="0"/>
            <a:t>If you have a seed that contains less than 81 characters you can add the number “9” until 81 characters are full.</a:t>
          </a:r>
          <a:endParaRPr lang="de-DE" dirty="0"/>
        </a:p>
      </dgm:t>
    </dgm:pt>
    <dgm:pt modelId="{77E8BEA3-A7AD-4EE7-A9D7-4E8C8037FF7F}" type="parTrans" cxnId="{60F66154-332F-41D0-B2CD-BDD21AAED6FE}">
      <dgm:prSet/>
      <dgm:spPr/>
      <dgm:t>
        <a:bodyPr/>
        <a:lstStyle/>
        <a:p>
          <a:endParaRPr lang="de-DE"/>
        </a:p>
      </dgm:t>
    </dgm:pt>
    <dgm:pt modelId="{8DBC4A26-1AC0-4D08-A4DF-FA53CB2B89F5}" type="sibTrans" cxnId="{60F66154-332F-41D0-B2CD-BDD21AAED6FE}">
      <dgm:prSet/>
      <dgm:spPr/>
      <dgm:t>
        <a:bodyPr/>
        <a:lstStyle/>
        <a:p>
          <a:endParaRPr lang="de-DE"/>
        </a:p>
      </dgm:t>
    </dgm:pt>
    <dgm:pt modelId="{37529C8B-E47F-48F9-BAD2-435ADAF6D0E9}">
      <dgm:prSet phldrT="[Text]"/>
      <dgm:spPr/>
      <dgm:t>
        <a:bodyPr/>
        <a:lstStyle/>
        <a:p>
          <a:r>
            <a:rPr lang="en-US" dirty="0"/>
            <a:t>If your balance now shows 0 and you have not used the seed in the last 1-2 years you will need to do a “snapshot transition”. In the general settings click “Node”</a:t>
          </a:r>
          <a:endParaRPr lang="de-DE" dirty="0"/>
        </a:p>
      </dgm:t>
    </dgm:pt>
    <dgm:pt modelId="{5E097F4D-6E9D-4903-8351-1E6B242DDB0D}" type="parTrans" cxnId="{6D364847-382A-486D-ACD3-A6ACBAD37330}">
      <dgm:prSet/>
      <dgm:spPr/>
      <dgm:t>
        <a:bodyPr/>
        <a:lstStyle/>
        <a:p>
          <a:endParaRPr lang="de-DE"/>
        </a:p>
      </dgm:t>
    </dgm:pt>
    <dgm:pt modelId="{44C9A36B-09E9-4437-9C14-ACFCBD9F394C}" type="sibTrans" cxnId="{6D364847-382A-486D-ACD3-A6ACBAD37330}">
      <dgm:prSet/>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2" custScaleX="56228" custScaleY="43820" custLinFactNeighborX="1174" custLinFactNeighborY="-33694">
        <dgm:presLayoutVars>
          <dgm:bulletEnabled val="1"/>
        </dgm:presLayoutVars>
      </dgm:prSet>
      <dgm:spPr/>
    </dgm:pt>
    <dgm:pt modelId="{92D63B9A-E766-4EB1-887E-7016E197A7D6}" type="pres">
      <dgm:prSet presAssocID="{8DBC4A26-1AC0-4D08-A4DF-FA53CB2B89F5}" presName="sibTrans" presStyleLbl="sibTrans2D1" presStyleIdx="0" presStyleCnt="1" custAng="21559888" custScaleX="97741" custScaleY="75132"/>
      <dgm:spPr/>
    </dgm:pt>
    <dgm:pt modelId="{E8E163CE-F309-40B9-9855-EC28F0A00E3D}" type="pres">
      <dgm:prSet presAssocID="{8DBC4A26-1AC0-4D08-A4DF-FA53CB2B89F5}" presName="connectorText" presStyleLbl="sibTrans2D1" presStyleIdx="0" presStyleCnt="1"/>
      <dgm:spPr/>
    </dgm:pt>
    <dgm:pt modelId="{09485F40-3C1D-4290-BC52-74F177404491}" type="pres">
      <dgm:prSet presAssocID="{37529C8B-E47F-48F9-BAD2-435ADAF6D0E9}" presName="node" presStyleLbl="node1" presStyleIdx="1" presStyleCnt="2" custScaleX="55011" custScaleY="45007" custLinFactX="-54945" custLinFactNeighborX="-100000" custLinFactNeighborY="44214">
        <dgm:presLayoutVars>
          <dgm:bulletEnabled val="1"/>
        </dgm:presLayoutVars>
      </dgm:prSet>
      <dgm:spPr/>
    </dgm:pt>
  </dgm:ptLst>
  <dgm:cxnLst>
    <dgm:cxn modelId="{DA34C414-B2D9-4EED-8E72-C4F395CDD8A3}" type="presOf" srcId="{C3768FAB-C3B7-44FB-8473-56986867D3CA}" destId="{4C82AF6C-BAC2-460E-B0AF-2BC25F80982D}" srcOrd="0" destOrd="0" presId="urn:microsoft.com/office/officeart/2005/8/layout/process1"/>
    <dgm:cxn modelId="{A7D21922-9830-48F1-A12C-0DF7E6F28960}" type="presOf" srcId="{37529C8B-E47F-48F9-BAD2-435ADAF6D0E9}" destId="{09485F40-3C1D-4290-BC52-74F177404491}" srcOrd="0" destOrd="0" presId="urn:microsoft.com/office/officeart/2005/8/layout/process1"/>
    <dgm:cxn modelId="{6D364847-382A-486D-ACD3-A6ACBAD37330}" srcId="{C4E47024-913F-4920-A696-FEA411EF3A61}" destId="{37529C8B-E47F-48F9-BAD2-435ADAF6D0E9}" srcOrd="1" destOrd="0" parTransId="{5E097F4D-6E9D-4903-8351-1E6B242DDB0D}" sibTransId="{44C9A36B-09E9-4437-9C14-ACFCBD9F394C}"/>
    <dgm:cxn modelId="{60F66154-332F-41D0-B2CD-BDD21AAED6FE}" srcId="{C4E47024-913F-4920-A696-FEA411EF3A61}" destId="{C3768FAB-C3B7-44FB-8473-56986867D3CA}" srcOrd="0" destOrd="0" parTransId="{77E8BEA3-A7AD-4EE7-A9D7-4E8C8037FF7F}" sibTransId="{8DBC4A26-1AC0-4D08-A4DF-FA53CB2B89F5}"/>
    <dgm:cxn modelId="{22018C85-AFA0-4884-BCB8-B1C918D9EEBD}" type="presOf" srcId="{8DBC4A26-1AC0-4D08-A4DF-FA53CB2B89F5}" destId="{E8E163CE-F309-40B9-9855-EC28F0A00E3D}" srcOrd="1" destOrd="0" presId="urn:microsoft.com/office/officeart/2005/8/layout/process1"/>
    <dgm:cxn modelId="{522CA8CB-FE90-41D8-B55D-1BA696864946}" type="presOf" srcId="{8DBC4A26-1AC0-4D08-A4DF-FA53CB2B89F5}" destId="{92D63B9A-E766-4EB1-887E-7016E197A7D6}" srcOrd="0" destOrd="0" presId="urn:microsoft.com/office/officeart/2005/8/layout/process1"/>
    <dgm:cxn modelId="{484478E1-6B13-40EB-B357-03790A41ADDD}" type="presOf" srcId="{C4E47024-913F-4920-A696-FEA411EF3A61}" destId="{169EA31B-1B31-4DA2-96E6-66941A2D192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 modelId="{D43E2D99-CC0B-4AED-B51B-47D2167AC169}" type="presParOf" srcId="{169EA31B-1B31-4DA2-96E6-66941A2D192C}" destId="{92D63B9A-E766-4EB1-887E-7016E197A7D6}" srcOrd="1" destOrd="0" presId="urn:microsoft.com/office/officeart/2005/8/layout/process1"/>
    <dgm:cxn modelId="{BAE00B85-79B9-4454-8BF6-B54CF4474359}" type="presParOf" srcId="{92D63B9A-E766-4EB1-887E-7016E197A7D6}" destId="{E8E163CE-F309-40B9-9855-EC28F0A00E3D}" srcOrd="0" destOrd="0" presId="urn:microsoft.com/office/officeart/2005/8/layout/process1"/>
    <dgm:cxn modelId="{ADB58184-A752-4104-92CB-7297A5E3395F}" type="presParOf" srcId="{169EA31B-1B31-4DA2-96E6-66941A2D192C}" destId="{09485F40-3C1D-4290-BC52-74F17740449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pt>
    <dgm:pt modelId="{C3768FAB-C3B7-44FB-8473-56986867D3CA}">
      <dgm:prSet phldrT="[Text]"/>
      <dgm:spPr/>
      <dgm:t>
        <a:bodyPr/>
        <a:lstStyle/>
        <a:p>
          <a:r>
            <a:rPr lang="en-US" dirty="0"/>
            <a:t>Perform these step by step: 1. Disable “automatic node management”, 2. Disable outsource proof of work, 3. disable </a:t>
          </a:r>
          <a:r>
            <a:rPr lang="en-US" dirty="0" err="1"/>
            <a:t>autoselect</a:t>
          </a:r>
          <a:r>
            <a:rPr lang="en-US" dirty="0"/>
            <a:t> proof of work, 4. disable </a:t>
          </a:r>
          <a:r>
            <a:rPr lang="en-US" dirty="0" err="1"/>
            <a:t>autoselect</a:t>
          </a:r>
          <a:r>
            <a:rPr lang="en-US" dirty="0"/>
            <a:t> quorum</a:t>
          </a:r>
          <a:endParaRPr lang="de-DE" dirty="0"/>
        </a:p>
      </dgm:t>
    </dgm:pt>
    <dgm:pt modelId="{77E8BEA3-A7AD-4EE7-A9D7-4E8C8037FF7F}" type="parTrans" cxnId="{60F66154-332F-41D0-B2CD-BDD21AAED6FE}">
      <dgm:prSet/>
      <dgm:spPr/>
      <dgm:t>
        <a:bodyPr/>
        <a:lstStyle/>
        <a:p>
          <a:endParaRPr lang="de-DE"/>
        </a:p>
      </dgm:t>
    </dgm:pt>
    <dgm:pt modelId="{8DBC4A26-1AC0-4D08-A4DF-FA53CB2B89F5}" type="sibTrans" cxnId="{60F66154-332F-41D0-B2CD-BDD21AAED6FE}">
      <dgm:prSet/>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1" custScaleX="94828" custScaleY="15039" custLinFactNeighborX="1174" custLinFactNeighborY="-33694">
        <dgm:presLayoutVars>
          <dgm:bulletEnabled val="1"/>
        </dgm:presLayoutVars>
      </dgm:prSet>
      <dgm:spPr/>
    </dgm:pt>
  </dgm:ptLst>
  <dgm:cxnLst>
    <dgm:cxn modelId="{DA34C414-B2D9-4EED-8E72-C4F395CDD8A3}" type="presOf" srcId="{C3768FAB-C3B7-44FB-8473-56986867D3CA}" destId="{4C82AF6C-BAC2-460E-B0AF-2BC25F80982D}" srcOrd="0" destOrd="0" presId="urn:microsoft.com/office/officeart/2005/8/layout/process1"/>
    <dgm:cxn modelId="{60F66154-332F-41D0-B2CD-BDD21AAED6FE}" srcId="{C4E47024-913F-4920-A696-FEA411EF3A61}" destId="{C3768FAB-C3B7-44FB-8473-56986867D3CA}" srcOrd="0" destOrd="0" parTransId="{77E8BEA3-A7AD-4EE7-A9D7-4E8C8037FF7F}" sibTransId="{8DBC4A26-1AC0-4D08-A4DF-FA53CB2B89F5}"/>
    <dgm:cxn modelId="{484478E1-6B13-40EB-B357-03790A41ADDD}" type="presOf" srcId="{C4E47024-913F-4920-A696-FEA411EF3A61}" destId="{169EA31B-1B31-4DA2-96E6-66941A2D192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pt>
    <dgm:pt modelId="{C3768FAB-C3B7-44FB-8473-56986867D3CA}">
      <dgm:prSet phldrT="[Text]"/>
      <dgm:spPr/>
      <dgm:t>
        <a:bodyPr/>
        <a:lstStyle/>
        <a:p>
          <a:r>
            <a:rPr lang="en-US" dirty="0"/>
            <a:t>This is how it should look now. Click “save”</a:t>
          </a:r>
          <a:endParaRPr lang="de-DE" dirty="0"/>
        </a:p>
      </dgm:t>
    </dgm:pt>
    <dgm:pt modelId="{77E8BEA3-A7AD-4EE7-A9D7-4E8C8037FF7F}" type="parTrans" cxnId="{60F66154-332F-41D0-B2CD-BDD21AAED6FE}">
      <dgm:prSet/>
      <dgm:spPr/>
      <dgm:t>
        <a:bodyPr/>
        <a:lstStyle/>
        <a:p>
          <a:endParaRPr lang="de-DE"/>
        </a:p>
      </dgm:t>
    </dgm:pt>
    <dgm:pt modelId="{8DBC4A26-1AC0-4D08-A4DF-FA53CB2B89F5}" type="sibTrans" cxnId="{60F66154-332F-41D0-B2CD-BDD21AAED6FE}">
      <dgm:prSet/>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1" custScaleX="45349" custScaleY="11206" custLinFactNeighborX="1174" custLinFactNeighborY="-33694">
        <dgm:presLayoutVars>
          <dgm:bulletEnabled val="1"/>
        </dgm:presLayoutVars>
      </dgm:prSet>
      <dgm:spPr/>
    </dgm:pt>
  </dgm:ptLst>
  <dgm:cxnLst>
    <dgm:cxn modelId="{DA34C414-B2D9-4EED-8E72-C4F395CDD8A3}" type="presOf" srcId="{C3768FAB-C3B7-44FB-8473-56986867D3CA}" destId="{4C82AF6C-BAC2-460E-B0AF-2BC25F80982D}" srcOrd="0" destOrd="0" presId="urn:microsoft.com/office/officeart/2005/8/layout/process1"/>
    <dgm:cxn modelId="{60F66154-332F-41D0-B2CD-BDD21AAED6FE}" srcId="{C4E47024-913F-4920-A696-FEA411EF3A61}" destId="{C3768FAB-C3B7-44FB-8473-56986867D3CA}" srcOrd="0" destOrd="0" parTransId="{77E8BEA3-A7AD-4EE7-A9D7-4E8C8037FF7F}" sibTransId="{8DBC4A26-1AC0-4D08-A4DF-FA53CB2B89F5}"/>
    <dgm:cxn modelId="{484478E1-6B13-40EB-B357-03790A41ADDD}" type="presOf" srcId="{C4E47024-913F-4920-A696-FEA411EF3A61}" destId="{169EA31B-1B31-4DA2-96E6-66941A2D192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pt>
    <dgm:pt modelId="{C3768FAB-C3B7-44FB-8473-56986867D3CA}">
      <dgm:prSet phldrT="[Text]"/>
      <dgm:spPr/>
      <dgm:t>
        <a:bodyPr/>
        <a:lstStyle/>
        <a:p>
          <a:r>
            <a:rPr lang="en-US" dirty="0"/>
            <a:t>Last step – move to your account, under the “tools” tab, click “Snapshot transition” until your tokens show up in Trinity</a:t>
          </a:r>
          <a:endParaRPr lang="de-DE" dirty="0"/>
        </a:p>
      </dgm:t>
    </dgm:pt>
    <dgm:pt modelId="{77E8BEA3-A7AD-4EE7-A9D7-4E8C8037FF7F}" type="parTrans" cxnId="{60F66154-332F-41D0-B2CD-BDD21AAED6FE}">
      <dgm:prSet/>
      <dgm:spPr/>
      <dgm:t>
        <a:bodyPr/>
        <a:lstStyle/>
        <a:p>
          <a:endParaRPr lang="de-DE"/>
        </a:p>
      </dgm:t>
    </dgm:pt>
    <dgm:pt modelId="{8DBC4A26-1AC0-4D08-A4DF-FA53CB2B89F5}" type="sibTrans" cxnId="{60F66154-332F-41D0-B2CD-BDD21AAED6FE}">
      <dgm:prSet/>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1" custScaleX="71755" custScaleY="10649" custLinFactNeighborX="1174" custLinFactNeighborY="-33694">
        <dgm:presLayoutVars>
          <dgm:bulletEnabled val="1"/>
        </dgm:presLayoutVars>
      </dgm:prSet>
      <dgm:spPr/>
    </dgm:pt>
  </dgm:ptLst>
  <dgm:cxnLst>
    <dgm:cxn modelId="{DA34C414-B2D9-4EED-8E72-C4F395CDD8A3}" type="presOf" srcId="{C3768FAB-C3B7-44FB-8473-56986867D3CA}" destId="{4C82AF6C-BAC2-460E-B0AF-2BC25F80982D}" srcOrd="0" destOrd="0" presId="urn:microsoft.com/office/officeart/2005/8/layout/process1"/>
    <dgm:cxn modelId="{60F66154-332F-41D0-B2CD-BDD21AAED6FE}" srcId="{C4E47024-913F-4920-A696-FEA411EF3A61}" destId="{C3768FAB-C3B7-44FB-8473-56986867D3CA}" srcOrd="0" destOrd="0" parTransId="{77E8BEA3-A7AD-4EE7-A9D7-4E8C8037FF7F}" sibTransId="{8DBC4A26-1AC0-4D08-A4DF-FA53CB2B89F5}"/>
    <dgm:cxn modelId="{484478E1-6B13-40EB-B357-03790A41ADDD}" type="presOf" srcId="{C4E47024-913F-4920-A696-FEA411EF3A61}" destId="{169EA31B-1B31-4DA2-96E6-66941A2D192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4E47024-913F-4920-A696-FEA411EF3A61}" type="doc">
      <dgm:prSet loTypeId="urn:microsoft.com/office/officeart/2005/8/layout/process1" loCatId="process" qsTypeId="urn:microsoft.com/office/officeart/2005/8/quickstyle/simple3" qsCatId="simple" csTypeId="urn:microsoft.com/office/officeart/2005/8/colors/accent1_2" csCatId="accent1" phldr="1"/>
      <dgm:spPr/>
    </dgm:pt>
    <dgm:pt modelId="{C3768FAB-C3B7-44FB-8473-56986867D3CA}">
      <dgm:prSet phldrT="[Text]"/>
      <dgm:spPr/>
      <dgm:t>
        <a:bodyPr/>
        <a:lstStyle/>
        <a:p>
          <a:r>
            <a:rPr lang="en-US" dirty="0"/>
            <a:t>If</a:t>
          </a:r>
          <a:r>
            <a:rPr lang="en-US" baseline="0" dirty="0"/>
            <a:t> after all the steps above your balance is still not there you might be victim of some of the following issues and need to follow this steps: </a:t>
          </a:r>
        </a:p>
        <a:p>
          <a:r>
            <a:rPr lang="en-US" baseline="0" dirty="0"/>
            <a:t>Get the address to where your tokens have been sent after you purchased them. This should be still available in the exchange where you bought them. Exchanges need to keep years of records for all outgoing </a:t>
          </a:r>
          <a:r>
            <a:rPr lang="en-US" baseline="0" dirty="0" err="1"/>
            <a:t>transcations</a:t>
          </a:r>
          <a:r>
            <a:rPr lang="en-US" baseline="0" dirty="0"/>
            <a:t>.</a:t>
          </a:r>
        </a:p>
        <a:p>
          <a:r>
            <a:rPr lang="en-US" baseline="0" dirty="0"/>
            <a:t>Copy the address and visit </a:t>
          </a:r>
          <a:r>
            <a:rPr lang="de-DE" baseline="0" dirty="0">
              <a:hlinkClick xmlns:r="http://schemas.openxmlformats.org/officeDocument/2006/relationships" r:id="rId1"/>
            </a:rPr>
            <a:t>https://explorer.iota.org/</a:t>
          </a:r>
          <a:endParaRPr lang="de-DE" baseline="0" dirty="0"/>
        </a:p>
      </dgm:t>
    </dgm:pt>
    <dgm:pt modelId="{8DBC4A26-1AC0-4D08-A4DF-FA53CB2B89F5}" type="sibTrans" cxnId="{60F66154-332F-41D0-B2CD-BDD21AAED6FE}">
      <dgm:prSet/>
      <dgm:spPr/>
      <dgm:t>
        <a:bodyPr/>
        <a:lstStyle/>
        <a:p>
          <a:endParaRPr lang="de-DE"/>
        </a:p>
      </dgm:t>
    </dgm:pt>
    <dgm:pt modelId="{77E8BEA3-A7AD-4EE7-A9D7-4E8C8037FF7F}" type="parTrans" cxnId="{60F66154-332F-41D0-B2CD-BDD21AAED6FE}">
      <dgm:prSet/>
      <dgm:spPr/>
      <dgm:t>
        <a:bodyPr/>
        <a:lstStyle/>
        <a:p>
          <a:endParaRPr lang="de-DE"/>
        </a:p>
      </dgm:t>
    </dgm:pt>
    <dgm:pt modelId="{169EA31B-1B31-4DA2-96E6-66941A2D192C}" type="pres">
      <dgm:prSet presAssocID="{C4E47024-913F-4920-A696-FEA411EF3A61}" presName="Name0" presStyleCnt="0">
        <dgm:presLayoutVars>
          <dgm:dir/>
          <dgm:resizeHandles val="exact"/>
        </dgm:presLayoutVars>
      </dgm:prSet>
      <dgm:spPr/>
    </dgm:pt>
    <dgm:pt modelId="{4C82AF6C-BAC2-460E-B0AF-2BC25F80982D}" type="pres">
      <dgm:prSet presAssocID="{C3768FAB-C3B7-44FB-8473-56986867D3CA}" presName="node" presStyleLbl="node1" presStyleIdx="0" presStyleCnt="1" custScaleX="99157" custScaleY="33723" custLinFactNeighborX="842" custLinFactNeighborY="-29814">
        <dgm:presLayoutVars>
          <dgm:bulletEnabled val="1"/>
        </dgm:presLayoutVars>
      </dgm:prSet>
      <dgm:spPr/>
    </dgm:pt>
  </dgm:ptLst>
  <dgm:cxnLst>
    <dgm:cxn modelId="{DA34C414-B2D9-4EED-8E72-C4F395CDD8A3}" type="presOf" srcId="{C3768FAB-C3B7-44FB-8473-56986867D3CA}" destId="{4C82AF6C-BAC2-460E-B0AF-2BC25F80982D}" srcOrd="0" destOrd="0" presId="urn:microsoft.com/office/officeart/2005/8/layout/process1"/>
    <dgm:cxn modelId="{60F66154-332F-41D0-B2CD-BDD21AAED6FE}" srcId="{C4E47024-913F-4920-A696-FEA411EF3A61}" destId="{C3768FAB-C3B7-44FB-8473-56986867D3CA}" srcOrd="0" destOrd="0" parTransId="{77E8BEA3-A7AD-4EE7-A9D7-4E8C8037FF7F}" sibTransId="{8DBC4A26-1AC0-4D08-A4DF-FA53CB2B89F5}"/>
    <dgm:cxn modelId="{484478E1-6B13-40EB-B357-03790A41ADDD}" type="presOf" srcId="{C4E47024-913F-4920-A696-FEA411EF3A61}" destId="{169EA31B-1B31-4DA2-96E6-66941A2D192C}" srcOrd="0" destOrd="0" presId="urn:microsoft.com/office/officeart/2005/8/layout/process1"/>
    <dgm:cxn modelId="{F0F1B064-B8C9-4005-A4DB-D2C50C0FB429}" type="presParOf" srcId="{169EA31B-1B31-4DA2-96E6-66941A2D192C}" destId="{4C82AF6C-BAC2-460E-B0AF-2BC25F80982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0" y="1790190"/>
          <a:ext cx="2377242" cy="110404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Input your 81 number Seed into Trinity</a:t>
          </a:r>
          <a:endParaRPr lang="de-DE" sz="1600" kern="1200" dirty="0"/>
        </a:p>
      </dsp:txBody>
      <dsp:txXfrm>
        <a:off x="32336" y="1822526"/>
        <a:ext cx="2312570" cy="1039377"/>
      </dsp:txXfrm>
    </dsp:sp>
    <dsp:sp modelId="{92D63B9A-E766-4EB1-887E-7016E197A7D6}">
      <dsp:nvSpPr>
        <dsp:cNvPr id="0" name=""/>
        <dsp:cNvSpPr/>
      </dsp:nvSpPr>
      <dsp:spPr>
        <a:xfrm>
          <a:off x="2910554" y="1951003"/>
          <a:ext cx="672251" cy="782423"/>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de-DE" sz="1300" kern="1200"/>
        </a:p>
      </dsp:txBody>
      <dsp:txXfrm>
        <a:off x="2910554" y="2107488"/>
        <a:ext cx="470576" cy="469453"/>
      </dsp:txXfrm>
    </dsp:sp>
    <dsp:sp modelId="{09485F40-3C1D-4290-BC52-74F177404491}">
      <dsp:nvSpPr>
        <dsp:cNvPr id="0" name=""/>
        <dsp:cNvSpPr/>
      </dsp:nvSpPr>
      <dsp:spPr>
        <a:xfrm>
          <a:off x="4065471" y="1775237"/>
          <a:ext cx="2310013" cy="113395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Double</a:t>
          </a:r>
          <a:r>
            <a:rPr lang="en-US" sz="1600" kern="1200" baseline="0" dirty="0"/>
            <a:t> and triple check your seed. A typo in the seed will cause Trinity to open a new empty wallet</a:t>
          </a:r>
        </a:p>
      </dsp:txBody>
      <dsp:txXfrm>
        <a:off x="4098683" y="1808449"/>
        <a:ext cx="2243589" cy="1067532"/>
      </dsp:txXfrm>
    </dsp:sp>
    <dsp:sp modelId="{0BF5E4A0-4134-4372-AFC7-767DCD9C286C}">
      <dsp:nvSpPr>
        <dsp:cNvPr id="0" name=""/>
        <dsp:cNvSpPr/>
      </dsp:nvSpPr>
      <dsp:spPr>
        <a:xfrm>
          <a:off x="6781760" y="1821516"/>
          <a:ext cx="861303" cy="1041398"/>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de-DE" sz="1300" kern="1200"/>
        </a:p>
      </dsp:txBody>
      <dsp:txXfrm>
        <a:off x="6781760" y="2029796"/>
        <a:ext cx="602912" cy="624838"/>
      </dsp:txXfrm>
    </dsp:sp>
    <dsp:sp modelId="{E7651509-FEFE-420A-80E0-2257035B646B}">
      <dsp:nvSpPr>
        <dsp:cNvPr id="0" name=""/>
        <dsp:cNvSpPr/>
      </dsp:nvSpPr>
      <dsp:spPr>
        <a:xfrm>
          <a:off x="8000586" y="1790190"/>
          <a:ext cx="2377242" cy="110404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If entered correct, Trinity</a:t>
          </a:r>
          <a:r>
            <a:rPr lang="en-US" sz="1600" kern="1200" baseline="0" dirty="0"/>
            <a:t> will show your account balance on the main page</a:t>
          </a:r>
          <a:endParaRPr lang="de-DE" sz="1600" kern="1200" dirty="0"/>
        </a:p>
      </dsp:txBody>
      <dsp:txXfrm>
        <a:off x="8032922" y="1822526"/>
        <a:ext cx="2312570" cy="10393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19870" y="0"/>
          <a:ext cx="10164803" cy="273449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If the explorer shows 0 balance and there are also </a:t>
          </a:r>
          <a:r>
            <a:rPr lang="en-US" sz="1800" b="1" i="0" kern="1200" dirty="0"/>
            <a:t>outgoing</a:t>
          </a:r>
          <a:r>
            <a:rPr lang="en-US" sz="1800" b="0" i="0" kern="1200" dirty="0"/>
            <a:t> transactions than it is necessary to follow the outgoing transactions</a:t>
          </a:r>
        </a:p>
        <a:p>
          <a:pPr marL="0" lvl="0" indent="0" algn="ctr" defTabSz="800100">
            <a:lnSpc>
              <a:spcPct val="90000"/>
            </a:lnSpc>
            <a:spcBef>
              <a:spcPct val="0"/>
            </a:spcBef>
            <a:spcAft>
              <a:spcPct val="35000"/>
            </a:spcAft>
            <a:buFont typeface="Arial" panose="020B0604020202020204" pitchFamily="34" charset="0"/>
            <a:buNone/>
          </a:pPr>
          <a:r>
            <a:rPr lang="en-US" sz="1800" b="0" i="0" kern="1200" dirty="0"/>
            <a:t>If the explorer shows 0 balance, AND there are </a:t>
          </a:r>
          <a:r>
            <a:rPr lang="en-US" sz="1800" b="1" i="0" kern="1200" dirty="0"/>
            <a:t>no outgoing</a:t>
          </a:r>
          <a:r>
            <a:rPr lang="en-US" sz="1800" b="0" i="0" kern="1200" dirty="0"/>
            <a:t> transactions, then it might be a reclaim case. It is possible to search your address and compare it with the list on the following page for a first assessment.</a:t>
          </a:r>
          <a:br>
            <a:rPr lang="en-US" sz="1800" b="0" i="0" kern="1200" dirty="0"/>
          </a:br>
          <a:r>
            <a:rPr lang="en-US" sz="1800" b="0" i="0" kern="1200" dirty="0"/>
            <a:t>⚠️ THE LIST CONTAINS ONLY ADDRESSES WITHOUT CHECKSUM. Should the address have 90 characters, make sure to remove the last 9 characters from the address that is being compared</a:t>
          </a:r>
          <a:br>
            <a:rPr lang="en-US" sz="1800" b="0" i="0" kern="1200" dirty="0"/>
          </a:br>
          <a:r>
            <a:rPr lang="en-US" sz="1800" b="0" i="0" kern="1200" dirty="0">
              <a:hlinkClick xmlns:r="http://schemas.openxmlformats.org/officeDocument/2006/relationships" r:id="rId1"/>
            </a:rPr>
            <a:t>https://gist.githubusercontent.com/cyclux/2bb05d873c4ec6115cad1d100263d489/raw/612a49e46091586957448f6606ea981ab18022e7/snapshot_validation_20171023.txt</a:t>
          </a:r>
          <a:endParaRPr lang="de-DE" sz="1800" kern="1200" baseline="0" dirty="0"/>
        </a:p>
      </dsp:txBody>
      <dsp:txXfrm>
        <a:off x="99961" y="80091"/>
        <a:ext cx="10004621" cy="2574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33681" y="410078"/>
          <a:ext cx="3875095" cy="181198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If your balance shows 0 you will need to check the addresses connected to this seed.</a:t>
          </a:r>
          <a:endParaRPr lang="de-DE" sz="2600" kern="1200" dirty="0"/>
        </a:p>
      </dsp:txBody>
      <dsp:txXfrm>
        <a:off x="86752" y="463149"/>
        <a:ext cx="3768953" cy="1705838"/>
      </dsp:txXfrm>
    </dsp:sp>
    <dsp:sp modelId="{92D63B9A-E766-4EB1-887E-7016E197A7D6}">
      <dsp:nvSpPr>
        <dsp:cNvPr id="0" name=""/>
        <dsp:cNvSpPr/>
      </dsp:nvSpPr>
      <dsp:spPr>
        <a:xfrm rot="5414440">
          <a:off x="1599968" y="2267803"/>
          <a:ext cx="691935" cy="1284122"/>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de-DE" sz="2100" kern="1200"/>
        </a:p>
      </dsp:txBody>
      <dsp:txXfrm rot="10800000">
        <a:off x="1704194" y="2420838"/>
        <a:ext cx="484355" cy="770474"/>
      </dsp:txXfrm>
    </dsp:sp>
    <dsp:sp modelId="{09485F40-3C1D-4290-BC52-74F177404491}">
      <dsp:nvSpPr>
        <dsp:cNvPr id="0" name=""/>
        <dsp:cNvSpPr/>
      </dsp:nvSpPr>
      <dsp:spPr>
        <a:xfrm>
          <a:off x="25277" y="3557603"/>
          <a:ext cx="3791222" cy="186106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Settings =&gt;</a:t>
          </a:r>
        </a:p>
        <a:p>
          <a:pPr marL="0" lvl="0" indent="0" algn="ctr" defTabSz="1155700">
            <a:lnSpc>
              <a:spcPct val="90000"/>
            </a:lnSpc>
            <a:spcBef>
              <a:spcPct val="0"/>
            </a:spcBef>
            <a:spcAft>
              <a:spcPct val="35000"/>
            </a:spcAft>
            <a:buNone/>
          </a:pPr>
          <a:r>
            <a:rPr lang="en-US" sz="2600" kern="1200" dirty="0"/>
            <a:t>Account settings =&gt;</a:t>
          </a:r>
        </a:p>
        <a:p>
          <a:pPr marL="0" lvl="0" indent="0" algn="ctr" defTabSz="1155700">
            <a:lnSpc>
              <a:spcPct val="90000"/>
            </a:lnSpc>
            <a:spcBef>
              <a:spcPct val="0"/>
            </a:spcBef>
            <a:spcAft>
              <a:spcPct val="35000"/>
            </a:spcAft>
            <a:buNone/>
          </a:pPr>
          <a:r>
            <a:rPr lang="en-US" sz="2600" kern="1200" dirty="0"/>
            <a:t> view Addresses</a:t>
          </a:r>
          <a:endParaRPr lang="de-DE" sz="2600" kern="1200" dirty="0"/>
        </a:p>
      </dsp:txBody>
      <dsp:txXfrm>
        <a:off x="79786" y="3612112"/>
        <a:ext cx="3682204" cy="1752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1593854" y="274114"/>
          <a:ext cx="7236451" cy="68405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On a correct seed you should see several (more than one) addresses</a:t>
          </a:r>
          <a:endParaRPr lang="de-DE" sz="2000" kern="1200" dirty="0"/>
        </a:p>
      </dsp:txBody>
      <dsp:txXfrm>
        <a:off x="1613889" y="294149"/>
        <a:ext cx="7196381" cy="6439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668553" y="274114"/>
          <a:ext cx="9087052" cy="68405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a:t>
          </a:r>
          <a:r>
            <a:rPr lang="en-US" sz="2100" kern="1200" baseline="0" dirty="0"/>
            <a:t> new, never used seed will look like an empty wallet and have only one address</a:t>
          </a:r>
          <a:endParaRPr lang="de-DE" sz="2100" kern="1200" dirty="0"/>
        </a:p>
      </dsp:txBody>
      <dsp:txXfrm>
        <a:off x="688588" y="294149"/>
        <a:ext cx="9046982" cy="6439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33681" y="410078"/>
          <a:ext cx="3875095" cy="181198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If you have a seed that contains less than 81 characters you can add the number “9” until 81 characters are full.</a:t>
          </a:r>
          <a:endParaRPr lang="de-DE" sz="2000" kern="1200" dirty="0"/>
        </a:p>
      </dsp:txBody>
      <dsp:txXfrm>
        <a:off x="86752" y="463149"/>
        <a:ext cx="3768953" cy="1705838"/>
      </dsp:txXfrm>
    </dsp:sp>
    <dsp:sp modelId="{92D63B9A-E766-4EB1-887E-7016E197A7D6}">
      <dsp:nvSpPr>
        <dsp:cNvPr id="0" name=""/>
        <dsp:cNvSpPr/>
      </dsp:nvSpPr>
      <dsp:spPr>
        <a:xfrm rot="5414440">
          <a:off x="1599968" y="2267803"/>
          <a:ext cx="691935" cy="1284122"/>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de-DE" sz="1600" kern="1200"/>
        </a:p>
      </dsp:txBody>
      <dsp:txXfrm rot="10800000">
        <a:off x="1704194" y="2420838"/>
        <a:ext cx="484355" cy="770474"/>
      </dsp:txXfrm>
    </dsp:sp>
    <dsp:sp modelId="{09485F40-3C1D-4290-BC52-74F177404491}">
      <dsp:nvSpPr>
        <dsp:cNvPr id="0" name=""/>
        <dsp:cNvSpPr/>
      </dsp:nvSpPr>
      <dsp:spPr>
        <a:xfrm>
          <a:off x="25277" y="3557603"/>
          <a:ext cx="3791222" cy="186106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If your balance now shows 0 and you have not used the seed in the last 1-2 years you will need to do a “snapshot transition”. In the general settings click “Node”</a:t>
          </a:r>
          <a:endParaRPr lang="de-DE" sz="2000" kern="1200" dirty="0"/>
        </a:p>
      </dsp:txBody>
      <dsp:txXfrm>
        <a:off x="79786" y="3612112"/>
        <a:ext cx="3682204" cy="1752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391948" y="131636"/>
          <a:ext cx="9885022" cy="94061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Perform these step by step: 1. Disable “automatic node management”, 2. Disable outsource proof of work, 3. disable </a:t>
          </a:r>
          <a:r>
            <a:rPr lang="en-US" sz="2000" kern="1200" dirty="0" err="1"/>
            <a:t>autoselect</a:t>
          </a:r>
          <a:r>
            <a:rPr lang="en-US" sz="2000" kern="1200" dirty="0"/>
            <a:t> proof of work, 4. disable </a:t>
          </a:r>
          <a:r>
            <a:rPr lang="en-US" sz="2000" kern="1200" dirty="0" err="1"/>
            <a:t>autoselect</a:t>
          </a:r>
          <a:r>
            <a:rPr lang="en-US" sz="2000" kern="1200" dirty="0"/>
            <a:t> quorum</a:t>
          </a:r>
          <a:endParaRPr lang="de-DE" sz="2000" kern="1200" dirty="0"/>
        </a:p>
      </dsp:txBody>
      <dsp:txXfrm>
        <a:off x="419498" y="159186"/>
        <a:ext cx="9829922" cy="8855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2970833" y="251504"/>
          <a:ext cx="4727252" cy="70087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This is how it should look now. Click “save”</a:t>
          </a:r>
          <a:endParaRPr lang="de-DE" sz="2000" kern="1200" dirty="0"/>
        </a:p>
      </dsp:txBody>
      <dsp:txXfrm>
        <a:off x="2991361" y="272032"/>
        <a:ext cx="4686196" cy="6598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1594531" y="154528"/>
          <a:ext cx="7479856" cy="69726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Last step – move to your account, under the “tools” tab, click “Snapshot transition” until your tokens show up in Trinity</a:t>
          </a:r>
          <a:endParaRPr lang="de-DE" sz="1800" kern="1200" dirty="0"/>
        </a:p>
      </dsp:txBody>
      <dsp:txXfrm>
        <a:off x="1614953" y="174950"/>
        <a:ext cx="7439012" cy="6564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2AF6C-BAC2-460E-B0AF-2BC25F80982D}">
      <dsp:nvSpPr>
        <dsp:cNvPr id="0" name=""/>
        <dsp:cNvSpPr/>
      </dsp:nvSpPr>
      <dsp:spPr>
        <a:xfrm>
          <a:off x="85709" y="0"/>
          <a:ext cx="10081547" cy="205722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a:t>
          </a:r>
          <a:r>
            <a:rPr lang="en-US" sz="1800" kern="1200" baseline="0" dirty="0"/>
            <a:t> after all the steps above your balance is still not there you might be victim of some of the following issues and need to follow this steps: </a:t>
          </a:r>
        </a:p>
        <a:p>
          <a:pPr marL="0" lvl="0" indent="0" algn="ctr" defTabSz="800100">
            <a:lnSpc>
              <a:spcPct val="90000"/>
            </a:lnSpc>
            <a:spcBef>
              <a:spcPct val="0"/>
            </a:spcBef>
            <a:spcAft>
              <a:spcPct val="35000"/>
            </a:spcAft>
            <a:buNone/>
          </a:pPr>
          <a:r>
            <a:rPr lang="en-US" sz="1800" kern="1200" baseline="0" dirty="0"/>
            <a:t>Get the address to where your tokens have been sent after you purchased them. This should be still available in the exchange where you bought them. Exchanges need to keep years of records for all outgoing </a:t>
          </a:r>
          <a:r>
            <a:rPr lang="en-US" sz="1800" kern="1200" baseline="0" dirty="0" err="1"/>
            <a:t>transcations</a:t>
          </a:r>
          <a:r>
            <a:rPr lang="en-US" sz="1800" kern="1200" baseline="0" dirty="0"/>
            <a:t>.</a:t>
          </a:r>
        </a:p>
        <a:p>
          <a:pPr marL="0" lvl="0" indent="0" algn="ctr" defTabSz="800100">
            <a:lnSpc>
              <a:spcPct val="90000"/>
            </a:lnSpc>
            <a:spcBef>
              <a:spcPct val="0"/>
            </a:spcBef>
            <a:spcAft>
              <a:spcPct val="35000"/>
            </a:spcAft>
            <a:buNone/>
          </a:pPr>
          <a:r>
            <a:rPr lang="en-US" sz="1800" kern="1200" baseline="0" dirty="0"/>
            <a:t>Copy the address and visit </a:t>
          </a:r>
          <a:r>
            <a:rPr lang="de-DE" sz="1800" kern="1200" baseline="0" dirty="0">
              <a:hlinkClick xmlns:r="http://schemas.openxmlformats.org/officeDocument/2006/relationships" r:id="rId1"/>
            </a:rPr>
            <a:t>https://explorer.iota.org/</a:t>
          </a:r>
          <a:endParaRPr lang="de-DE" sz="1800" kern="1200" baseline="0" dirty="0"/>
        </a:p>
      </dsp:txBody>
      <dsp:txXfrm>
        <a:off x="145963" y="60254"/>
        <a:ext cx="9961039" cy="1936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E4EA5F-7C52-42AB-809F-6BB67B7E966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35CFB4-B986-4882-9D02-09D68EC97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1701A97-C72D-47DA-9FAA-2A07633114FE}"/>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5" name="Fußzeilenplatzhalter 4">
            <a:extLst>
              <a:ext uri="{FF2B5EF4-FFF2-40B4-BE49-F238E27FC236}">
                <a16:creationId xmlns:a16="http://schemas.microsoft.com/office/drawing/2014/main" id="{525FA743-B8A2-4C81-A873-3FA595A186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3285998-30E8-4DDA-9BC8-FA7966371EF9}"/>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305938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EDA89A-5A1D-4C5B-A793-4BC793F83E2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1C3B8B9-7AFF-4191-AC33-A3F5552170D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30A67C8-97B7-4BA5-96C1-A55A60B6A276}"/>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5" name="Fußzeilenplatzhalter 4">
            <a:extLst>
              <a:ext uri="{FF2B5EF4-FFF2-40B4-BE49-F238E27FC236}">
                <a16:creationId xmlns:a16="http://schemas.microsoft.com/office/drawing/2014/main" id="{A5203251-12D0-49FE-9AC5-BF12EE1CF1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C8B525E-57B8-4352-9557-765D3DAB3551}"/>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184178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D4EC64F-972C-41C6-AEA3-6856ADCFBDE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13540A7-03BD-43C8-A49B-16AA34BDE3C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6DA9D8D-BEEC-4869-850F-AE0270BD80CA}"/>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5" name="Fußzeilenplatzhalter 4">
            <a:extLst>
              <a:ext uri="{FF2B5EF4-FFF2-40B4-BE49-F238E27FC236}">
                <a16:creationId xmlns:a16="http://schemas.microsoft.com/office/drawing/2014/main" id="{6E98594D-605F-481E-95D2-6FE9105E8F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DCFACD6-640E-4B16-8E60-C833CBC44FA3}"/>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245032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895D7-68B8-4DA3-887E-1ECE2197843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73757B8-53AA-418C-B5F2-46202CC35DD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B0F1ADD-1540-4931-A404-026689E1FC4C}"/>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5" name="Fußzeilenplatzhalter 4">
            <a:extLst>
              <a:ext uri="{FF2B5EF4-FFF2-40B4-BE49-F238E27FC236}">
                <a16:creationId xmlns:a16="http://schemas.microsoft.com/office/drawing/2014/main" id="{597F13C4-9FA8-4A89-8999-D4534A549FF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40A2C38-C111-4E8A-A2C2-386FA75F0576}"/>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383862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C4A088-E6C8-4794-BCCB-CE2464A941D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E93404E-73D3-4616-B353-E49D8693A9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D15B921-1850-4235-ACDC-260DE3EE0BFE}"/>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5" name="Fußzeilenplatzhalter 4">
            <a:extLst>
              <a:ext uri="{FF2B5EF4-FFF2-40B4-BE49-F238E27FC236}">
                <a16:creationId xmlns:a16="http://schemas.microsoft.com/office/drawing/2014/main" id="{8A264224-627C-460D-97D0-27018DFB3E4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C8C5D8-C621-40F0-8BDA-25F3993B232D}"/>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1548185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4AAEC-07EE-4994-AFBE-992A9B48DAD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479B208-34A3-4C56-ABDA-5149A276A54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5F53AE2-FD32-475B-A797-60EF146A559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B925F34-97CE-467B-9699-DC0D1B78C233}"/>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6" name="Fußzeilenplatzhalter 5">
            <a:extLst>
              <a:ext uri="{FF2B5EF4-FFF2-40B4-BE49-F238E27FC236}">
                <a16:creationId xmlns:a16="http://schemas.microsoft.com/office/drawing/2014/main" id="{911DA791-2466-4258-A380-95CBBEF45BF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4A2D81A-73C5-4DF5-AFB4-C2F675D9CD66}"/>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10858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B6F749-FA6A-48E9-8032-1C4DA5DB76C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1528A2F-D9D7-4907-AA61-435410942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E617AD6-9942-4957-AC28-FC08F59BE40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F431F6A-3EFC-4D87-89EF-230AFA128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A9D89EA-314A-45B0-A494-26EFC31BCF6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1E513FD-0B50-4BD4-96DB-F04F141E978F}"/>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8" name="Fußzeilenplatzhalter 7">
            <a:extLst>
              <a:ext uri="{FF2B5EF4-FFF2-40B4-BE49-F238E27FC236}">
                <a16:creationId xmlns:a16="http://schemas.microsoft.com/office/drawing/2014/main" id="{E53163D0-D4A3-467D-8ADA-1762756D668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442CB74-2147-4887-8EB4-E0815C2E438B}"/>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14821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4517A-B21F-4E68-883F-A26774ADC4C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12F539E-A029-4888-9495-29CA7322A324}"/>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4" name="Fußzeilenplatzhalter 3">
            <a:extLst>
              <a:ext uri="{FF2B5EF4-FFF2-40B4-BE49-F238E27FC236}">
                <a16:creationId xmlns:a16="http://schemas.microsoft.com/office/drawing/2014/main" id="{3AF6532E-6932-47F8-860E-A3058039381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4D8C200-69AF-4FD8-B5DF-ADA077F0F3FF}"/>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115863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12DD3F2-B859-4AAC-9447-A2B06038D677}"/>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3" name="Fußzeilenplatzhalter 2">
            <a:extLst>
              <a:ext uri="{FF2B5EF4-FFF2-40B4-BE49-F238E27FC236}">
                <a16:creationId xmlns:a16="http://schemas.microsoft.com/office/drawing/2014/main" id="{AE5174D9-26E9-4E73-9F80-B44E13EC65E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B32635E-D153-4635-BF80-8042CAB00EDA}"/>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105622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35AF07-D237-44B4-935F-A3951AA3AB4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B1F9A7B-E143-4DEC-9FF0-1BF845C92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06AFA5E-E35F-4DE4-AB23-EF0423AA4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62BACC9-F8F4-4EB3-928B-8F6598001789}"/>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6" name="Fußzeilenplatzhalter 5">
            <a:extLst>
              <a:ext uri="{FF2B5EF4-FFF2-40B4-BE49-F238E27FC236}">
                <a16:creationId xmlns:a16="http://schemas.microsoft.com/office/drawing/2014/main" id="{777ACE6F-CF98-42D7-BEF6-715B10482EB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7A00632-47E7-4278-896F-577F1664E6E5}"/>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420229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191673-A2E3-4B45-9ECA-66229E7F6CD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C557D39-66D3-4B8D-B49D-34E314C63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30EF0EE-4BAF-45CB-A6B3-E2EC6D6EA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8A8D2D-F3A1-49A8-8E8A-C85108135273}"/>
              </a:ext>
            </a:extLst>
          </p:cNvPr>
          <p:cNvSpPr>
            <a:spLocks noGrp="1"/>
          </p:cNvSpPr>
          <p:nvPr>
            <p:ph type="dt" sz="half" idx="10"/>
          </p:nvPr>
        </p:nvSpPr>
        <p:spPr/>
        <p:txBody>
          <a:bodyPr/>
          <a:lstStyle/>
          <a:p>
            <a:fld id="{34610C53-42BF-4F45-9FEA-2511463AA64A}" type="datetimeFigureOut">
              <a:rPr lang="de-DE" smtClean="0"/>
              <a:t>16.02.2021</a:t>
            </a:fld>
            <a:endParaRPr lang="de-DE"/>
          </a:p>
        </p:txBody>
      </p:sp>
      <p:sp>
        <p:nvSpPr>
          <p:cNvPr id="6" name="Fußzeilenplatzhalter 5">
            <a:extLst>
              <a:ext uri="{FF2B5EF4-FFF2-40B4-BE49-F238E27FC236}">
                <a16:creationId xmlns:a16="http://schemas.microsoft.com/office/drawing/2014/main" id="{4F9E9A49-6929-479A-8250-D7DA8F369BA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86F1EEC-EAD0-46F2-99B8-D45260EE2709}"/>
              </a:ext>
            </a:extLst>
          </p:cNvPr>
          <p:cNvSpPr>
            <a:spLocks noGrp="1"/>
          </p:cNvSpPr>
          <p:nvPr>
            <p:ph type="sldNum" sz="quarter" idx="12"/>
          </p:nvPr>
        </p:nvSpPr>
        <p:spPr/>
        <p:txBody>
          <a:bodyPr/>
          <a:lstStyle/>
          <a:p>
            <a:fld id="{93E191AE-E825-4F69-8516-4746D944F4A2}" type="slidenum">
              <a:rPr lang="de-DE" smtClean="0"/>
              <a:t>‹Nr.›</a:t>
            </a:fld>
            <a:endParaRPr lang="de-DE"/>
          </a:p>
        </p:txBody>
      </p:sp>
    </p:spTree>
    <p:extLst>
      <p:ext uri="{BB962C8B-B14F-4D97-AF65-F5344CB8AC3E}">
        <p14:creationId xmlns:p14="http://schemas.microsoft.com/office/powerpoint/2010/main" val="105751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D52A91E-4462-40A7-B368-08A502948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57ACEF9-39B7-484C-9485-6AF6F0B74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82B38B-18B4-47F7-9727-ECEECFAAE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10C53-42BF-4F45-9FEA-2511463AA64A}" type="datetimeFigureOut">
              <a:rPr lang="de-DE" smtClean="0"/>
              <a:t>16.02.2021</a:t>
            </a:fld>
            <a:endParaRPr lang="de-DE"/>
          </a:p>
        </p:txBody>
      </p:sp>
      <p:sp>
        <p:nvSpPr>
          <p:cNvPr id="5" name="Fußzeilenplatzhalter 4">
            <a:extLst>
              <a:ext uri="{FF2B5EF4-FFF2-40B4-BE49-F238E27FC236}">
                <a16:creationId xmlns:a16="http://schemas.microsoft.com/office/drawing/2014/main" id="{9C547364-AB04-424D-B256-581A06DEB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B3C853D-460C-4188-82F1-F46F88D4A0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191AE-E825-4F69-8516-4746D944F4A2}" type="slidenum">
              <a:rPr lang="de-DE" smtClean="0"/>
              <a:t>‹Nr.›</a:t>
            </a:fld>
            <a:endParaRPr lang="de-DE"/>
          </a:p>
        </p:txBody>
      </p:sp>
    </p:spTree>
    <p:extLst>
      <p:ext uri="{BB962C8B-B14F-4D97-AF65-F5344CB8AC3E}">
        <p14:creationId xmlns:p14="http://schemas.microsoft.com/office/powerpoint/2010/main" val="3899104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0.xml"/><Relationship Id="rId7" Type="http://schemas.openxmlformats.org/officeDocument/2006/relationships/image" Target="../media/image11.pn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europol.europa.eu/newsroom/news/cryptocurrency-iota-international-police-cooperation-arrests-suspect-behind-10-million-eur-thef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blog.iota.org/seed-migration-tool-now-available-c253ccd9d23c/" TargetMode="External"/><Relationship Id="rId2" Type="http://schemas.openxmlformats.org/officeDocument/2006/relationships/hyperlink" Target="https://blog.iota.org/trinity-attack-incident-part-1-summary-and-next-steps-8c7ccc4d81e8" TargetMode="External"/><Relationship Id="rId1" Type="http://schemas.openxmlformats.org/officeDocument/2006/relationships/slideLayout" Target="../slideLayouts/slideLayout7.xml"/><Relationship Id="rId4" Type="http://schemas.openxmlformats.org/officeDocument/2006/relationships/hyperlink" Target="https://www.youtube.com/watch?v=mjex3IU44VY"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BMY289/iotaLedgerIndexFind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Layout" Target="../diagrams/layout9.xml"/><Relationship Id="rId7" Type="http://schemas.openxmlformats.org/officeDocument/2006/relationships/image" Target="../media/image10.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714206" y="269530"/>
            <a:ext cx="10941521" cy="523220"/>
          </a:xfrm>
          <a:prstGeom prst="rect">
            <a:avLst/>
          </a:prstGeom>
          <a:noFill/>
        </p:spPr>
        <p:txBody>
          <a:bodyPr wrap="none" rtlCol="0">
            <a:spAutoFit/>
          </a:bodyPr>
          <a:lstStyle/>
          <a:p>
            <a:r>
              <a:rPr lang="en-US" sz="2800" dirty="0">
                <a:solidFill>
                  <a:schemeClr val="bg1"/>
                </a:solidFill>
              </a:rPr>
              <a:t>How to Find and / or Recover your IOTA balance in the IOTA Trinity Wallet:</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2004990695"/>
              </p:ext>
            </p:extLst>
          </p:nvPr>
        </p:nvGraphicFramePr>
        <p:xfrm>
          <a:off x="896112" y="719666"/>
          <a:ext cx="104241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fik 6">
            <a:extLst>
              <a:ext uri="{FF2B5EF4-FFF2-40B4-BE49-F238E27FC236}">
                <a16:creationId xmlns:a16="http://schemas.microsoft.com/office/drawing/2014/main" id="{C1E03035-4746-4A48-A99C-982F042BED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6829" y="4388324"/>
            <a:ext cx="7122726" cy="1164793"/>
          </a:xfrm>
          <a:prstGeom prst="rect">
            <a:avLst/>
          </a:prstGeom>
        </p:spPr>
      </p:pic>
    </p:spTree>
    <p:extLst>
      <p:ext uri="{BB962C8B-B14F-4D97-AF65-F5344CB8AC3E}">
        <p14:creationId xmlns:p14="http://schemas.microsoft.com/office/powerpoint/2010/main" val="299425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4866423" y="269530"/>
            <a:ext cx="2284984" cy="523220"/>
          </a:xfrm>
          <a:prstGeom prst="rect">
            <a:avLst/>
          </a:prstGeom>
          <a:noFill/>
        </p:spPr>
        <p:txBody>
          <a:bodyPr wrap="none" rtlCol="0">
            <a:spAutoFit/>
          </a:bodyPr>
          <a:lstStyle/>
          <a:p>
            <a:r>
              <a:rPr lang="en-US" sz="2800" dirty="0">
                <a:solidFill>
                  <a:schemeClr val="bg1"/>
                </a:solidFill>
              </a:rPr>
              <a:t>Reclaim cases:</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1486742521"/>
              </p:ext>
            </p:extLst>
          </p:nvPr>
        </p:nvGraphicFramePr>
        <p:xfrm>
          <a:off x="796835" y="984068"/>
          <a:ext cx="10184674" cy="2734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feld 6">
            <a:extLst>
              <a:ext uri="{FF2B5EF4-FFF2-40B4-BE49-F238E27FC236}">
                <a16:creationId xmlns:a16="http://schemas.microsoft.com/office/drawing/2014/main" id="{64C3F8F2-B61A-4C82-BA17-534EAEFD9EF8}"/>
              </a:ext>
            </a:extLst>
          </p:cNvPr>
          <p:cNvSpPr txBox="1"/>
          <p:nvPr/>
        </p:nvSpPr>
        <p:spPr>
          <a:xfrm>
            <a:off x="1458687" y="3909876"/>
            <a:ext cx="6096000" cy="646331"/>
          </a:xfrm>
          <a:prstGeom prst="rect">
            <a:avLst/>
          </a:prstGeom>
          <a:noFill/>
        </p:spPr>
        <p:txBody>
          <a:bodyPr wrap="square">
            <a:spAutoFit/>
          </a:bodyPr>
          <a:lstStyle/>
          <a:p>
            <a:r>
              <a:rPr lang="en-US" b="0" i="0" dirty="0">
                <a:solidFill>
                  <a:srgbClr val="24292E"/>
                </a:solidFill>
                <a:effectLst/>
                <a:latin typeface="-apple-system"/>
              </a:rPr>
              <a:t>If the text near the address says </a:t>
            </a:r>
            <a:r>
              <a:rPr lang="en-US" b="1" i="0" dirty="0">
                <a:solidFill>
                  <a:srgbClr val="24292E"/>
                </a:solidFill>
                <a:effectLst/>
                <a:latin typeface="-apple-system"/>
              </a:rPr>
              <a:t>AVAILABLE</a:t>
            </a:r>
            <a:r>
              <a:rPr lang="en-US" b="0" i="0" dirty="0">
                <a:solidFill>
                  <a:srgbClr val="24292E"/>
                </a:solidFill>
                <a:effectLst/>
                <a:latin typeface="-apple-system"/>
              </a:rPr>
              <a:t> then it is possible to access the tokens by inserting the correct seed into Trinity</a:t>
            </a:r>
            <a:endParaRPr lang="de-DE" dirty="0"/>
          </a:p>
        </p:txBody>
      </p:sp>
      <p:pic>
        <p:nvPicPr>
          <p:cNvPr id="8" name="Grafik 7">
            <a:extLst>
              <a:ext uri="{FF2B5EF4-FFF2-40B4-BE49-F238E27FC236}">
                <a16:creationId xmlns:a16="http://schemas.microsoft.com/office/drawing/2014/main" id="{D7392EAE-E6EC-4BB1-8576-CAB95D0C7D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88321" y="4052066"/>
            <a:ext cx="1152525" cy="361950"/>
          </a:xfrm>
          <a:prstGeom prst="rect">
            <a:avLst/>
          </a:prstGeom>
        </p:spPr>
      </p:pic>
      <p:sp>
        <p:nvSpPr>
          <p:cNvPr id="13" name="Textfeld 12">
            <a:extLst>
              <a:ext uri="{FF2B5EF4-FFF2-40B4-BE49-F238E27FC236}">
                <a16:creationId xmlns:a16="http://schemas.microsoft.com/office/drawing/2014/main" id="{036633C8-3DED-4768-B448-CA6137587035}"/>
              </a:ext>
            </a:extLst>
          </p:cNvPr>
          <p:cNvSpPr txBox="1"/>
          <p:nvPr/>
        </p:nvSpPr>
        <p:spPr>
          <a:xfrm>
            <a:off x="1458687" y="4747524"/>
            <a:ext cx="6096000" cy="646331"/>
          </a:xfrm>
          <a:prstGeom prst="rect">
            <a:avLst/>
          </a:prstGeom>
          <a:noFill/>
        </p:spPr>
        <p:txBody>
          <a:bodyPr wrap="square">
            <a:spAutoFit/>
          </a:bodyPr>
          <a:lstStyle/>
          <a:p>
            <a:r>
              <a:rPr lang="en-US" b="0" i="0" dirty="0">
                <a:solidFill>
                  <a:srgbClr val="24292E"/>
                </a:solidFill>
                <a:effectLst/>
                <a:latin typeface="-apple-system"/>
              </a:rPr>
              <a:t>If the text near the address says </a:t>
            </a:r>
            <a:r>
              <a:rPr lang="en-US" b="1" i="0" dirty="0">
                <a:solidFill>
                  <a:srgbClr val="24292E"/>
                </a:solidFill>
                <a:effectLst/>
                <a:latin typeface="-apple-system"/>
              </a:rPr>
              <a:t>KEY_REUSE</a:t>
            </a:r>
            <a:r>
              <a:rPr lang="en-US" b="0" i="0" dirty="0">
                <a:solidFill>
                  <a:srgbClr val="24292E"/>
                </a:solidFill>
                <a:effectLst/>
                <a:latin typeface="-apple-system"/>
              </a:rPr>
              <a:t> or </a:t>
            </a:r>
            <a:r>
              <a:rPr lang="en-US" b="1" i="0" dirty="0">
                <a:solidFill>
                  <a:srgbClr val="24292E"/>
                </a:solidFill>
                <a:effectLst/>
                <a:latin typeface="-apple-system"/>
              </a:rPr>
              <a:t>CURL_NOT_TRANSITIONED</a:t>
            </a:r>
            <a:endParaRPr lang="de-DE" dirty="0"/>
          </a:p>
        </p:txBody>
      </p:sp>
      <p:pic>
        <p:nvPicPr>
          <p:cNvPr id="15" name="Grafik 14">
            <a:extLst>
              <a:ext uri="{FF2B5EF4-FFF2-40B4-BE49-F238E27FC236}">
                <a16:creationId xmlns:a16="http://schemas.microsoft.com/office/drawing/2014/main" id="{3DE94E20-266F-4DC2-B79A-A5BA1EB61E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73946" y="4889714"/>
            <a:ext cx="1866900" cy="361950"/>
          </a:xfrm>
          <a:prstGeom prst="rect">
            <a:avLst/>
          </a:prstGeom>
        </p:spPr>
      </p:pic>
      <p:grpSp>
        <p:nvGrpSpPr>
          <p:cNvPr id="16" name="Gruppieren 15">
            <a:extLst>
              <a:ext uri="{FF2B5EF4-FFF2-40B4-BE49-F238E27FC236}">
                <a16:creationId xmlns:a16="http://schemas.microsoft.com/office/drawing/2014/main" id="{38154B4E-FE6D-48F9-8726-A600C9E39146}"/>
              </a:ext>
            </a:extLst>
          </p:cNvPr>
          <p:cNvGrpSpPr/>
          <p:nvPr/>
        </p:nvGrpSpPr>
        <p:grpSpPr>
          <a:xfrm>
            <a:off x="2149244" y="5725558"/>
            <a:ext cx="7479856" cy="697261"/>
            <a:chOff x="1594531" y="154528"/>
            <a:chExt cx="7479856" cy="697261"/>
          </a:xfrm>
          <a:scene3d>
            <a:camera prst="orthographicFront"/>
            <a:lightRig rig="flat" dir="t"/>
          </a:scene3d>
        </p:grpSpPr>
        <p:sp>
          <p:nvSpPr>
            <p:cNvPr id="17" name="Rechteck: abgerundete Ecken 16">
              <a:extLst>
                <a:ext uri="{FF2B5EF4-FFF2-40B4-BE49-F238E27FC236}">
                  <a16:creationId xmlns:a16="http://schemas.microsoft.com/office/drawing/2014/main" id="{C934AD73-5FE3-4BD7-B983-734D5B188841}"/>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8" name="Rechteck: abgerundete Ecken 4">
              <a:extLst>
                <a:ext uri="{FF2B5EF4-FFF2-40B4-BE49-F238E27FC236}">
                  <a16:creationId xmlns:a16="http://schemas.microsoft.com/office/drawing/2014/main" id="{5F96EC87-31D6-4EF3-B601-BF0C0499CA62}"/>
                </a:ext>
              </a:extLst>
            </p:cNvPr>
            <p:cNvSpPr txBox="1"/>
            <p:nvPr/>
          </p:nvSpPr>
          <p:spPr>
            <a:xfrm>
              <a:off x="1614953" y="174950"/>
              <a:ext cx="7439012" cy="65641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b="0" i="0" dirty="0">
                  <a:solidFill>
                    <a:srgbClr val="24292E"/>
                  </a:solidFill>
                  <a:effectLst/>
                  <a:latin typeface="-apple-system"/>
                </a:rPr>
                <a:t>Please send the </a:t>
              </a:r>
              <a:r>
                <a:rPr lang="en-US" b="1" i="0" dirty="0">
                  <a:solidFill>
                    <a:srgbClr val="24292E"/>
                  </a:solidFill>
                  <a:effectLst/>
                  <a:latin typeface="-apple-system"/>
                </a:rPr>
                <a:t>address</a:t>
              </a:r>
              <a:r>
                <a:rPr lang="en-US" b="0" i="0" dirty="0">
                  <a:solidFill>
                    <a:srgbClr val="24292E"/>
                  </a:solidFill>
                  <a:effectLst/>
                  <a:latin typeface="-apple-system"/>
                </a:rPr>
                <a:t> (WARNING: NEVER SHARE THE SEED) to the IOTA Foundation for further verification and confirmation.</a:t>
              </a:r>
              <a:endParaRPr lang="de-DE" sz="1800" kern="1200" dirty="0"/>
            </a:p>
          </p:txBody>
        </p:sp>
      </p:grpSp>
    </p:spTree>
    <p:extLst>
      <p:ext uri="{BB962C8B-B14F-4D97-AF65-F5344CB8AC3E}">
        <p14:creationId xmlns:p14="http://schemas.microsoft.com/office/powerpoint/2010/main" val="280530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4866423" y="269530"/>
            <a:ext cx="2284984" cy="523220"/>
          </a:xfrm>
          <a:prstGeom prst="rect">
            <a:avLst/>
          </a:prstGeom>
          <a:noFill/>
        </p:spPr>
        <p:txBody>
          <a:bodyPr wrap="none" rtlCol="0">
            <a:spAutoFit/>
          </a:bodyPr>
          <a:lstStyle/>
          <a:p>
            <a:r>
              <a:rPr lang="en-US" sz="2800" dirty="0">
                <a:solidFill>
                  <a:schemeClr val="bg1"/>
                </a:solidFill>
              </a:rPr>
              <a:t>Reclaim cases:</a:t>
            </a:r>
            <a:endParaRPr lang="de-DE" sz="2800" dirty="0">
              <a:solidFill>
                <a:schemeClr val="bg1"/>
              </a:solidFill>
            </a:endParaRPr>
          </a:p>
        </p:txBody>
      </p:sp>
      <p:grpSp>
        <p:nvGrpSpPr>
          <p:cNvPr id="16" name="Gruppieren 15">
            <a:extLst>
              <a:ext uri="{FF2B5EF4-FFF2-40B4-BE49-F238E27FC236}">
                <a16:creationId xmlns:a16="http://schemas.microsoft.com/office/drawing/2014/main" id="{38154B4E-FE6D-48F9-8726-A600C9E39146}"/>
              </a:ext>
            </a:extLst>
          </p:cNvPr>
          <p:cNvGrpSpPr/>
          <p:nvPr/>
        </p:nvGrpSpPr>
        <p:grpSpPr>
          <a:xfrm>
            <a:off x="2127270" y="792750"/>
            <a:ext cx="7937459" cy="883896"/>
            <a:chOff x="1594531" y="154528"/>
            <a:chExt cx="7479856" cy="697261"/>
          </a:xfrm>
          <a:scene3d>
            <a:camera prst="orthographicFront"/>
            <a:lightRig rig="flat" dir="t"/>
          </a:scene3d>
        </p:grpSpPr>
        <p:sp>
          <p:nvSpPr>
            <p:cNvPr id="17" name="Rechteck: abgerundete Ecken 16">
              <a:extLst>
                <a:ext uri="{FF2B5EF4-FFF2-40B4-BE49-F238E27FC236}">
                  <a16:creationId xmlns:a16="http://schemas.microsoft.com/office/drawing/2014/main" id="{C934AD73-5FE3-4BD7-B983-734D5B188841}"/>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8" name="Rechteck: abgerundete Ecken 4">
              <a:extLst>
                <a:ext uri="{FF2B5EF4-FFF2-40B4-BE49-F238E27FC236}">
                  <a16:creationId xmlns:a16="http://schemas.microsoft.com/office/drawing/2014/main" id="{5F96EC87-31D6-4EF3-B601-BF0C0499CA62}"/>
                </a:ext>
              </a:extLst>
            </p:cNvPr>
            <p:cNvSpPr txBox="1"/>
            <p:nvPr/>
          </p:nvSpPr>
          <p:spPr>
            <a:xfrm>
              <a:off x="1614953" y="174950"/>
              <a:ext cx="7439012" cy="65641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b="0" i="0" dirty="0">
                  <a:solidFill>
                    <a:srgbClr val="24292E"/>
                  </a:solidFill>
                  <a:effectLst/>
                  <a:latin typeface="-apple-system"/>
                </a:rPr>
                <a:t>Example of an </a:t>
              </a:r>
              <a:r>
                <a:rPr lang="en-US" b="1" i="0" dirty="0">
                  <a:solidFill>
                    <a:srgbClr val="24292E"/>
                  </a:solidFill>
                  <a:effectLst/>
                  <a:latin typeface="-apple-system"/>
                </a:rPr>
                <a:t>address</a:t>
              </a:r>
              <a:r>
                <a:rPr lang="en-US" b="0" i="0" dirty="0">
                  <a:solidFill>
                    <a:srgbClr val="24292E"/>
                  </a:solidFill>
                  <a:effectLst/>
                  <a:latin typeface="-apple-system"/>
                </a:rPr>
                <a:t> that needs to be reclaimed. The Balance shown in 0. There is </a:t>
              </a:r>
              <a:r>
                <a:rPr lang="en-US" b="1" i="0" dirty="0">
                  <a:solidFill>
                    <a:srgbClr val="24292E"/>
                  </a:solidFill>
                  <a:effectLst/>
                  <a:latin typeface="-apple-system"/>
                </a:rPr>
                <a:t>only an incoming transaction</a:t>
              </a:r>
              <a:r>
                <a:rPr lang="en-US" b="0" i="0" dirty="0">
                  <a:solidFill>
                    <a:srgbClr val="24292E"/>
                  </a:solidFill>
                  <a:effectLst/>
                  <a:latin typeface="-apple-system"/>
                </a:rPr>
                <a:t> AND </a:t>
              </a:r>
              <a:r>
                <a:rPr lang="en-US" b="1" i="0" dirty="0">
                  <a:solidFill>
                    <a:srgbClr val="24292E"/>
                  </a:solidFill>
                  <a:effectLst/>
                  <a:latin typeface="-apple-system"/>
                </a:rPr>
                <a:t>no outgoing transactions</a:t>
              </a:r>
              <a:r>
                <a:rPr lang="en-US" b="0" i="0" dirty="0">
                  <a:solidFill>
                    <a:srgbClr val="24292E"/>
                  </a:solidFill>
                  <a:effectLst/>
                  <a:latin typeface="-apple-system"/>
                </a:rPr>
                <a:t> with ##.## MIOTA.</a:t>
              </a:r>
              <a:endParaRPr lang="de-DE" sz="1800" kern="1200" dirty="0"/>
            </a:p>
          </p:txBody>
        </p:sp>
      </p:grpSp>
      <p:pic>
        <p:nvPicPr>
          <p:cNvPr id="3" name="Grafik 2">
            <a:extLst>
              <a:ext uri="{FF2B5EF4-FFF2-40B4-BE49-F238E27FC236}">
                <a16:creationId xmlns:a16="http://schemas.microsoft.com/office/drawing/2014/main" id="{5488F7BE-5C0F-49C4-A112-2C8476DB8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049" y="1798783"/>
            <a:ext cx="5847901" cy="4919880"/>
          </a:xfrm>
          <a:prstGeom prst="rect">
            <a:avLst/>
          </a:prstGeom>
        </p:spPr>
      </p:pic>
    </p:spTree>
    <p:extLst>
      <p:ext uri="{BB962C8B-B14F-4D97-AF65-F5344CB8AC3E}">
        <p14:creationId xmlns:p14="http://schemas.microsoft.com/office/powerpoint/2010/main" val="2567172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2749570" y="208462"/>
            <a:ext cx="6789038" cy="523220"/>
          </a:xfrm>
          <a:prstGeom prst="rect">
            <a:avLst/>
          </a:prstGeom>
          <a:noFill/>
        </p:spPr>
        <p:txBody>
          <a:bodyPr wrap="none" rtlCol="0">
            <a:spAutoFit/>
          </a:bodyPr>
          <a:lstStyle/>
          <a:p>
            <a:r>
              <a:rPr lang="en-US" sz="2800" dirty="0">
                <a:solidFill>
                  <a:schemeClr val="bg1"/>
                </a:solidFill>
              </a:rPr>
              <a:t>IOTASEED.IO or Online Seed Generator scam:</a:t>
            </a:r>
            <a:endParaRPr lang="de-DE" sz="2800" dirty="0">
              <a:solidFill>
                <a:schemeClr val="bg1"/>
              </a:solidFill>
            </a:endParaRPr>
          </a:p>
        </p:txBody>
      </p:sp>
      <p:grpSp>
        <p:nvGrpSpPr>
          <p:cNvPr id="16" name="Gruppieren 15">
            <a:extLst>
              <a:ext uri="{FF2B5EF4-FFF2-40B4-BE49-F238E27FC236}">
                <a16:creationId xmlns:a16="http://schemas.microsoft.com/office/drawing/2014/main" id="{38154B4E-FE6D-48F9-8726-A600C9E39146}"/>
              </a:ext>
            </a:extLst>
          </p:cNvPr>
          <p:cNvGrpSpPr/>
          <p:nvPr/>
        </p:nvGrpSpPr>
        <p:grpSpPr>
          <a:xfrm>
            <a:off x="870857" y="792749"/>
            <a:ext cx="10337073" cy="5268417"/>
            <a:chOff x="1594531" y="154528"/>
            <a:chExt cx="7479856" cy="697261"/>
          </a:xfrm>
          <a:scene3d>
            <a:camera prst="orthographicFront"/>
            <a:lightRig rig="flat" dir="t"/>
          </a:scene3d>
        </p:grpSpPr>
        <p:sp>
          <p:nvSpPr>
            <p:cNvPr id="17" name="Rechteck: abgerundete Ecken 16">
              <a:extLst>
                <a:ext uri="{FF2B5EF4-FFF2-40B4-BE49-F238E27FC236}">
                  <a16:creationId xmlns:a16="http://schemas.microsoft.com/office/drawing/2014/main" id="{C934AD73-5FE3-4BD7-B983-734D5B188841}"/>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8" name="Rechteck: abgerundete Ecken 4">
              <a:extLst>
                <a:ext uri="{FF2B5EF4-FFF2-40B4-BE49-F238E27FC236}">
                  <a16:creationId xmlns:a16="http://schemas.microsoft.com/office/drawing/2014/main" id="{5F96EC87-31D6-4EF3-B601-BF0C0499CA62}"/>
                </a:ext>
              </a:extLst>
            </p:cNvPr>
            <p:cNvSpPr txBox="1"/>
            <p:nvPr/>
          </p:nvSpPr>
          <p:spPr>
            <a:xfrm>
              <a:off x="1614953" y="174950"/>
              <a:ext cx="7439012" cy="65641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b="0" i="0" dirty="0">
                  <a:solidFill>
                    <a:srgbClr val="24292E"/>
                  </a:solidFill>
                  <a:effectLst/>
                  <a:latin typeface="-apple-system"/>
                </a:rPr>
                <a:t>Did the tokens move away between </a:t>
              </a:r>
              <a:r>
                <a:rPr lang="en-US" b="1" i="0" dirty="0">
                  <a:solidFill>
                    <a:srgbClr val="24292E"/>
                  </a:solidFill>
                  <a:effectLst/>
                  <a:latin typeface="-apple-system"/>
                </a:rPr>
                <a:t>January 2018</a:t>
              </a:r>
              <a:r>
                <a:rPr lang="en-US" b="0" i="0" dirty="0">
                  <a:solidFill>
                    <a:srgbClr val="24292E"/>
                  </a:solidFill>
                  <a:effectLst/>
                  <a:latin typeface="-apple-system"/>
                </a:rPr>
                <a:t> and </a:t>
              </a:r>
              <a:r>
                <a:rPr lang="en-US" b="1" i="0" dirty="0">
                  <a:solidFill>
                    <a:srgbClr val="24292E"/>
                  </a:solidFill>
                  <a:effectLst/>
                  <a:latin typeface="-apple-system"/>
                </a:rPr>
                <a:t>January 2019</a:t>
              </a:r>
              <a:r>
                <a:rPr lang="en-US" b="0" i="0" dirty="0">
                  <a:solidFill>
                    <a:srgbClr val="24292E"/>
                  </a:solidFill>
                  <a:effectLst/>
                  <a:latin typeface="-apple-system"/>
                </a:rPr>
                <a:t> and the seed was generated using iotaseed.io, then it is a theft case from the iotaseed.io scam. </a:t>
              </a:r>
            </a:p>
            <a:p>
              <a:pPr algn="ctr" defTabSz="800100">
                <a:lnSpc>
                  <a:spcPct val="90000"/>
                </a:lnSpc>
                <a:spcBef>
                  <a:spcPct val="0"/>
                </a:spcBef>
                <a:spcAft>
                  <a:spcPct val="35000"/>
                </a:spcAft>
              </a:pPr>
              <a:r>
                <a:rPr lang="en-US" b="0" i="0" dirty="0">
                  <a:solidFill>
                    <a:srgbClr val="24292E"/>
                  </a:solidFill>
                  <a:effectLst/>
                  <a:latin typeface="-apple-system"/>
                </a:rPr>
                <a:t>This is the relative article from Europol: </a:t>
              </a:r>
              <a:r>
                <a:rPr lang="en-US" b="0" i="0" u="none" strike="noStrike" dirty="0">
                  <a:solidFill>
                    <a:srgbClr val="24292E"/>
                  </a:solidFill>
                  <a:effectLst/>
                  <a:latin typeface="-apple-system"/>
                  <a:hlinkClick r:id="rId2"/>
                </a:rPr>
                <a:t>https://www.europol.europa.eu/newsroom/news/cryptocurrency-iota-international-police-cooperation-arrests-suspect-behind-10-million-eur-theft</a:t>
              </a:r>
              <a:r>
                <a:rPr lang="en-US" b="0" i="0" dirty="0">
                  <a:solidFill>
                    <a:srgbClr val="24292E"/>
                  </a:solidFill>
                  <a:effectLst/>
                  <a:latin typeface="-apple-system"/>
                </a:rPr>
                <a:t> </a:t>
              </a:r>
            </a:p>
            <a:p>
              <a:pPr algn="ctr" defTabSz="800100">
                <a:lnSpc>
                  <a:spcPct val="90000"/>
                </a:lnSpc>
                <a:spcBef>
                  <a:spcPct val="0"/>
                </a:spcBef>
                <a:spcAft>
                  <a:spcPct val="35000"/>
                </a:spcAft>
              </a:pPr>
              <a:r>
                <a:rPr lang="en-US" b="0" i="0" dirty="0">
                  <a:solidFill>
                    <a:srgbClr val="24292E"/>
                  </a:solidFill>
                  <a:effectLst/>
                  <a:latin typeface="-apple-system"/>
                </a:rPr>
                <a:t>This was the procedure that has been followed by one of the IOTA community users: The local police department received a questionnaire from the state criminal investigation office which was to fill out. It was e.g. about the </a:t>
              </a:r>
              <a:r>
                <a:rPr lang="en-US" b="0" i="0" dirty="0" err="1">
                  <a:solidFill>
                    <a:srgbClr val="24292E"/>
                  </a:solidFill>
                  <a:effectLst/>
                  <a:latin typeface="-apple-system"/>
                </a:rPr>
                <a:t>cyrpto</a:t>
              </a:r>
              <a:r>
                <a:rPr lang="en-US" b="0" i="0" dirty="0">
                  <a:solidFill>
                    <a:srgbClr val="24292E"/>
                  </a:solidFill>
                  <a:effectLst/>
                  <a:latin typeface="-apple-system"/>
                </a:rPr>
                <a:t>-background; how the user found iotaseed.io; amount of coins,... After answering all questions the next steps was basically that they are preparing a class action against the thief. This also includes Europol. So the users answers will be forwarded and collected at a higher instance before the perpetrator is sued.</a:t>
              </a:r>
            </a:p>
            <a:p>
              <a:pPr marL="0" lvl="0" indent="0" algn="ctr" defTabSz="800100">
                <a:lnSpc>
                  <a:spcPct val="90000"/>
                </a:lnSpc>
                <a:spcBef>
                  <a:spcPct val="0"/>
                </a:spcBef>
                <a:spcAft>
                  <a:spcPct val="35000"/>
                </a:spcAft>
                <a:buNone/>
              </a:pPr>
              <a:endParaRPr lang="de-DE" sz="1800" kern="1200" dirty="0"/>
            </a:p>
          </p:txBody>
        </p:sp>
      </p:grpSp>
    </p:spTree>
    <p:extLst>
      <p:ext uri="{BB962C8B-B14F-4D97-AF65-F5344CB8AC3E}">
        <p14:creationId xmlns:p14="http://schemas.microsoft.com/office/powerpoint/2010/main" val="45319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4501119" y="115223"/>
            <a:ext cx="3076548" cy="523220"/>
          </a:xfrm>
          <a:prstGeom prst="rect">
            <a:avLst/>
          </a:prstGeom>
          <a:noFill/>
        </p:spPr>
        <p:txBody>
          <a:bodyPr wrap="none" rtlCol="0">
            <a:spAutoFit/>
          </a:bodyPr>
          <a:lstStyle/>
          <a:p>
            <a:r>
              <a:rPr lang="en-US" sz="2800" dirty="0">
                <a:solidFill>
                  <a:schemeClr val="bg1"/>
                </a:solidFill>
              </a:rPr>
              <a:t>The Trinity incident:</a:t>
            </a:r>
            <a:endParaRPr lang="de-DE" sz="2800" dirty="0">
              <a:solidFill>
                <a:schemeClr val="bg1"/>
              </a:solidFill>
            </a:endParaRPr>
          </a:p>
        </p:txBody>
      </p:sp>
      <p:sp>
        <p:nvSpPr>
          <p:cNvPr id="17" name="Rechteck: abgerundete Ecken 16">
            <a:extLst>
              <a:ext uri="{FF2B5EF4-FFF2-40B4-BE49-F238E27FC236}">
                <a16:creationId xmlns:a16="http://schemas.microsoft.com/office/drawing/2014/main" id="{C934AD73-5FE3-4BD7-B983-734D5B188841}"/>
              </a:ext>
            </a:extLst>
          </p:cNvPr>
          <p:cNvSpPr/>
          <p:nvPr/>
        </p:nvSpPr>
        <p:spPr>
          <a:xfrm>
            <a:off x="686331" y="557345"/>
            <a:ext cx="10917891" cy="1474419"/>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8" name="Rechteck: abgerundete Ecken 4">
            <a:extLst>
              <a:ext uri="{FF2B5EF4-FFF2-40B4-BE49-F238E27FC236}">
                <a16:creationId xmlns:a16="http://schemas.microsoft.com/office/drawing/2014/main" id="{5F96EC87-31D6-4EF3-B601-BF0C0499CA62}"/>
              </a:ext>
            </a:extLst>
          </p:cNvPr>
          <p:cNvSpPr txBox="1"/>
          <p:nvPr/>
        </p:nvSpPr>
        <p:spPr>
          <a:xfrm>
            <a:off x="612201" y="560636"/>
            <a:ext cx="10878932" cy="1388051"/>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b="0" i="0" dirty="0">
                <a:solidFill>
                  <a:srgbClr val="24292E"/>
                </a:solidFill>
                <a:effectLst/>
                <a:latin typeface="-apple-system"/>
              </a:rPr>
              <a:t>Did the tokens move away between the </a:t>
            </a:r>
            <a:r>
              <a:rPr lang="en-US" b="1" i="0" dirty="0">
                <a:solidFill>
                  <a:srgbClr val="24292E"/>
                </a:solidFill>
                <a:effectLst/>
                <a:latin typeface="-apple-system"/>
              </a:rPr>
              <a:t>12th December 2019 and the 12th February 2020</a:t>
            </a:r>
            <a:r>
              <a:rPr lang="en-US" b="0" i="0" dirty="0">
                <a:solidFill>
                  <a:srgbClr val="24292E"/>
                </a:solidFill>
                <a:effectLst/>
                <a:latin typeface="-apple-system"/>
              </a:rPr>
              <a:t>, the user might be victim of the Trinity Incident, that involved the theft of the seed during the time Trinity integrated the </a:t>
            </a:r>
            <a:r>
              <a:rPr lang="en-US" b="0" i="0" dirty="0" err="1">
                <a:solidFill>
                  <a:srgbClr val="24292E"/>
                </a:solidFill>
                <a:effectLst/>
                <a:latin typeface="-apple-system"/>
              </a:rPr>
              <a:t>Moonpay</a:t>
            </a:r>
            <a:r>
              <a:rPr lang="en-US" b="0" i="0" dirty="0">
                <a:solidFill>
                  <a:srgbClr val="24292E"/>
                </a:solidFill>
                <a:effectLst/>
                <a:latin typeface="-apple-system"/>
              </a:rPr>
              <a:t> services. In that case send the address to the IOTA Foundation for further verification. (More information here: </a:t>
            </a:r>
            <a:r>
              <a:rPr lang="en-US" b="0" i="0" u="none" strike="noStrike" dirty="0">
                <a:solidFill>
                  <a:srgbClr val="24292E"/>
                </a:solidFill>
                <a:effectLst/>
                <a:latin typeface="-apple-system"/>
                <a:hlinkClick r:id="rId2"/>
              </a:rPr>
              <a:t>https://blog.iota.org/trinity-attack-incident-part-1-summary-and-next-steps-8c7ccc4d81e8</a:t>
            </a:r>
            <a:r>
              <a:rPr lang="en-US" b="0" i="0" dirty="0">
                <a:solidFill>
                  <a:srgbClr val="24292E"/>
                </a:solidFill>
                <a:effectLst/>
                <a:latin typeface="-apple-system"/>
              </a:rPr>
              <a:t>)</a:t>
            </a:r>
          </a:p>
        </p:txBody>
      </p:sp>
      <p:grpSp>
        <p:nvGrpSpPr>
          <p:cNvPr id="3" name="Gruppieren 2">
            <a:extLst>
              <a:ext uri="{FF2B5EF4-FFF2-40B4-BE49-F238E27FC236}">
                <a16:creationId xmlns:a16="http://schemas.microsoft.com/office/drawing/2014/main" id="{97A2E2BA-0E8A-4237-AAFA-48AFD5042A14}"/>
              </a:ext>
            </a:extLst>
          </p:cNvPr>
          <p:cNvGrpSpPr/>
          <p:nvPr/>
        </p:nvGrpSpPr>
        <p:grpSpPr>
          <a:xfrm>
            <a:off x="665559" y="2147118"/>
            <a:ext cx="10938663" cy="2678289"/>
            <a:chOff x="714104" y="3429000"/>
            <a:chExt cx="10656242" cy="2867297"/>
          </a:xfrm>
        </p:grpSpPr>
        <p:sp>
          <p:nvSpPr>
            <p:cNvPr id="7" name="Rechteck: abgerundete Ecken 6">
              <a:extLst>
                <a:ext uri="{FF2B5EF4-FFF2-40B4-BE49-F238E27FC236}">
                  <a16:creationId xmlns:a16="http://schemas.microsoft.com/office/drawing/2014/main" id="{7FAD3995-40CE-4E8C-B5A7-53F97749C561}"/>
                </a:ext>
              </a:extLst>
            </p:cNvPr>
            <p:cNvSpPr/>
            <p:nvPr/>
          </p:nvSpPr>
          <p:spPr>
            <a:xfrm>
              <a:off x="714104" y="3429000"/>
              <a:ext cx="10656242" cy="2867297"/>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Textfeld 12">
              <a:extLst>
                <a:ext uri="{FF2B5EF4-FFF2-40B4-BE49-F238E27FC236}">
                  <a16:creationId xmlns:a16="http://schemas.microsoft.com/office/drawing/2014/main" id="{C226A884-C53E-43E9-8654-1AFC60EEEA8B}"/>
                </a:ext>
              </a:extLst>
            </p:cNvPr>
            <p:cNvSpPr txBox="1"/>
            <p:nvPr/>
          </p:nvSpPr>
          <p:spPr>
            <a:xfrm>
              <a:off x="997131" y="3656507"/>
              <a:ext cx="10197737" cy="2308324"/>
            </a:xfrm>
            <a:prstGeom prst="rect">
              <a:avLst/>
            </a:prstGeom>
            <a:noFill/>
          </p:spPr>
          <p:txBody>
            <a:bodyPr wrap="square">
              <a:spAutoFit/>
            </a:bodyPr>
            <a:lstStyle/>
            <a:p>
              <a:pPr algn="l"/>
              <a:r>
                <a:rPr lang="en-US" b="0" i="0" dirty="0">
                  <a:solidFill>
                    <a:srgbClr val="24292E"/>
                  </a:solidFill>
                  <a:effectLst/>
                  <a:latin typeface="-apple-system"/>
                </a:rPr>
                <a:t>Did the tokens move away between the </a:t>
              </a:r>
              <a:r>
                <a:rPr lang="en-US" b="1" i="0" dirty="0">
                  <a:solidFill>
                    <a:srgbClr val="24292E"/>
                  </a:solidFill>
                  <a:effectLst/>
                  <a:latin typeface="-apple-system"/>
                </a:rPr>
                <a:t>29th February 2020 and the 10th March 2020</a:t>
              </a:r>
              <a:r>
                <a:rPr lang="en-US" b="0" i="0" dirty="0">
                  <a:solidFill>
                    <a:srgbClr val="24292E"/>
                  </a:solidFill>
                  <a:effectLst/>
                  <a:latin typeface="-apple-system"/>
                </a:rPr>
                <a:t>, then it looks like the user was aware of the theft and did the migration using the migration tool (</a:t>
              </a:r>
              <a:r>
                <a:rPr lang="en-US" b="0" i="0" u="none" strike="noStrike" dirty="0">
                  <a:solidFill>
                    <a:srgbClr val="24292E"/>
                  </a:solidFill>
                  <a:effectLst/>
                  <a:latin typeface="-apple-system"/>
                  <a:hlinkClick r:id="rId3"/>
                </a:rPr>
                <a:t>https://blog.iota.org/seed-migration-tool-now-available-c253ccd9d23c/</a:t>
              </a:r>
              <a:r>
                <a:rPr lang="en-US" b="0" i="0" dirty="0">
                  <a:solidFill>
                    <a:srgbClr val="24292E"/>
                  </a:solidFill>
                  <a:effectLst/>
                  <a:latin typeface="-apple-system"/>
                </a:rPr>
                <a:t>). </a:t>
              </a:r>
            </a:p>
            <a:p>
              <a:pPr algn="l"/>
              <a:r>
                <a:rPr lang="en-US" b="0" i="0" dirty="0">
                  <a:solidFill>
                    <a:srgbClr val="24292E"/>
                  </a:solidFill>
                  <a:effectLst/>
                  <a:latin typeface="-apple-system"/>
                </a:rPr>
                <a:t>In this case there should be a </a:t>
              </a:r>
              <a:r>
                <a:rPr lang="en-US" b="0" i="0" dirty="0" err="1">
                  <a:solidFill>
                    <a:srgbClr val="24292E"/>
                  </a:solidFill>
                  <a:effectLst/>
                  <a:latin typeface="-apple-system"/>
                </a:rPr>
                <a:t>SeedVault.kdbx</a:t>
              </a:r>
              <a:r>
                <a:rPr lang="en-US" b="0" i="0" dirty="0">
                  <a:solidFill>
                    <a:srgbClr val="24292E"/>
                  </a:solidFill>
                  <a:effectLst/>
                  <a:latin typeface="-apple-system"/>
                </a:rPr>
                <a:t> and a journal.log file on their system. Make sure now to add the password protected </a:t>
              </a:r>
              <a:r>
                <a:rPr lang="en-US" b="0" i="0" dirty="0" err="1">
                  <a:solidFill>
                    <a:srgbClr val="24292E"/>
                  </a:solidFill>
                  <a:effectLst/>
                  <a:latin typeface="-apple-system"/>
                </a:rPr>
                <a:t>SeedVault</a:t>
              </a:r>
              <a:r>
                <a:rPr lang="en-US" b="0" i="0" dirty="0">
                  <a:solidFill>
                    <a:srgbClr val="24292E"/>
                  </a:solidFill>
                  <a:effectLst/>
                  <a:latin typeface="-apple-system"/>
                </a:rPr>
                <a:t> to Trinity. Be aware that the </a:t>
              </a:r>
              <a:r>
                <a:rPr lang="en-US" b="0" i="0" dirty="0" err="1">
                  <a:solidFill>
                    <a:srgbClr val="24292E"/>
                  </a:solidFill>
                  <a:effectLst/>
                  <a:latin typeface="-apple-system"/>
                </a:rPr>
                <a:t>SeedVault</a:t>
              </a:r>
              <a:r>
                <a:rPr lang="en-US" b="0" i="0" dirty="0">
                  <a:solidFill>
                    <a:srgbClr val="24292E"/>
                  </a:solidFill>
                  <a:effectLst/>
                  <a:latin typeface="-apple-system"/>
                </a:rPr>
                <a:t> file is password protected that has been chosen by the user during migration. Without the password it will not be possible to recover the tokens. . This video shows the whole migration and how to add the </a:t>
              </a:r>
              <a:r>
                <a:rPr lang="en-US" b="0" i="0" dirty="0" err="1">
                  <a:solidFill>
                    <a:srgbClr val="24292E"/>
                  </a:solidFill>
                  <a:effectLst/>
                  <a:latin typeface="-apple-system"/>
                </a:rPr>
                <a:t>SeedVault</a:t>
              </a:r>
              <a:r>
                <a:rPr lang="en-US" b="0" i="0" dirty="0">
                  <a:solidFill>
                    <a:srgbClr val="24292E"/>
                  </a:solidFill>
                  <a:effectLst/>
                  <a:latin typeface="-apple-system"/>
                </a:rPr>
                <a:t> to Trinity (</a:t>
              </a:r>
              <a:r>
                <a:rPr lang="en-US" b="0" i="0" u="none" strike="noStrike" dirty="0">
                  <a:solidFill>
                    <a:srgbClr val="24292E"/>
                  </a:solidFill>
                  <a:effectLst/>
                  <a:latin typeface="-apple-system"/>
                  <a:hlinkClick r:id="rId4"/>
                </a:rPr>
                <a:t>https://www.youtube.com/watch?v=mjex3IU44VY</a:t>
              </a:r>
              <a:r>
                <a:rPr lang="en-US" b="0" i="0" dirty="0">
                  <a:solidFill>
                    <a:srgbClr val="24292E"/>
                  </a:solidFill>
                  <a:effectLst/>
                  <a:latin typeface="-apple-system"/>
                </a:rPr>
                <a:t>)</a:t>
              </a:r>
            </a:p>
          </p:txBody>
        </p:sp>
      </p:grpSp>
      <p:sp>
        <p:nvSpPr>
          <p:cNvPr id="19" name="Rechteck: abgerundete Ecken 18">
            <a:extLst>
              <a:ext uri="{FF2B5EF4-FFF2-40B4-BE49-F238E27FC236}">
                <a16:creationId xmlns:a16="http://schemas.microsoft.com/office/drawing/2014/main" id="{65569190-DC7C-4946-AEEF-070682ECED7C}"/>
              </a:ext>
            </a:extLst>
          </p:cNvPr>
          <p:cNvSpPr/>
          <p:nvPr/>
        </p:nvSpPr>
        <p:spPr>
          <a:xfrm>
            <a:off x="651024" y="4980654"/>
            <a:ext cx="10967734" cy="1474420"/>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0" name="Rechteck: abgerundete Ecken 4">
            <a:extLst>
              <a:ext uri="{FF2B5EF4-FFF2-40B4-BE49-F238E27FC236}">
                <a16:creationId xmlns:a16="http://schemas.microsoft.com/office/drawing/2014/main" id="{03989F09-071D-42F5-8F63-7688D1837C07}"/>
              </a:ext>
            </a:extLst>
          </p:cNvPr>
          <p:cNvSpPr txBox="1"/>
          <p:nvPr/>
        </p:nvSpPr>
        <p:spPr>
          <a:xfrm>
            <a:off x="709169" y="5668652"/>
            <a:ext cx="10831807" cy="294922"/>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b="0" i="0" dirty="0">
                <a:solidFill>
                  <a:srgbClr val="24292E"/>
                </a:solidFill>
                <a:effectLst/>
                <a:latin typeface="-apple-system"/>
              </a:rPr>
              <a:t>Did the tokens move away </a:t>
            </a:r>
            <a:r>
              <a:rPr lang="en-US" b="1" i="0" dirty="0">
                <a:solidFill>
                  <a:srgbClr val="24292E"/>
                </a:solidFill>
                <a:effectLst/>
                <a:latin typeface="-apple-system"/>
              </a:rPr>
              <a:t>on or after the 11th March 2020</a:t>
            </a:r>
            <a:r>
              <a:rPr lang="en-US" b="0" i="0" dirty="0">
                <a:solidFill>
                  <a:srgbClr val="24292E"/>
                </a:solidFill>
                <a:effectLst/>
                <a:latin typeface="-apple-system"/>
              </a:rPr>
              <a:t>, then the user did not follow the migration, the seed might have been part of the aforementioned incident and the tokens have been stolen. In this case we encourage users who have had tokens stolen to file a report with their local police and to cite the following case number when doing so: LKA Berlin, Center for Cybercrime, case number: 200213-1717-i00290.</a:t>
            </a:r>
          </a:p>
          <a:p>
            <a:pPr marL="0" lvl="0" indent="0" algn="ctr" defTabSz="800100">
              <a:lnSpc>
                <a:spcPct val="90000"/>
              </a:lnSpc>
              <a:spcBef>
                <a:spcPct val="0"/>
              </a:spcBef>
              <a:spcAft>
                <a:spcPct val="35000"/>
              </a:spcAft>
              <a:buNone/>
            </a:pPr>
            <a:endParaRPr lang="de-DE" sz="1800" kern="1200" dirty="0"/>
          </a:p>
        </p:txBody>
      </p:sp>
    </p:spTree>
    <p:extLst>
      <p:ext uri="{BB962C8B-B14F-4D97-AF65-F5344CB8AC3E}">
        <p14:creationId xmlns:p14="http://schemas.microsoft.com/office/powerpoint/2010/main" val="681864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3899223" y="192376"/>
            <a:ext cx="4280339" cy="523220"/>
          </a:xfrm>
          <a:prstGeom prst="rect">
            <a:avLst/>
          </a:prstGeom>
          <a:noFill/>
        </p:spPr>
        <p:txBody>
          <a:bodyPr wrap="none" rtlCol="0">
            <a:spAutoFit/>
          </a:bodyPr>
          <a:lstStyle/>
          <a:p>
            <a:r>
              <a:rPr lang="en-US" sz="2800" dirty="0">
                <a:solidFill>
                  <a:schemeClr val="bg1"/>
                </a:solidFill>
              </a:rPr>
              <a:t>LEDGER NANO S or X issues:</a:t>
            </a:r>
            <a:endParaRPr lang="de-DE" sz="2800" dirty="0">
              <a:solidFill>
                <a:schemeClr val="bg1"/>
              </a:solidFill>
            </a:endParaRPr>
          </a:p>
        </p:txBody>
      </p:sp>
      <p:grpSp>
        <p:nvGrpSpPr>
          <p:cNvPr id="16" name="Gruppieren 15">
            <a:extLst>
              <a:ext uri="{FF2B5EF4-FFF2-40B4-BE49-F238E27FC236}">
                <a16:creationId xmlns:a16="http://schemas.microsoft.com/office/drawing/2014/main" id="{38154B4E-FE6D-48F9-8726-A600C9E39146}"/>
              </a:ext>
            </a:extLst>
          </p:cNvPr>
          <p:cNvGrpSpPr/>
          <p:nvPr/>
        </p:nvGrpSpPr>
        <p:grpSpPr>
          <a:xfrm>
            <a:off x="243840" y="715597"/>
            <a:ext cx="11721737" cy="5950028"/>
            <a:chOff x="1594531" y="154528"/>
            <a:chExt cx="7479856" cy="697261"/>
          </a:xfrm>
          <a:scene3d>
            <a:camera prst="orthographicFront"/>
            <a:lightRig rig="flat" dir="t"/>
          </a:scene3d>
        </p:grpSpPr>
        <p:sp>
          <p:nvSpPr>
            <p:cNvPr id="17" name="Rechteck: abgerundete Ecken 16">
              <a:extLst>
                <a:ext uri="{FF2B5EF4-FFF2-40B4-BE49-F238E27FC236}">
                  <a16:creationId xmlns:a16="http://schemas.microsoft.com/office/drawing/2014/main" id="{C934AD73-5FE3-4BD7-B983-734D5B188841}"/>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8" name="Rechteck: abgerundete Ecken 4">
              <a:extLst>
                <a:ext uri="{FF2B5EF4-FFF2-40B4-BE49-F238E27FC236}">
                  <a16:creationId xmlns:a16="http://schemas.microsoft.com/office/drawing/2014/main" id="{5F96EC87-31D6-4EF3-B601-BF0C0499CA62}"/>
                </a:ext>
              </a:extLst>
            </p:cNvPr>
            <p:cNvSpPr txBox="1"/>
            <p:nvPr/>
          </p:nvSpPr>
          <p:spPr>
            <a:xfrm>
              <a:off x="1614953" y="174950"/>
              <a:ext cx="7439012" cy="65641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gn="l">
                <a:buFont typeface="Arial" panose="020B0604020202020204" pitchFamily="34" charset="0"/>
                <a:buChar char="•"/>
              </a:pPr>
              <a:r>
                <a:rPr lang="en-US" b="0" i="0" dirty="0">
                  <a:solidFill>
                    <a:srgbClr val="24292E"/>
                  </a:solidFill>
                  <a:effectLst/>
                  <a:latin typeface="-apple-system"/>
                </a:rPr>
                <a:t>Make sure the same account is in use (24 words, mnemonic recovery words) as when it was set up the first time</a:t>
              </a:r>
            </a:p>
            <a:p>
              <a:pPr algn="l">
                <a:buFont typeface="Arial" panose="020B0604020202020204" pitchFamily="34" charset="0"/>
                <a:buChar char="•"/>
              </a:pPr>
              <a:r>
                <a:rPr lang="en-US" b="0" i="0" dirty="0">
                  <a:solidFill>
                    <a:srgbClr val="24292E"/>
                  </a:solidFill>
                  <a:effectLst/>
                  <a:latin typeface="-apple-system"/>
                </a:rPr>
                <a:t>The </a:t>
              </a:r>
              <a:r>
                <a:rPr lang="en-US" b="1" i="0" dirty="0">
                  <a:solidFill>
                    <a:srgbClr val="24292E"/>
                  </a:solidFill>
                  <a:effectLst/>
                  <a:latin typeface="-apple-system"/>
                </a:rPr>
                <a:t>INDEX</a:t>
              </a:r>
              <a:r>
                <a:rPr lang="en-US" b="0" i="0" dirty="0">
                  <a:solidFill>
                    <a:srgbClr val="24292E"/>
                  </a:solidFill>
                  <a:effectLst/>
                  <a:latin typeface="-apple-system"/>
                </a:rPr>
                <a:t> is fundamental to load the correct IOTA Seed.</a:t>
              </a:r>
              <a:br>
                <a:rPr lang="en-US" b="0" i="0" dirty="0">
                  <a:solidFill>
                    <a:srgbClr val="24292E"/>
                  </a:solidFill>
                  <a:effectLst/>
                  <a:latin typeface="-apple-system"/>
                </a:rPr>
              </a:br>
              <a:r>
                <a:rPr lang="en-US" b="0" i="0" dirty="0">
                  <a:solidFill>
                    <a:srgbClr val="24292E"/>
                  </a:solidFill>
                  <a:effectLst/>
                  <a:latin typeface="-apple-system"/>
                </a:rPr>
                <a:t>Your Ledger * index = unique seed.</a:t>
              </a:r>
              <a:br>
                <a:rPr lang="en-US" b="0" i="0" dirty="0">
                  <a:solidFill>
                    <a:srgbClr val="24292E"/>
                  </a:solidFill>
                  <a:effectLst/>
                  <a:latin typeface="-apple-system"/>
                </a:rPr>
              </a:br>
              <a:r>
                <a:rPr lang="en-US" b="0" i="0" dirty="0">
                  <a:solidFill>
                    <a:srgbClr val="24292E"/>
                  </a:solidFill>
                  <a:effectLst/>
                  <a:latin typeface="-apple-system"/>
                </a:rPr>
                <a:t>Ledger * index 0 will generate seed ABC </a:t>
              </a:r>
              <a:r>
                <a:rPr lang="en-US" b="0" i="1" dirty="0">
                  <a:solidFill>
                    <a:srgbClr val="24292E"/>
                  </a:solidFill>
                  <a:effectLst/>
                  <a:latin typeface="-apple-system"/>
                </a:rPr>
                <a:t>while</a:t>
              </a:r>
              <a:br>
                <a:rPr lang="en-US" b="0" i="0" dirty="0">
                  <a:solidFill>
                    <a:srgbClr val="24292E"/>
                  </a:solidFill>
                  <a:effectLst/>
                  <a:latin typeface="-apple-system"/>
                </a:rPr>
              </a:br>
              <a:r>
                <a:rPr lang="en-US" b="0" i="0" dirty="0">
                  <a:solidFill>
                    <a:srgbClr val="24292E"/>
                  </a:solidFill>
                  <a:effectLst/>
                  <a:latin typeface="-apple-system"/>
                </a:rPr>
                <a:t>Ledger * index 10 will generate seed XYZ</a:t>
              </a:r>
            </a:p>
            <a:p>
              <a:pPr algn="l">
                <a:buFont typeface="Arial" panose="020B0604020202020204" pitchFamily="34" charset="0"/>
                <a:buChar char="•"/>
              </a:pPr>
              <a:r>
                <a:rPr lang="en-US" b="0" i="0" dirty="0">
                  <a:solidFill>
                    <a:srgbClr val="24292E"/>
                  </a:solidFill>
                  <a:effectLst/>
                  <a:latin typeface="-apple-system"/>
                </a:rPr>
                <a:t>Make sure you use the original USB Cable if possible. Don't use a USB HUB or USB ports on the display/monitor/keyboard but </a:t>
              </a:r>
              <a:r>
                <a:rPr lang="en-US" b="1" i="0" dirty="0">
                  <a:solidFill>
                    <a:srgbClr val="24292E"/>
                  </a:solidFill>
                  <a:effectLst/>
                  <a:latin typeface="-apple-system"/>
                </a:rPr>
                <a:t>connect it directly to your system</a:t>
              </a: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Close all applications that can access the Ledger device e.g. Ledger Live, Browsers with </a:t>
              </a:r>
              <a:r>
                <a:rPr lang="en-US" b="0" i="0" dirty="0" err="1">
                  <a:solidFill>
                    <a:srgbClr val="24292E"/>
                  </a:solidFill>
                  <a:effectLst/>
                  <a:latin typeface="-apple-system"/>
                </a:rPr>
                <a:t>metamask</a:t>
              </a:r>
              <a:r>
                <a:rPr lang="en-US" b="0" i="0" dirty="0">
                  <a:solidFill>
                    <a:srgbClr val="24292E"/>
                  </a:solidFill>
                  <a:effectLst/>
                  <a:latin typeface="-apple-system"/>
                </a:rPr>
                <a:t> or the Brave browser</a:t>
              </a:r>
            </a:p>
            <a:p>
              <a:pPr algn="l">
                <a:buFont typeface="Arial" panose="020B0604020202020204" pitchFamily="34" charset="0"/>
                <a:buChar char="•"/>
              </a:pPr>
              <a:r>
                <a:rPr lang="en-US" b="0" i="0" dirty="0">
                  <a:solidFill>
                    <a:srgbClr val="24292E"/>
                  </a:solidFill>
                  <a:effectLst/>
                  <a:latin typeface="-apple-system"/>
                </a:rPr>
                <a:t>Remove the Ledger device from the Windows Device Manager (right-click &gt; uninstall device), unplug it, reconnect it and let Windows install the drivers again</a:t>
              </a:r>
            </a:p>
            <a:p>
              <a:pPr algn="l"/>
              <a:r>
                <a:rPr lang="en-US" b="0" i="0" dirty="0">
                  <a:solidFill>
                    <a:srgbClr val="24292E"/>
                  </a:solidFill>
                  <a:effectLst/>
                  <a:latin typeface="-apple-system"/>
                </a:rPr>
                <a:t>If you still experiencing issues with the Ledger, please follow the following procedure: Close everything on your computer. This includes Ledger Live which should not be running at the same time as Trinity. Plugin your Ledger. Unlock it with your passcode. Browse to the IOTA App on your Ledger and enter the app. Now start Trinity and try setting up your account again.</a:t>
              </a:r>
            </a:p>
            <a:p>
              <a:pPr algn="l"/>
              <a:r>
                <a:rPr lang="en-US" b="1" i="0" dirty="0">
                  <a:solidFill>
                    <a:srgbClr val="24292E"/>
                  </a:solidFill>
                  <a:effectLst/>
                  <a:latin typeface="-apple-system"/>
                </a:rPr>
                <a:t>I have lost the index</a:t>
              </a:r>
            </a:p>
            <a:p>
              <a:pPr algn="l"/>
              <a:r>
                <a:rPr lang="en-US" b="0" i="0" dirty="0">
                  <a:solidFill>
                    <a:srgbClr val="24292E"/>
                  </a:solidFill>
                  <a:effectLst/>
                  <a:latin typeface="-apple-system"/>
                </a:rPr>
                <a:t>⚠️ THIS TOOL IS A COMMUNITY TOOL AND IS NOT ENDORSED BY THE IOTA Foundation and will </a:t>
              </a:r>
              <a:r>
                <a:rPr lang="en-US" b="1" i="0" dirty="0">
                  <a:solidFill>
                    <a:srgbClr val="24292E"/>
                  </a:solidFill>
                  <a:effectLst/>
                  <a:latin typeface="-apple-system"/>
                </a:rPr>
                <a:t>break the security</a:t>
              </a:r>
              <a:r>
                <a:rPr lang="en-US" b="0" i="0" dirty="0">
                  <a:solidFill>
                    <a:srgbClr val="24292E"/>
                  </a:solidFill>
                  <a:effectLst/>
                  <a:latin typeface="-apple-system"/>
                </a:rPr>
                <a:t> of using a hardware wallet.</a:t>
              </a:r>
              <a:br>
                <a:rPr lang="en-US" b="0" i="0" dirty="0">
                  <a:solidFill>
                    <a:srgbClr val="24292E"/>
                  </a:solidFill>
                  <a:effectLst/>
                  <a:latin typeface="-apple-system"/>
                </a:rPr>
              </a:br>
              <a:r>
                <a:rPr lang="en-US" b="0" i="0" dirty="0">
                  <a:solidFill>
                    <a:srgbClr val="24292E"/>
                  </a:solidFill>
                  <a:effectLst/>
                  <a:latin typeface="-apple-system"/>
                </a:rPr>
                <a:t>This tool is made to find the correct Ledger account index in case you forgot to write it down.</a:t>
              </a:r>
              <a:br>
                <a:rPr lang="en-US" b="0" i="0" dirty="0">
                  <a:solidFill>
                    <a:srgbClr val="24292E"/>
                  </a:solidFill>
                  <a:effectLst/>
                  <a:latin typeface="-apple-system"/>
                </a:rPr>
              </a:br>
              <a:r>
                <a:rPr lang="en-US" b="0" i="0" u="none" strike="noStrike" dirty="0">
                  <a:solidFill>
                    <a:srgbClr val="24292E"/>
                  </a:solidFill>
                  <a:effectLst/>
                  <a:latin typeface="-apple-system"/>
                  <a:hlinkClick r:id="rId2"/>
                </a:rPr>
                <a:t>https://github.com/HBMY289/iotaLedgerIndexFinder</a:t>
              </a:r>
              <a:endParaRPr lang="en-US" b="0" i="0" dirty="0">
                <a:solidFill>
                  <a:srgbClr val="24292E"/>
                </a:solidFill>
                <a:effectLst/>
                <a:latin typeface="-apple-system"/>
              </a:endParaRPr>
            </a:p>
            <a:p>
              <a:pPr marL="0" lvl="0" indent="0" algn="ctr" defTabSz="800100">
                <a:lnSpc>
                  <a:spcPct val="90000"/>
                </a:lnSpc>
                <a:spcBef>
                  <a:spcPct val="0"/>
                </a:spcBef>
                <a:spcAft>
                  <a:spcPct val="35000"/>
                </a:spcAft>
                <a:buNone/>
              </a:pPr>
              <a:endParaRPr lang="de-DE" sz="1800" kern="1200" dirty="0"/>
            </a:p>
          </p:txBody>
        </p:sp>
      </p:grpSp>
    </p:spTree>
    <p:extLst>
      <p:ext uri="{BB962C8B-B14F-4D97-AF65-F5344CB8AC3E}">
        <p14:creationId xmlns:p14="http://schemas.microsoft.com/office/powerpoint/2010/main" val="110804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3899223" y="192376"/>
            <a:ext cx="4280339" cy="523220"/>
          </a:xfrm>
          <a:prstGeom prst="rect">
            <a:avLst/>
          </a:prstGeom>
          <a:noFill/>
        </p:spPr>
        <p:txBody>
          <a:bodyPr wrap="none" rtlCol="0">
            <a:spAutoFit/>
          </a:bodyPr>
          <a:lstStyle/>
          <a:p>
            <a:r>
              <a:rPr lang="en-US" sz="2800" dirty="0">
                <a:solidFill>
                  <a:schemeClr val="bg1"/>
                </a:solidFill>
              </a:rPr>
              <a:t>LEDGER NANO S or X issues:</a:t>
            </a:r>
            <a:endParaRPr lang="de-DE" sz="2800" dirty="0">
              <a:solidFill>
                <a:schemeClr val="bg1"/>
              </a:solidFill>
            </a:endParaRPr>
          </a:p>
        </p:txBody>
      </p:sp>
      <p:grpSp>
        <p:nvGrpSpPr>
          <p:cNvPr id="10" name="Gruppieren 9">
            <a:extLst>
              <a:ext uri="{FF2B5EF4-FFF2-40B4-BE49-F238E27FC236}">
                <a16:creationId xmlns:a16="http://schemas.microsoft.com/office/drawing/2014/main" id="{90BB7921-E88F-42A6-A17F-D85CD6AD503C}"/>
              </a:ext>
            </a:extLst>
          </p:cNvPr>
          <p:cNvGrpSpPr/>
          <p:nvPr/>
        </p:nvGrpSpPr>
        <p:grpSpPr>
          <a:xfrm>
            <a:off x="2127270" y="792750"/>
            <a:ext cx="7937459" cy="883896"/>
            <a:chOff x="1594531" y="154528"/>
            <a:chExt cx="7479856" cy="697261"/>
          </a:xfrm>
          <a:scene3d>
            <a:camera prst="orthographicFront"/>
            <a:lightRig rig="flat" dir="t"/>
          </a:scene3d>
        </p:grpSpPr>
        <p:sp>
          <p:nvSpPr>
            <p:cNvPr id="11" name="Rechteck: abgerundete Ecken 10">
              <a:extLst>
                <a:ext uri="{FF2B5EF4-FFF2-40B4-BE49-F238E27FC236}">
                  <a16:creationId xmlns:a16="http://schemas.microsoft.com/office/drawing/2014/main" id="{78753429-F1EC-41E8-AD0C-E58DA7A7AA2B}"/>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Rechteck: abgerundete Ecken 4">
              <a:extLst>
                <a:ext uri="{FF2B5EF4-FFF2-40B4-BE49-F238E27FC236}">
                  <a16:creationId xmlns:a16="http://schemas.microsoft.com/office/drawing/2014/main" id="{397A63D3-7CD2-44EA-AD4F-D518CD974E02}"/>
                </a:ext>
              </a:extLst>
            </p:cNvPr>
            <p:cNvSpPr txBox="1"/>
            <p:nvPr/>
          </p:nvSpPr>
          <p:spPr>
            <a:xfrm>
              <a:off x="1614953" y="174950"/>
              <a:ext cx="7439012" cy="65641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b="0" i="0" dirty="0">
                  <a:solidFill>
                    <a:srgbClr val="24292E"/>
                  </a:solidFill>
                  <a:effectLst/>
                  <a:latin typeface="-apple-system"/>
                </a:rPr>
                <a:t>If you try to send funds with your Nano, but get the following message</a:t>
              </a:r>
            </a:p>
            <a:p>
              <a:pPr marL="0" lvl="0" indent="0" algn="ctr" defTabSz="800100">
                <a:lnSpc>
                  <a:spcPct val="90000"/>
                </a:lnSpc>
                <a:spcBef>
                  <a:spcPct val="0"/>
                </a:spcBef>
                <a:spcAft>
                  <a:spcPct val="35000"/>
                </a:spcAft>
                <a:buNone/>
              </a:pPr>
              <a:r>
                <a:rPr lang="en-US" sz="1800" kern="1200" dirty="0">
                  <a:solidFill>
                    <a:srgbClr val="24292E"/>
                  </a:solidFill>
                  <a:latin typeface="-apple-system"/>
                </a:rPr>
                <a:t>Follow the steps described in this guide:</a:t>
              </a:r>
              <a:endParaRPr lang="de-DE" sz="1800" kern="1200" dirty="0"/>
            </a:p>
          </p:txBody>
        </p:sp>
      </p:grpSp>
      <p:pic>
        <p:nvPicPr>
          <p:cNvPr id="6" name="Grafik 5">
            <a:extLst>
              <a:ext uri="{FF2B5EF4-FFF2-40B4-BE49-F238E27FC236}">
                <a16:creationId xmlns:a16="http://schemas.microsoft.com/office/drawing/2014/main" id="{D6F3010F-B921-49DE-A5D6-268CAB239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029" y="2214562"/>
            <a:ext cx="7306988" cy="4104145"/>
          </a:xfrm>
          <a:prstGeom prst="rect">
            <a:avLst/>
          </a:prstGeom>
        </p:spPr>
      </p:pic>
    </p:spTree>
    <p:extLst>
      <p:ext uri="{BB962C8B-B14F-4D97-AF65-F5344CB8AC3E}">
        <p14:creationId xmlns:p14="http://schemas.microsoft.com/office/powerpoint/2010/main" val="967153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3899223" y="192376"/>
            <a:ext cx="4280339" cy="523220"/>
          </a:xfrm>
          <a:prstGeom prst="rect">
            <a:avLst/>
          </a:prstGeom>
          <a:noFill/>
        </p:spPr>
        <p:txBody>
          <a:bodyPr wrap="none" rtlCol="0">
            <a:spAutoFit/>
          </a:bodyPr>
          <a:lstStyle/>
          <a:p>
            <a:r>
              <a:rPr lang="en-US" sz="2800" dirty="0">
                <a:solidFill>
                  <a:schemeClr val="bg1"/>
                </a:solidFill>
              </a:rPr>
              <a:t>LEDGER NANO S or X issues:</a:t>
            </a:r>
            <a:endParaRPr lang="de-DE" sz="2800" dirty="0">
              <a:solidFill>
                <a:schemeClr val="bg1"/>
              </a:solidFill>
            </a:endParaRPr>
          </a:p>
        </p:txBody>
      </p:sp>
      <p:grpSp>
        <p:nvGrpSpPr>
          <p:cNvPr id="10" name="Gruppieren 9">
            <a:extLst>
              <a:ext uri="{FF2B5EF4-FFF2-40B4-BE49-F238E27FC236}">
                <a16:creationId xmlns:a16="http://schemas.microsoft.com/office/drawing/2014/main" id="{90BB7921-E88F-42A6-A17F-D85CD6AD503C}"/>
              </a:ext>
            </a:extLst>
          </p:cNvPr>
          <p:cNvGrpSpPr/>
          <p:nvPr/>
        </p:nvGrpSpPr>
        <p:grpSpPr>
          <a:xfrm>
            <a:off x="1023257" y="801459"/>
            <a:ext cx="10145485" cy="2220416"/>
            <a:chOff x="1594531" y="154528"/>
            <a:chExt cx="7479856" cy="697261"/>
          </a:xfrm>
          <a:scene3d>
            <a:camera prst="orthographicFront"/>
            <a:lightRig rig="flat" dir="t"/>
          </a:scene3d>
        </p:grpSpPr>
        <p:sp>
          <p:nvSpPr>
            <p:cNvPr id="11" name="Rechteck: abgerundete Ecken 10">
              <a:extLst>
                <a:ext uri="{FF2B5EF4-FFF2-40B4-BE49-F238E27FC236}">
                  <a16:creationId xmlns:a16="http://schemas.microsoft.com/office/drawing/2014/main" id="{78753429-F1EC-41E8-AD0C-E58DA7A7AA2B}"/>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Rechteck: abgerundete Ecken 4">
              <a:extLst>
                <a:ext uri="{FF2B5EF4-FFF2-40B4-BE49-F238E27FC236}">
                  <a16:creationId xmlns:a16="http://schemas.microsoft.com/office/drawing/2014/main" id="{397A63D3-7CD2-44EA-AD4F-D518CD974E02}"/>
                </a:ext>
              </a:extLst>
            </p:cNvPr>
            <p:cNvSpPr txBox="1"/>
            <p:nvPr/>
          </p:nvSpPr>
          <p:spPr>
            <a:xfrm>
              <a:off x="1614953" y="174950"/>
              <a:ext cx="7439012" cy="65641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gn="ctr"/>
              <a:r>
                <a:rPr lang="en-US" b="0" i="0" dirty="0">
                  <a:solidFill>
                    <a:srgbClr val="292929"/>
                  </a:solidFill>
                  <a:effectLst/>
                  <a:latin typeface="charter"/>
                </a:rPr>
                <a:t>For some time now the official iota Trinity wallet is compatible with the hardware wallet Ledger Nano S. Although Trinity offers rather seamless integration, there are still hardware restrictions that can lead to the above error message when trying to send funds.</a:t>
              </a:r>
            </a:p>
            <a:p>
              <a:pPr algn="ctr"/>
              <a:r>
                <a:rPr lang="en-US" b="0" i="0" dirty="0">
                  <a:solidFill>
                    <a:srgbClr val="292929"/>
                  </a:solidFill>
                  <a:effectLst/>
                  <a:latin typeface="charter"/>
                </a:rPr>
                <a:t>As this is a rather generic error message you should first check the Trinity error log to see a more detailed description. You can access it via the main menu (Trinity → Error Log).</a:t>
              </a:r>
            </a:p>
            <a:p>
              <a:pPr algn="ctr"/>
              <a:r>
                <a:rPr lang="en-US" b="0" i="0" dirty="0">
                  <a:solidFill>
                    <a:srgbClr val="292929"/>
                  </a:solidFill>
                  <a:effectLst/>
                  <a:latin typeface="charter"/>
                </a:rPr>
                <a:t>If you see an entry similar to the one shown below, you are affected by the issue described here.</a:t>
              </a:r>
            </a:p>
            <a:p>
              <a:pPr marL="0" lvl="0" indent="0" algn="ctr" defTabSz="800100">
                <a:lnSpc>
                  <a:spcPct val="90000"/>
                </a:lnSpc>
                <a:spcBef>
                  <a:spcPct val="0"/>
                </a:spcBef>
                <a:spcAft>
                  <a:spcPct val="35000"/>
                </a:spcAft>
                <a:buNone/>
              </a:pPr>
              <a:endParaRPr lang="de-DE" sz="1800" kern="1200" dirty="0"/>
            </a:p>
          </p:txBody>
        </p:sp>
      </p:grpSp>
      <p:pic>
        <p:nvPicPr>
          <p:cNvPr id="3" name="Grafik 2">
            <a:extLst>
              <a:ext uri="{FF2B5EF4-FFF2-40B4-BE49-F238E27FC236}">
                <a16:creationId xmlns:a16="http://schemas.microsoft.com/office/drawing/2014/main" id="{29F27CC5-644C-47B8-B563-477A61842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961" y="3429000"/>
            <a:ext cx="7458075" cy="2343150"/>
          </a:xfrm>
          <a:prstGeom prst="rect">
            <a:avLst/>
          </a:prstGeom>
        </p:spPr>
      </p:pic>
    </p:spTree>
    <p:extLst>
      <p:ext uri="{BB962C8B-B14F-4D97-AF65-F5344CB8AC3E}">
        <p14:creationId xmlns:p14="http://schemas.microsoft.com/office/powerpoint/2010/main" val="424355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3899223" y="192376"/>
            <a:ext cx="4280339" cy="523220"/>
          </a:xfrm>
          <a:prstGeom prst="rect">
            <a:avLst/>
          </a:prstGeom>
          <a:noFill/>
        </p:spPr>
        <p:txBody>
          <a:bodyPr wrap="none" rtlCol="0">
            <a:spAutoFit/>
          </a:bodyPr>
          <a:lstStyle/>
          <a:p>
            <a:r>
              <a:rPr lang="en-US" sz="2800" dirty="0">
                <a:solidFill>
                  <a:schemeClr val="bg1"/>
                </a:solidFill>
              </a:rPr>
              <a:t>LEDGER NANO S or X issues:</a:t>
            </a:r>
            <a:endParaRPr lang="de-DE" sz="2800" dirty="0">
              <a:solidFill>
                <a:schemeClr val="bg1"/>
              </a:solidFill>
            </a:endParaRPr>
          </a:p>
        </p:txBody>
      </p:sp>
      <p:grpSp>
        <p:nvGrpSpPr>
          <p:cNvPr id="10" name="Gruppieren 9">
            <a:extLst>
              <a:ext uri="{FF2B5EF4-FFF2-40B4-BE49-F238E27FC236}">
                <a16:creationId xmlns:a16="http://schemas.microsoft.com/office/drawing/2014/main" id="{90BB7921-E88F-42A6-A17F-D85CD6AD503C}"/>
              </a:ext>
            </a:extLst>
          </p:cNvPr>
          <p:cNvGrpSpPr/>
          <p:nvPr/>
        </p:nvGrpSpPr>
        <p:grpSpPr>
          <a:xfrm>
            <a:off x="1023257" y="801459"/>
            <a:ext cx="10145485" cy="2220416"/>
            <a:chOff x="1594531" y="154528"/>
            <a:chExt cx="7479856" cy="697261"/>
          </a:xfrm>
          <a:scene3d>
            <a:camera prst="orthographicFront"/>
            <a:lightRig rig="flat" dir="t"/>
          </a:scene3d>
        </p:grpSpPr>
        <p:sp>
          <p:nvSpPr>
            <p:cNvPr id="11" name="Rechteck: abgerundete Ecken 10">
              <a:extLst>
                <a:ext uri="{FF2B5EF4-FFF2-40B4-BE49-F238E27FC236}">
                  <a16:creationId xmlns:a16="http://schemas.microsoft.com/office/drawing/2014/main" id="{78753429-F1EC-41E8-AD0C-E58DA7A7AA2B}"/>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Rechteck: abgerundete Ecken 4">
              <a:extLst>
                <a:ext uri="{FF2B5EF4-FFF2-40B4-BE49-F238E27FC236}">
                  <a16:creationId xmlns:a16="http://schemas.microsoft.com/office/drawing/2014/main" id="{397A63D3-7CD2-44EA-AD4F-D518CD974E02}"/>
                </a:ext>
              </a:extLst>
            </p:cNvPr>
            <p:cNvSpPr txBox="1"/>
            <p:nvPr/>
          </p:nvSpPr>
          <p:spPr>
            <a:xfrm>
              <a:off x="1614953" y="174950"/>
              <a:ext cx="7439012" cy="65641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b="0" i="0" dirty="0">
                  <a:solidFill>
                    <a:srgbClr val="292929"/>
                  </a:solidFill>
                  <a:effectLst/>
                  <a:latin typeface="charter"/>
                </a:rPr>
                <a:t>The Ledger Nano S hardware has a very limited amount of available memory. Due to the size of private keys and signatures in the iota environment, it is not possible at the moment to send a transaction that uses funds from more than two addresses (inputs). When sending a transaction you do not have manual control over which addresses are used as inputs and this issue will most likely occur if you have sent funds to your ledger account multiple times using new receive addresses each time. The result of this will be that your funds are spread over many addresses, requiring Trinity to use multiple input addresses when larger amounts of iotas should be sent.</a:t>
              </a:r>
              <a:endParaRPr lang="de-DE" sz="1800" kern="1200" dirty="0"/>
            </a:p>
          </p:txBody>
        </p:sp>
      </p:grpSp>
      <p:grpSp>
        <p:nvGrpSpPr>
          <p:cNvPr id="8" name="Gruppieren 7">
            <a:extLst>
              <a:ext uri="{FF2B5EF4-FFF2-40B4-BE49-F238E27FC236}">
                <a16:creationId xmlns:a16="http://schemas.microsoft.com/office/drawing/2014/main" id="{F5C37558-70F6-4A88-83F9-F5A65CF7A37B}"/>
              </a:ext>
            </a:extLst>
          </p:cNvPr>
          <p:cNvGrpSpPr/>
          <p:nvPr/>
        </p:nvGrpSpPr>
        <p:grpSpPr>
          <a:xfrm>
            <a:off x="1023257" y="3274423"/>
            <a:ext cx="10145485" cy="2717083"/>
            <a:chOff x="1594531" y="154528"/>
            <a:chExt cx="7479856" cy="697261"/>
          </a:xfrm>
          <a:scene3d>
            <a:camera prst="orthographicFront"/>
            <a:lightRig rig="flat" dir="t"/>
          </a:scene3d>
        </p:grpSpPr>
        <p:sp>
          <p:nvSpPr>
            <p:cNvPr id="9" name="Rechteck: abgerundete Ecken 8">
              <a:extLst>
                <a:ext uri="{FF2B5EF4-FFF2-40B4-BE49-F238E27FC236}">
                  <a16:creationId xmlns:a16="http://schemas.microsoft.com/office/drawing/2014/main" id="{72EC46B7-BE86-466A-ACCB-AD846E36D962}"/>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echteck: abgerundete Ecken 4">
              <a:extLst>
                <a:ext uri="{FF2B5EF4-FFF2-40B4-BE49-F238E27FC236}">
                  <a16:creationId xmlns:a16="http://schemas.microsoft.com/office/drawing/2014/main" id="{36AD532A-C655-4C39-BC4C-017BB352DB85}"/>
                </a:ext>
              </a:extLst>
            </p:cNvPr>
            <p:cNvSpPr txBox="1"/>
            <p:nvPr/>
          </p:nvSpPr>
          <p:spPr>
            <a:xfrm>
              <a:off x="1614953" y="174950"/>
              <a:ext cx="7439012" cy="65641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gn="ctr"/>
              <a:r>
                <a:rPr lang="en-US" b="0" i="0" dirty="0">
                  <a:solidFill>
                    <a:srgbClr val="292929"/>
                  </a:solidFill>
                  <a:effectLst/>
                  <a:latin typeface="sohne"/>
                </a:rPr>
                <a:t>How to fix this situation?</a:t>
              </a:r>
            </a:p>
            <a:p>
              <a:pPr algn="ctr"/>
              <a:endParaRPr lang="en-US" b="0" i="0" dirty="0">
                <a:solidFill>
                  <a:srgbClr val="292929"/>
                </a:solidFill>
                <a:effectLst/>
                <a:latin typeface="sohne"/>
              </a:endParaRPr>
            </a:p>
            <a:p>
              <a:pPr algn="ctr"/>
              <a:r>
                <a:rPr lang="en-US" b="0" i="0" dirty="0">
                  <a:solidFill>
                    <a:srgbClr val="292929"/>
                  </a:solidFill>
                  <a:effectLst/>
                  <a:latin typeface="charter"/>
                </a:rPr>
                <a:t>Remember that not all the funds are blocked, but we can still send a transaction with a maximum of two inputs. We will always take two addresses and send their funds to the same single target address until all iotas are consolidated there and sending the full amount will be possible again. While we cannot tell Trinity which input addresses to use for this merge process, we can nudge it to use the ones we want by sending the right amount of iotas.</a:t>
              </a:r>
            </a:p>
            <a:p>
              <a:pPr algn="ctr"/>
              <a:r>
                <a:rPr lang="en-US" b="0" i="0" dirty="0">
                  <a:solidFill>
                    <a:srgbClr val="292929"/>
                  </a:solidFill>
                  <a:effectLst/>
                  <a:latin typeface="charter"/>
                </a:rPr>
                <a:t>First, check how your funds are distributed over your addresses by using the command Account → Account Management → View Addresses from the Trinity main menu.</a:t>
              </a:r>
            </a:p>
            <a:p>
              <a:pPr marL="0" lvl="0" indent="0" algn="ctr" defTabSz="800100">
                <a:lnSpc>
                  <a:spcPct val="90000"/>
                </a:lnSpc>
                <a:spcBef>
                  <a:spcPct val="0"/>
                </a:spcBef>
                <a:spcAft>
                  <a:spcPct val="35000"/>
                </a:spcAft>
                <a:buNone/>
              </a:pPr>
              <a:r>
                <a:rPr lang="en-US" b="0" i="0" dirty="0">
                  <a:solidFill>
                    <a:srgbClr val="292929"/>
                  </a:solidFill>
                  <a:effectLst/>
                  <a:latin typeface="charter"/>
                </a:rPr>
                <a:t>.</a:t>
              </a:r>
              <a:endParaRPr lang="de-DE" sz="1800" kern="1200" dirty="0"/>
            </a:p>
          </p:txBody>
        </p:sp>
      </p:grpSp>
    </p:spTree>
    <p:extLst>
      <p:ext uri="{BB962C8B-B14F-4D97-AF65-F5344CB8AC3E}">
        <p14:creationId xmlns:p14="http://schemas.microsoft.com/office/powerpoint/2010/main" val="176892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3899223" y="192376"/>
            <a:ext cx="4280339" cy="523220"/>
          </a:xfrm>
          <a:prstGeom prst="rect">
            <a:avLst/>
          </a:prstGeom>
          <a:noFill/>
        </p:spPr>
        <p:txBody>
          <a:bodyPr wrap="none" rtlCol="0">
            <a:spAutoFit/>
          </a:bodyPr>
          <a:lstStyle/>
          <a:p>
            <a:r>
              <a:rPr lang="en-US" sz="2800" dirty="0">
                <a:solidFill>
                  <a:schemeClr val="bg1"/>
                </a:solidFill>
              </a:rPr>
              <a:t>LEDGER NANO S or X issues:</a:t>
            </a:r>
            <a:endParaRPr lang="de-DE" sz="2800" dirty="0">
              <a:solidFill>
                <a:schemeClr val="bg1"/>
              </a:solidFill>
            </a:endParaRPr>
          </a:p>
        </p:txBody>
      </p:sp>
      <p:grpSp>
        <p:nvGrpSpPr>
          <p:cNvPr id="10" name="Gruppieren 9">
            <a:extLst>
              <a:ext uri="{FF2B5EF4-FFF2-40B4-BE49-F238E27FC236}">
                <a16:creationId xmlns:a16="http://schemas.microsoft.com/office/drawing/2014/main" id="{90BB7921-E88F-42A6-A17F-D85CD6AD503C}"/>
              </a:ext>
            </a:extLst>
          </p:cNvPr>
          <p:cNvGrpSpPr/>
          <p:nvPr/>
        </p:nvGrpSpPr>
        <p:grpSpPr>
          <a:xfrm>
            <a:off x="856917" y="760556"/>
            <a:ext cx="10364949" cy="1811112"/>
            <a:chOff x="1594531" y="154528"/>
            <a:chExt cx="7479856" cy="697261"/>
          </a:xfrm>
          <a:scene3d>
            <a:camera prst="orthographicFront"/>
            <a:lightRig rig="flat" dir="t"/>
          </a:scene3d>
        </p:grpSpPr>
        <p:sp>
          <p:nvSpPr>
            <p:cNvPr id="11" name="Rechteck: abgerundete Ecken 10">
              <a:extLst>
                <a:ext uri="{FF2B5EF4-FFF2-40B4-BE49-F238E27FC236}">
                  <a16:creationId xmlns:a16="http://schemas.microsoft.com/office/drawing/2014/main" id="{78753429-F1EC-41E8-AD0C-E58DA7A7AA2B}"/>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Rechteck: abgerundete Ecken 4">
              <a:extLst>
                <a:ext uri="{FF2B5EF4-FFF2-40B4-BE49-F238E27FC236}">
                  <a16:creationId xmlns:a16="http://schemas.microsoft.com/office/drawing/2014/main" id="{397A63D3-7CD2-44EA-AD4F-D518CD974E02}"/>
                </a:ext>
              </a:extLst>
            </p:cNvPr>
            <p:cNvSpPr txBox="1"/>
            <p:nvPr/>
          </p:nvSpPr>
          <p:spPr>
            <a:xfrm>
              <a:off x="1696018" y="179566"/>
              <a:ext cx="7360258" cy="65180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b="0" i="0" dirty="0">
                  <a:solidFill>
                    <a:srgbClr val="292929"/>
                  </a:solidFill>
                  <a:effectLst/>
                  <a:latin typeface="charter"/>
                </a:rPr>
                <a:t>In the shown example the iotas are spread over 5 addresses. We will take the one on top (YLE WWT…) as the target address and try to send all funds to this address. Now we can send the first transaction, by adding the balances of the two lowest addresses (87i + 50i = 137i). If we send a transaction over 137i Trinity will start at the lowest address and look for input addresses until it has enough to cover what we want to send. Sending 137i, in this case, will make sure that Trinity uses the addresses we want.</a:t>
              </a:r>
              <a:endParaRPr lang="de-DE" sz="1800" kern="1200" dirty="0"/>
            </a:p>
          </p:txBody>
        </p:sp>
      </p:grpSp>
      <p:pic>
        <p:nvPicPr>
          <p:cNvPr id="3" name="Grafik 2">
            <a:extLst>
              <a:ext uri="{FF2B5EF4-FFF2-40B4-BE49-F238E27FC236}">
                <a16:creationId xmlns:a16="http://schemas.microsoft.com/office/drawing/2014/main" id="{43501CD8-532A-4821-88DD-FA2BE3E2C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154" y="2677606"/>
            <a:ext cx="6568476" cy="4188431"/>
          </a:xfrm>
          <a:prstGeom prst="rect">
            <a:avLst/>
          </a:prstGeom>
        </p:spPr>
      </p:pic>
    </p:spTree>
    <p:extLst>
      <p:ext uri="{BB962C8B-B14F-4D97-AF65-F5344CB8AC3E}">
        <p14:creationId xmlns:p14="http://schemas.microsoft.com/office/powerpoint/2010/main" val="515769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3899223" y="192376"/>
            <a:ext cx="4280339" cy="523220"/>
          </a:xfrm>
          <a:prstGeom prst="rect">
            <a:avLst/>
          </a:prstGeom>
          <a:noFill/>
        </p:spPr>
        <p:txBody>
          <a:bodyPr wrap="none" rtlCol="0">
            <a:spAutoFit/>
          </a:bodyPr>
          <a:lstStyle/>
          <a:p>
            <a:r>
              <a:rPr lang="en-US" sz="2800" dirty="0">
                <a:solidFill>
                  <a:schemeClr val="bg1"/>
                </a:solidFill>
              </a:rPr>
              <a:t>LEDGER NANO S or X issues:</a:t>
            </a:r>
            <a:endParaRPr lang="de-DE" sz="2800" dirty="0">
              <a:solidFill>
                <a:schemeClr val="bg1"/>
              </a:solidFill>
            </a:endParaRPr>
          </a:p>
        </p:txBody>
      </p:sp>
      <p:grpSp>
        <p:nvGrpSpPr>
          <p:cNvPr id="10" name="Gruppieren 9">
            <a:extLst>
              <a:ext uri="{FF2B5EF4-FFF2-40B4-BE49-F238E27FC236}">
                <a16:creationId xmlns:a16="http://schemas.microsoft.com/office/drawing/2014/main" id="{90BB7921-E88F-42A6-A17F-D85CD6AD503C}"/>
              </a:ext>
            </a:extLst>
          </p:cNvPr>
          <p:cNvGrpSpPr/>
          <p:nvPr/>
        </p:nvGrpSpPr>
        <p:grpSpPr>
          <a:xfrm>
            <a:off x="1060704" y="760556"/>
            <a:ext cx="10161162" cy="1040812"/>
            <a:chOff x="1594531" y="154528"/>
            <a:chExt cx="7479856" cy="697261"/>
          </a:xfrm>
          <a:scene3d>
            <a:camera prst="orthographicFront"/>
            <a:lightRig rig="flat" dir="t"/>
          </a:scene3d>
        </p:grpSpPr>
        <p:sp>
          <p:nvSpPr>
            <p:cNvPr id="11" name="Rechteck: abgerundete Ecken 10">
              <a:extLst>
                <a:ext uri="{FF2B5EF4-FFF2-40B4-BE49-F238E27FC236}">
                  <a16:creationId xmlns:a16="http://schemas.microsoft.com/office/drawing/2014/main" id="{78753429-F1EC-41E8-AD0C-E58DA7A7AA2B}"/>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Rechteck: abgerundete Ecken 4">
              <a:extLst>
                <a:ext uri="{FF2B5EF4-FFF2-40B4-BE49-F238E27FC236}">
                  <a16:creationId xmlns:a16="http://schemas.microsoft.com/office/drawing/2014/main" id="{397A63D3-7CD2-44EA-AD4F-D518CD974E02}"/>
                </a:ext>
              </a:extLst>
            </p:cNvPr>
            <p:cNvSpPr txBox="1"/>
            <p:nvPr/>
          </p:nvSpPr>
          <p:spPr>
            <a:xfrm>
              <a:off x="1696018" y="179566"/>
              <a:ext cx="7360258" cy="65180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b="0" i="0" dirty="0">
                  <a:solidFill>
                    <a:srgbClr val="292929"/>
                  </a:solidFill>
                  <a:effectLst/>
                  <a:latin typeface="charter"/>
                </a:rPr>
                <a:t>Do the same for your list of addresses and write down the target address and the added balance of the two addresses lowest address with funds. Then send a transaction to the target address using the calculated balance..</a:t>
              </a:r>
              <a:endParaRPr lang="de-DE" sz="1800" kern="1200" dirty="0"/>
            </a:p>
          </p:txBody>
        </p:sp>
      </p:grpSp>
      <p:pic>
        <p:nvPicPr>
          <p:cNvPr id="5" name="Grafik 4">
            <a:extLst>
              <a:ext uri="{FF2B5EF4-FFF2-40B4-BE49-F238E27FC236}">
                <a16:creationId xmlns:a16="http://schemas.microsoft.com/office/drawing/2014/main" id="{0FC3158D-A21D-44CF-8075-7EA8B08CF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312" y="2032635"/>
            <a:ext cx="7191375" cy="1695450"/>
          </a:xfrm>
          <a:prstGeom prst="rect">
            <a:avLst/>
          </a:prstGeom>
        </p:spPr>
      </p:pic>
    </p:spTree>
    <p:extLst>
      <p:ext uri="{BB962C8B-B14F-4D97-AF65-F5344CB8AC3E}">
        <p14:creationId xmlns:p14="http://schemas.microsoft.com/office/powerpoint/2010/main" val="31397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714206" y="269530"/>
            <a:ext cx="10941521" cy="523220"/>
          </a:xfrm>
          <a:prstGeom prst="rect">
            <a:avLst/>
          </a:prstGeom>
          <a:noFill/>
        </p:spPr>
        <p:txBody>
          <a:bodyPr wrap="none" rtlCol="0">
            <a:spAutoFit/>
          </a:bodyPr>
          <a:lstStyle/>
          <a:p>
            <a:r>
              <a:rPr lang="en-US" sz="2800" dirty="0">
                <a:solidFill>
                  <a:schemeClr val="bg1"/>
                </a:solidFill>
              </a:rPr>
              <a:t>How to Find and / or Recover your IOTA balance in the IOTA Trinity Wallet:</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3091561990"/>
              </p:ext>
            </p:extLst>
          </p:nvPr>
        </p:nvGraphicFramePr>
        <p:xfrm>
          <a:off x="896112" y="719666"/>
          <a:ext cx="104241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fik 2">
            <a:extLst>
              <a:ext uri="{FF2B5EF4-FFF2-40B4-BE49-F238E27FC236}">
                <a16:creationId xmlns:a16="http://schemas.microsoft.com/office/drawing/2014/main" id="{DE958A21-4167-4781-BD7C-507AD70D4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5663" y="876420"/>
            <a:ext cx="1515748" cy="5564664"/>
          </a:xfrm>
          <a:prstGeom prst="rect">
            <a:avLst/>
          </a:prstGeom>
          <a:effectLst/>
        </p:spPr>
      </p:pic>
      <p:sp>
        <p:nvSpPr>
          <p:cNvPr id="9" name="Pfeil: nach rechts 8">
            <a:extLst>
              <a:ext uri="{FF2B5EF4-FFF2-40B4-BE49-F238E27FC236}">
                <a16:creationId xmlns:a16="http://schemas.microsoft.com/office/drawing/2014/main" id="{6A5C19D1-FD15-44B4-A837-0930B882E3A5}"/>
              </a:ext>
            </a:extLst>
          </p:cNvPr>
          <p:cNvSpPr/>
          <p:nvPr/>
        </p:nvSpPr>
        <p:spPr>
          <a:xfrm rot="5400000">
            <a:off x="5864248" y="4798791"/>
            <a:ext cx="641434" cy="264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 name="Gruppieren 11">
            <a:extLst>
              <a:ext uri="{FF2B5EF4-FFF2-40B4-BE49-F238E27FC236}">
                <a16:creationId xmlns:a16="http://schemas.microsoft.com/office/drawing/2014/main" id="{D3BD52BD-47F8-44BA-9FC5-DE77C115AE47}"/>
              </a:ext>
            </a:extLst>
          </p:cNvPr>
          <p:cNvGrpSpPr/>
          <p:nvPr/>
        </p:nvGrpSpPr>
        <p:grpSpPr>
          <a:xfrm>
            <a:off x="8049232" y="1220226"/>
            <a:ext cx="3283119" cy="4877051"/>
            <a:chOff x="8277545" y="1136556"/>
            <a:chExt cx="3283119" cy="4877051"/>
          </a:xfrm>
          <a:effectLst/>
        </p:grpSpPr>
        <p:pic>
          <p:nvPicPr>
            <p:cNvPr id="8" name="Grafik 7">
              <a:extLst>
                <a:ext uri="{FF2B5EF4-FFF2-40B4-BE49-F238E27FC236}">
                  <a16:creationId xmlns:a16="http://schemas.microsoft.com/office/drawing/2014/main" id="{011ED857-FA52-4BB2-93BA-01448F49A7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7545" y="1136556"/>
              <a:ext cx="3283119" cy="4877051"/>
            </a:xfrm>
            <a:prstGeom prst="rect">
              <a:avLst/>
            </a:prstGeom>
            <a:effectLst>
              <a:outerShdw blurRad="533400" sx="86000" sy="86000" algn="ctr" rotWithShape="0">
                <a:schemeClr val="bg1">
                  <a:alpha val="66000"/>
                </a:schemeClr>
              </a:outerShdw>
            </a:effectLst>
          </p:spPr>
        </p:pic>
        <p:sp>
          <p:nvSpPr>
            <p:cNvPr id="10" name="Pfeil: nach rechts 9">
              <a:extLst>
                <a:ext uri="{FF2B5EF4-FFF2-40B4-BE49-F238E27FC236}">
                  <a16:creationId xmlns:a16="http://schemas.microsoft.com/office/drawing/2014/main" id="{ED26B73E-2EEE-49C5-B5C0-0EBE60F94A33}"/>
                </a:ext>
              </a:extLst>
            </p:cNvPr>
            <p:cNvSpPr/>
            <p:nvPr/>
          </p:nvSpPr>
          <p:spPr>
            <a:xfrm rot="10800000">
              <a:off x="10023488" y="4628028"/>
              <a:ext cx="641434" cy="264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a:extLst>
                <a:ext uri="{FF2B5EF4-FFF2-40B4-BE49-F238E27FC236}">
                  <a16:creationId xmlns:a16="http://schemas.microsoft.com/office/drawing/2014/main" id="{C4CC35DA-BC62-4E33-8DED-BC5630FC3FA7}"/>
                </a:ext>
              </a:extLst>
            </p:cNvPr>
            <p:cNvSpPr/>
            <p:nvPr/>
          </p:nvSpPr>
          <p:spPr>
            <a:xfrm rot="10800000">
              <a:off x="10023488" y="2981847"/>
              <a:ext cx="641434" cy="264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441950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3899223" y="192376"/>
            <a:ext cx="4280339" cy="523220"/>
          </a:xfrm>
          <a:prstGeom prst="rect">
            <a:avLst/>
          </a:prstGeom>
          <a:noFill/>
        </p:spPr>
        <p:txBody>
          <a:bodyPr wrap="none" rtlCol="0">
            <a:spAutoFit/>
          </a:bodyPr>
          <a:lstStyle/>
          <a:p>
            <a:r>
              <a:rPr lang="en-US" sz="2800" dirty="0">
                <a:solidFill>
                  <a:schemeClr val="bg1"/>
                </a:solidFill>
              </a:rPr>
              <a:t>LEDGER NANO S or X issues:</a:t>
            </a:r>
            <a:endParaRPr lang="de-DE" sz="2800" dirty="0">
              <a:solidFill>
                <a:schemeClr val="bg1"/>
              </a:solidFill>
            </a:endParaRPr>
          </a:p>
        </p:txBody>
      </p:sp>
      <p:grpSp>
        <p:nvGrpSpPr>
          <p:cNvPr id="13" name="Gruppieren 12">
            <a:extLst>
              <a:ext uri="{FF2B5EF4-FFF2-40B4-BE49-F238E27FC236}">
                <a16:creationId xmlns:a16="http://schemas.microsoft.com/office/drawing/2014/main" id="{9B9ECB61-921F-4048-A77F-73CAAEAFE3DE}"/>
              </a:ext>
            </a:extLst>
          </p:cNvPr>
          <p:cNvGrpSpPr/>
          <p:nvPr/>
        </p:nvGrpSpPr>
        <p:grpSpPr>
          <a:xfrm>
            <a:off x="688845" y="2558142"/>
            <a:ext cx="4736595" cy="1741715"/>
            <a:chOff x="1594531" y="154528"/>
            <a:chExt cx="7479856" cy="697261"/>
          </a:xfrm>
          <a:scene3d>
            <a:camera prst="orthographicFront"/>
            <a:lightRig rig="flat" dir="t"/>
          </a:scene3d>
        </p:grpSpPr>
        <p:sp>
          <p:nvSpPr>
            <p:cNvPr id="14" name="Rechteck: abgerundete Ecken 13">
              <a:extLst>
                <a:ext uri="{FF2B5EF4-FFF2-40B4-BE49-F238E27FC236}">
                  <a16:creationId xmlns:a16="http://schemas.microsoft.com/office/drawing/2014/main" id="{43881603-BA6B-41FF-B1C5-C7EDF99D487C}"/>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echteck: abgerundete Ecken 4">
              <a:extLst>
                <a:ext uri="{FF2B5EF4-FFF2-40B4-BE49-F238E27FC236}">
                  <a16:creationId xmlns:a16="http://schemas.microsoft.com/office/drawing/2014/main" id="{CC5C4EE3-B500-438F-89CE-8B7EAFC6D91F}"/>
                </a:ext>
              </a:extLst>
            </p:cNvPr>
            <p:cNvSpPr txBox="1"/>
            <p:nvPr/>
          </p:nvSpPr>
          <p:spPr>
            <a:xfrm>
              <a:off x="1696018" y="179566"/>
              <a:ext cx="7360258" cy="65180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b="0" i="0" dirty="0">
                  <a:solidFill>
                    <a:srgbClr val="292929"/>
                  </a:solidFill>
                  <a:effectLst/>
                  <a:latin typeface="charter"/>
                </a:rPr>
                <a:t>Check and Approve the transaction on your Ledger. After the new transaction is confirmed, your list of addresses will have changed.</a:t>
              </a:r>
              <a:endParaRPr lang="de-DE" sz="1800" kern="1200" dirty="0"/>
            </a:p>
          </p:txBody>
        </p:sp>
      </p:grpSp>
      <p:pic>
        <p:nvPicPr>
          <p:cNvPr id="7" name="Grafik 6">
            <a:extLst>
              <a:ext uri="{FF2B5EF4-FFF2-40B4-BE49-F238E27FC236}">
                <a16:creationId xmlns:a16="http://schemas.microsoft.com/office/drawing/2014/main" id="{76C0AA01-B2F8-4837-8784-42FDB68F7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071" y="715596"/>
            <a:ext cx="5105400" cy="5962650"/>
          </a:xfrm>
          <a:prstGeom prst="rect">
            <a:avLst/>
          </a:prstGeom>
        </p:spPr>
      </p:pic>
    </p:spTree>
    <p:extLst>
      <p:ext uri="{BB962C8B-B14F-4D97-AF65-F5344CB8AC3E}">
        <p14:creationId xmlns:p14="http://schemas.microsoft.com/office/powerpoint/2010/main" val="550093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3899223" y="192376"/>
            <a:ext cx="4280339" cy="523220"/>
          </a:xfrm>
          <a:prstGeom prst="rect">
            <a:avLst/>
          </a:prstGeom>
          <a:noFill/>
        </p:spPr>
        <p:txBody>
          <a:bodyPr wrap="none" rtlCol="0">
            <a:spAutoFit/>
          </a:bodyPr>
          <a:lstStyle/>
          <a:p>
            <a:r>
              <a:rPr lang="en-US" sz="2800" dirty="0">
                <a:solidFill>
                  <a:schemeClr val="bg1"/>
                </a:solidFill>
              </a:rPr>
              <a:t>LEDGER NANO S or X issues:</a:t>
            </a:r>
            <a:endParaRPr lang="de-DE" sz="2800" dirty="0">
              <a:solidFill>
                <a:schemeClr val="bg1"/>
              </a:solidFill>
            </a:endParaRPr>
          </a:p>
        </p:txBody>
      </p:sp>
      <p:grpSp>
        <p:nvGrpSpPr>
          <p:cNvPr id="3" name="Gruppieren 2">
            <a:extLst>
              <a:ext uri="{FF2B5EF4-FFF2-40B4-BE49-F238E27FC236}">
                <a16:creationId xmlns:a16="http://schemas.microsoft.com/office/drawing/2014/main" id="{9AA5D0AD-0944-43B7-B8BC-F7CABB89A165}"/>
              </a:ext>
            </a:extLst>
          </p:cNvPr>
          <p:cNvGrpSpPr/>
          <p:nvPr/>
        </p:nvGrpSpPr>
        <p:grpSpPr>
          <a:xfrm>
            <a:off x="566925" y="2109651"/>
            <a:ext cx="4362127" cy="2638697"/>
            <a:chOff x="2909531" y="2527326"/>
            <a:chExt cx="4362127" cy="2638697"/>
          </a:xfrm>
        </p:grpSpPr>
        <p:grpSp>
          <p:nvGrpSpPr>
            <p:cNvPr id="13" name="Gruppieren 12">
              <a:extLst>
                <a:ext uri="{FF2B5EF4-FFF2-40B4-BE49-F238E27FC236}">
                  <a16:creationId xmlns:a16="http://schemas.microsoft.com/office/drawing/2014/main" id="{9B9ECB61-921F-4048-A77F-73CAAEAFE3DE}"/>
                </a:ext>
              </a:extLst>
            </p:cNvPr>
            <p:cNvGrpSpPr/>
            <p:nvPr/>
          </p:nvGrpSpPr>
          <p:grpSpPr>
            <a:xfrm>
              <a:off x="2909531" y="2527326"/>
              <a:ext cx="4362127" cy="2638697"/>
              <a:chOff x="1594531" y="154528"/>
              <a:chExt cx="7479856" cy="697261"/>
            </a:xfrm>
            <a:scene3d>
              <a:camera prst="orthographicFront"/>
              <a:lightRig rig="flat" dir="t"/>
            </a:scene3d>
          </p:grpSpPr>
          <p:sp>
            <p:nvSpPr>
              <p:cNvPr id="14" name="Rechteck: abgerundete Ecken 13">
                <a:extLst>
                  <a:ext uri="{FF2B5EF4-FFF2-40B4-BE49-F238E27FC236}">
                    <a16:creationId xmlns:a16="http://schemas.microsoft.com/office/drawing/2014/main" id="{43881603-BA6B-41FF-B1C5-C7EDF99D487C}"/>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echteck: abgerundete Ecken 4">
                <a:extLst>
                  <a:ext uri="{FF2B5EF4-FFF2-40B4-BE49-F238E27FC236}">
                    <a16:creationId xmlns:a16="http://schemas.microsoft.com/office/drawing/2014/main" id="{CC5C4EE3-B500-438F-89CE-8B7EAFC6D91F}"/>
                  </a:ext>
                </a:extLst>
              </p:cNvPr>
              <p:cNvSpPr txBox="1"/>
              <p:nvPr/>
            </p:nvSpPr>
            <p:spPr>
              <a:xfrm>
                <a:off x="1696018" y="179566"/>
                <a:ext cx="7360258" cy="65180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de-DE" sz="1800" kern="1200" dirty="0"/>
              </a:p>
            </p:txBody>
          </p:sp>
        </p:grpSp>
        <p:sp>
          <p:nvSpPr>
            <p:cNvPr id="8" name="Textfeld 7">
              <a:extLst>
                <a:ext uri="{FF2B5EF4-FFF2-40B4-BE49-F238E27FC236}">
                  <a16:creationId xmlns:a16="http://schemas.microsoft.com/office/drawing/2014/main" id="{99126FDB-4009-4157-9511-297A1096CC89}"/>
                </a:ext>
              </a:extLst>
            </p:cNvPr>
            <p:cNvSpPr txBox="1"/>
            <p:nvPr/>
          </p:nvSpPr>
          <p:spPr>
            <a:xfrm>
              <a:off x="3048000" y="2692513"/>
              <a:ext cx="3910149" cy="2308324"/>
            </a:xfrm>
            <a:prstGeom prst="rect">
              <a:avLst/>
            </a:prstGeom>
            <a:noFill/>
          </p:spPr>
          <p:txBody>
            <a:bodyPr wrap="square">
              <a:spAutoFit/>
            </a:bodyPr>
            <a:lstStyle/>
            <a:p>
              <a:pPr algn="ctr"/>
              <a:r>
                <a:rPr lang="en-US" b="0" i="0" dirty="0">
                  <a:solidFill>
                    <a:srgbClr val="292929"/>
                  </a:solidFill>
                  <a:effectLst/>
                  <a:latin typeface="charter"/>
                </a:rPr>
                <a:t>Depending on the number of addresses that your iotas were spread over, you will need to repeat this task. In the shown example we will have to send another transaction to the same target address over 300i until finally the full balance is consolidated in a single address again.</a:t>
              </a:r>
              <a:endParaRPr lang="de-DE" dirty="0"/>
            </a:p>
          </p:txBody>
        </p:sp>
      </p:grpSp>
      <p:pic>
        <p:nvPicPr>
          <p:cNvPr id="6" name="Grafik 5">
            <a:extLst>
              <a:ext uri="{FF2B5EF4-FFF2-40B4-BE49-F238E27FC236}">
                <a16:creationId xmlns:a16="http://schemas.microsoft.com/office/drawing/2014/main" id="{491B2382-E643-49A4-A99B-2459980D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237" y="779174"/>
            <a:ext cx="5200650" cy="5886450"/>
          </a:xfrm>
          <a:prstGeom prst="rect">
            <a:avLst/>
          </a:prstGeom>
        </p:spPr>
      </p:pic>
    </p:spTree>
    <p:extLst>
      <p:ext uri="{BB962C8B-B14F-4D97-AF65-F5344CB8AC3E}">
        <p14:creationId xmlns:p14="http://schemas.microsoft.com/office/powerpoint/2010/main" val="189312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3899223" y="192376"/>
            <a:ext cx="4280339" cy="523220"/>
          </a:xfrm>
          <a:prstGeom prst="rect">
            <a:avLst/>
          </a:prstGeom>
          <a:noFill/>
        </p:spPr>
        <p:txBody>
          <a:bodyPr wrap="none" rtlCol="0">
            <a:spAutoFit/>
          </a:bodyPr>
          <a:lstStyle/>
          <a:p>
            <a:r>
              <a:rPr lang="en-US" sz="2800" dirty="0">
                <a:solidFill>
                  <a:schemeClr val="bg1"/>
                </a:solidFill>
              </a:rPr>
              <a:t>LEDGER NANO S or X issues:</a:t>
            </a:r>
            <a:endParaRPr lang="de-DE" sz="2800" dirty="0">
              <a:solidFill>
                <a:schemeClr val="bg1"/>
              </a:solidFill>
            </a:endParaRPr>
          </a:p>
        </p:txBody>
      </p:sp>
      <p:grpSp>
        <p:nvGrpSpPr>
          <p:cNvPr id="3" name="Gruppieren 2">
            <a:extLst>
              <a:ext uri="{FF2B5EF4-FFF2-40B4-BE49-F238E27FC236}">
                <a16:creationId xmlns:a16="http://schemas.microsoft.com/office/drawing/2014/main" id="{9AA5D0AD-0944-43B7-B8BC-F7CABB89A165}"/>
              </a:ext>
            </a:extLst>
          </p:cNvPr>
          <p:cNvGrpSpPr/>
          <p:nvPr/>
        </p:nvGrpSpPr>
        <p:grpSpPr>
          <a:xfrm>
            <a:off x="566925" y="2109651"/>
            <a:ext cx="4623384" cy="3337774"/>
            <a:chOff x="2909531" y="2527326"/>
            <a:chExt cx="4362127" cy="2638697"/>
          </a:xfrm>
        </p:grpSpPr>
        <p:grpSp>
          <p:nvGrpSpPr>
            <p:cNvPr id="13" name="Gruppieren 12">
              <a:extLst>
                <a:ext uri="{FF2B5EF4-FFF2-40B4-BE49-F238E27FC236}">
                  <a16:creationId xmlns:a16="http://schemas.microsoft.com/office/drawing/2014/main" id="{9B9ECB61-921F-4048-A77F-73CAAEAFE3DE}"/>
                </a:ext>
              </a:extLst>
            </p:cNvPr>
            <p:cNvGrpSpPr/>
            <p:nvPr/>
          </p:nvGrpSpPr>
          <p:grpSpPr>
            <a:xfrm>
              <a:off x="2909531" y="2527326"/>
              <a:ext cx="4362127" cy="2638697"/>
              <a:chOff x="1594531" y="154528"/>
              <a:chExt cx="7479856" cy="697261"/>
            </a:xfrm>
            <a:scene3d>
              <a:camera prst="orthographicFront"/>
              <a:lightRig rig="flat" dir="t"/>
            </a:scene3d>
          </p:grpSpPr>
          <p:sp>
            <p:nvSpPr>
              <p:cNvPr id="14" name="Rechteck: abgerundete Ecken 13">
                <a:extLst>
                  <a:ext uri="{FF2B5EF4-FFF2-40B4-BE49-F238E27FC236}">
                    <a16:creationId xmlns:a16="http://schemas.microsoft.com/office/drawing/2014/main" id="{43881603-BA6B-41FF-B1C5-C7EDF99D487C}"/>
                  </a:ext>
                </a:extLst>
              </p:cNvPr>
              <p:cNvSpPr/>
              <p:nvPr/>
            </p:nvSpPr>
            <p:spPr>
              <a:xfrm>
                <a:off x="1594531" y="154528"/>
                <a:ext cx="7479856" cy="6972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echteck: abgerundete Ecken 4">
                <a:extLst>
                  <a:ext uri="{FF2B5EF4-FFF2-40B4-BE49-F238E27FC236}">
                    <a16:creationId xmlns:a16="http://schemas.microsoft.com/office/drawing/2014/main" id="{CC5C4EE3-B500-438F-89CE-8B7EAFC6D91F}"/>
                  </a:ext>
                </a:extLst>
              </p:cNvPr>
              <p:cNvSpPr txBox="1"/>
              <p:nvPr/>
            </p:nvSpPr>
            <p:spPr>
              <a:xfrm>
                <a:off x="1696018" y="179566"/>
                <a:ext cx="7360258" cy="65180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de-DE" sz="1800" kern="1200" dirty="0"/>
              </a:p>
            </p:txBody>
          </p:sp>
        </p:grpSp>
        <p:sp>
          <p:nvSpPr>
            <p:cNvPr id="8" name="Textfeld 7">
              <a:extLst>
                <a:ext uri="{FF2B5EF4-FFF2-40B4-BE49-F238E27FC236}">
                  <a16:creationId xmlns:a16="http://schemas.microsoft.com/office/drawing/2014/main" id="{99126FDB-4009-4157-9511-297A1096CC89}"/>
                </a:ext>
              </a:extLst>
            </p:cNvPr>
            <p:cNvSpPr txBox="1"/>
            <p:nvPr/>
          </p:nvSpPr>
          <p:spPr>
            <a:xfrm>
              <a:off x="3048000" y="2692513"/>
              <a:ext cx="3910149" cy="2262826"/>
            </a:xfrm>
            <a:prstGeom prst="rect">
              <a:avLst/>
            </a:prstGeom>
            <a:noFill/>
          </p:spPr>
          <p:txBody>
            <a:bodyPr wrap="square">
              <a:spAutoFit/>
            </a:bodyPr>
            <a:lstStyle/>
            <a:p>
              <a:pPr algn="ctr"/>
              <a:r>
                <a:rPr lang="en-US" b="0" i="0" dirty="0">
                  <a:solidFill>
                    <a:srgbClr val="292929"/>
                  </a:solidFill>
                  <a:effectLst/>
                  <a:latin typeface="charter"/>
                </a:rPr>
                <a:t>Depending on the number of addresses that your iotas were spread over, you will need to repeat this task. In the shown example we will have to send another transaction to the same target address over 300i until finally the full balance is consolidated in a single address again.</a:t>
              </a:r>
            </a:p>
            <a:p>
              <a:pPr algn="ctr"/>
              <a:endParaRPr lang="en-US" b="0" i="0" dirty="0">
                <a:solidFill>
                  <a:srgbClr val="292929"/>
                </a:solidFill>
                <a:effectLst/>
                <a:latin typeface="charter"/>
              </a:endParaRPr>
            </a:p>
            <a:p>
              <a:pPr algn="ctr"/>
              <a:r>
                <a:rPr lang="en-US" b="0" i="0" dirty="0">
                  <a:solidFill>
                    <a:srgbClr val="292929"/>
                  </a:solidFill>
                  <a:effectLst/>
                  <a:latin typeface="charter"/>
                </a:rPr>
                <a:t>Now we can send the full funds again without any issues.</a:t>
              </a:r>
              <a:endParaRPr lang="de-DE" dirty="0"/>
            </a:p>
          </p:txBody>
        </p:sp>
      </p:grpSp>
      <p:pic>
        <p:nvPicPr>
          <p:cNvPr id="6" name="Grafik 5">
            <a:extLst>
              <a:ext uri="{FF2B5EF4-FFF2-40B4-BE49-F238E27FC236}">
                <a16:creationId xmlns:a16="http://schemas.microsoft.com/office/drawing/2014/main" id="{491B2382-E643-49A4-A99B-2459980D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237" y="779174"/>
            <a:ext cx="5200650" cy="5886450"/>
          </a:xfrm>
          <a:prstGeom prst="rect">
            <a:avLst/>
          </a:prstGeom>
        </p:spPr>
      </p:pic>
    </p:spTree>
    <p:extLst>
      <p:ext uri="{BB962C8B-B14F-4D97-AF65-F5344CB8AC3E}">
        <p14:creationId xmlns:p14="http://schemas.microsoft.com/office/powerpoint/2010/main" val="332265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4935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072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8027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23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714206" y="269530"/>
            <a:ext cx="10941521" cy="523220"/>
          </a:xfrm>
          <a:prstGeom prst="rect">
            <a:avLst/>
          </a:prstGeom>
          <a:noFill/>
        </p:spPr>
        <p:txBody>
          <a:bodyPr wrap="none" rtlCol="0">
            <a:spAutoFit/>
          </a:bodyPr>
          <a:lstStyle/>
          <a:p>
            <a:r>
              <a:rPr lang="en-US" sz="2800" dirty="0">
                <a:solidFill>
                  <a:schemeClr val="bg1"/>
                </a:solidFill>
              </a:rPr>
              <a:t>How to Find and / or Recover your IOTA balance in the IOTA Trinity Wallet:</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2222099953"/>
              </p:ext>
            </p:extLst>
          </p:nvPr>
        </p:nvGraphicFramePr>
        <p:xfrm>
          <a:off x="896112" y="719666"/>
          <a:ext cx="104241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fik 2">
            <a:extLst>
              <a:ext uri="{FF2B5EF4-FFF2-40B4-BE49-F238E27FC236}">
                <a16:creationId xmlns:a16="http://schemas.microsoft.com/office/drawing/2014/main" id="{4E3A7B20-A02E-4392-A805-BCA7FA00AA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0564" y="1836476"/>
            <a:ext cx="9510872" cy="4751993"/>
          </a:xfrm>
          <a:prstGeom prst="rect">
            <a:avLst/>
          </a:prstGeom>
          <a:effectLst/>
        </p:spPr>
      </p:pic>
      <p:sp>
        <p:nvSpPr>
          <p:cNvPr id="6" name="Ellipse 5">
            <a:extLst>
              <a:ext uri="{FF2B5EF4-FFF2-40B4-BE49-F238E27FC236}">
                <a16:creationId xmlns:a16="http://schemas.microsoft.com/office/drawing/2014/main" id="{54D5BB70-D95F-4418-A435-FCFBCC9F9DE4}"/>
              </a:ext>
            </a:extLst>
          </p:cNvPr>
          <p:cNvSpPr/>
          <p:nvPr/>
        </p:nvSpPr>
        <p:spPr>
          <a:xfrm>
            <a:off x="6753061" y="2136784"/>
            <a:ext cx="3529584" cy="4151376"/>
          </a:xfrm>
          <a:prstGeom prst="ellipse">
            <a:avLst/>
          </a:prstGeom>
          <a:no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801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714206" y="269530"/>
            <a:ext cx="10941521" cy="523220"/>
          </a:xfrm>
          <a:prstGeom prst="rect">
            <a:avLst/>
          </a:prstGeom>
          <a:noFill/>
        </p:spPr>
        <p:txBody>
          <a:bodyPr wrap="none" rtlCol="0">
            <a:spAutoFit/>
          </a:bodyPr>
          <a:lstStyle/>
          <a:p>
            <a:r>
              <a:rPr lang="en-US" sz="2800" dirty="0">
                <a:solidFill>
                  <a:schemeClr val="bg1"/>
                </a:solidFill>
              </a:rPr>
              <a:t>How to Find and / or Recover your IOTA balance in the IOTA Trinity Wallet:</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2023222498"/>
              </p:ext>
            </p:extLst>
          </p:nvPr>
        </p:nvGraphicFramePr>
        <p:xfrm>
          <a:off x="896112" y="719666"/>
          <a:ext cx="104241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fik 6">
            <a:extLst>
              <a:ext uri="{FF2B5EF4-FFF2-40B4-BE49-F238E27FC236}">
                <a16:creationId xmlns:a16="http://schemas.microsoft.com/office/drawing/2014/main" id="{88A526F3-F3B2-423D-978A-EEB672926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352" y="1990408"/>
            <a:ext cx="10263680" cy="4476948"/>
          </a:xfrm>
          <a:prstGeom prst="rect">
            <a:avLst/>
          </a:prstGeom>
        </p:spPr>
      </p:pic>
      <p:sp>
        <p:nvSpPr>
          <p:cNvPr id="6" name="Ellipse 5">
            <a:extLst>
              <a:ext uri="{FF2B5EF4-FFF2-40B4-BE49-F238E27FC236}">
                <a16:creationId xmlns:a16="http://schemas.microsoft.com/office/drawing/2014/main" id="{54D5BB70-D95F-4418-A435-FCFBCC9F9DE4}"/>
              </a:ext>
            </a:extLst>
          </p:cNvPr>
          <p:cNvSpPr/>
          <p:nvPr/>
        </p:nvSpPr>
        <p:spPr>
          <a:xfrm>
            <a:off x="6892399" y="1999115"/>
            <a:ext cx="3529584" cy="1096845"/>
          </a:xfrm>
          <a:prstGeom prst="ellipse">
            <a:avLst/>
          </a:prstGeom>
          <a:no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5965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714206" y="269530"/>
            <a:ext cx="10941521" cy="523220"/>
          </a:xfrm>
          <a:prstGeom prst="rect">
            <a:avLst/>
          </a:prstGeom>
          <a:noFill/>
        </p:spPr>
        <p:txBody>
          <a:bodyPr wrap="none" rtlCol="0">
            <a:spAutoFit/>
          </a:bodyPr>
          <a:lstStyle/>
          <a:p>
            <a:r>
              <a:rPr lang="en-US" sz="2800" dirty="0">
                <a:solidFill>
                  <a:schemeClr val="bg1"/>
                </a:solidFill>
              </a:rPr>
              <a:t>How to Find and / or Recover your IOTA balance in the IOTA Trinity Wallet:</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2950011911"/>
              </p:ext>
            </p:extLst>
          </p:nvPr>
        </p:nvGraphicFramePr>
        <p:xfrm>
          <a:off x="896112" y="719666"/>
          <a:ext cx="104241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fik 5">
            <a:extLst>
              <a:ext uri="{FF2B5EF4-FFF2-40B4-BE49-F238E27FC236}">
                <a16:creationId xmlns:a16="http://schemas.microsoft.com/office/drawing/2014/main" id="{A785A455-3438-4DBF-905D-67E42F35A5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8462" y="1121575"/>
            <a:ext cx="2692538" cy="5016758"/>
          </a:xfrm>
          <a:prstGeom prst="rect">
            <a:avLst/>
          </a:prstGeom>
        </p:spPr>
      </p:pic>
      <p:sp>
        <p:nvSpPr>
          <p:cNvPr id="7" name="Rechteck 6">
            <a:extLst>
              <a:ext uri="{FF2B5EF4-FFF2-40B4-BE49-F238E27FC236}">
                <a16:creationId xmlns:a16="http://schemas.microsoft.com/office/drawing/2014/main" id="{12D419ED-55A2-4D59-ADA4-423D6BC461C6}"/>
              </a:ext>
            </a:extLst>
          </p:cNvPr>
          <p:cNvSpPr/>
          <p:nvPr/>
        </p:nvSpPr>
        <p:spPr>
          <a:xfrm>
            <a:off x="7271657" y="1785257"/>
            <a:ext cx="1419497" cy="374469"/>
          </a:xfrm>
          <a:prstGeom prst="rect">
            <a:avLst/>
          </a:prstGeom>
          <a:no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3" name="Pfeil: nach unten 12">
            <a:extLst>
              <a:ext uri="{FF2B5EF4-FFF2-40B4-BE49-F238E27FC236}">
                <a16:creationId xmlns:a16="http://schemas.microsoft.com/office/drawing/2014/main" id="{4870B69C-10AD-4BA3-ACD8-97EAE08C3457}"/>
              </a:ext>
            </a:extLst>
          </p:cNvPr>
          <p:cNvSpPr/>
          <p:nvPr/>
        </p:nvSpPr>
        <p:spPr>
          <a:xfrm rot="16200000" flipH="1" flipV="1">
            <a:off x="8756293" y="2967977"/>
            <a:ext cx="335455" cy="659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2842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714206" y="269530"/>
            <a:ext cx="10941521" cy="523220"/>
          </a:xfrm>
          <a:prstGeom prst="rect">
            <a:avLst/>
          </a:prstGeom>
          <a:noFill/>
        </p:spPr>
        <p:txBody>
          <a:bodyPr wrap="none" rtlCol="0">
            <a:spAutoFit/>
          </a:bodyPr>
          <a:lstStyle/>
          <a:p>
            <a:r>
              <a:rPr lang="en-US" sz="2800" dirty="0">
                <a:solidFill>
                  <a:schemeClr val="bg1"/>
                </a:solidFill>
              </a:rPr>
              <a:t>How to Find and / or Recover your IOTA balance in the IOTA Trinity Wallet:</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3220789073"/>
              </p:ext>
            </p:extLst>
          </p:nvPr>
        </p:nvGraphicFramePr>
        <p:xfrm>
          <a:off x="896112" y="719666"/>
          <a:ext cx="104241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Pfeil: nach unten 12">
            <a:extLst>
              <a:ext uri="{FF2B5EF4-FFF2-40B4-BE49-F238E27FC236}">
                <a16:creationId xmlns:a16="http://schemas.microsoft.com/office/drawing/2014/main" id="{4870B69C-10AD-4BA3-ACD8-97EAE08C3457}"/>
              </a:ext>
            </a:extLst>
          </p:cNvPr>
          <p:cNvSpPr/>
          <p:nvPr/>
        </p:nvSpPr>
        <p:spPr>
          <a:xfrm rot="16200000" flipH="1" flipV="1">
            <a:off x="8756293" y="2967977"/>
            <a:ext cx="335455" cy="659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21B00CEF-509B-4977-8010-DA51D1F213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9924" y="1954025"/>
            <a:ext cx="10370083" cy="4457929"/>
          </a:xfrm>
          <a:prstGeom prst="rect">
            <a:avLst/>
          </a:prstGeom>
        </p:spPr>
      </p:pic>
      <p:sp>
        <p:nvSpPr>
          <p:cNvPr id="8" name="Ellipse 7">
            <a:extLst>
              <a:ext uri="{FF2B5EF4-FFF2-40B4-BE49-F238E27FC236}">
                <a16:creationId xmlns:a16="http://schemas.microsoft.com/office/drawing/2014/main" id="{3F6189CA-F411-41F9-B6BD-30BBC47D8AB1}"/>
              </a:ext>
            </a:extLst>
          </p:cNvPr>
          <p:cNvSpPr/>
          <p:nvPr/>
        </p:nvSpPr>
        <p:spPr>
          <a:xfrm>
            <a:off x="10037643" y="2534195"/>
            <a:ext cx="904821" cy="523220"/>
          </a:xfrm>
          <a:prstGeom prst="ellipse">
            <a:avLst/>
          </a:prstGeom>
          <a:noFill/>
          <a:ln w="28575">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0" name="Ellipse 9">
            <a:extLst>
              <a:ext uri="{FF2B5EF4-FFF2-40B4-BE49-F238E27FC236}">
                <a16:creationId xmlns:a16="http://schemas.microsoft.com/office/drawing/2014/main" id="{5E2543EA-B1B0-4830-9AD1-3B31D5FF826B}"/>
              </a:ext>
            </a:extLst>
          </p:cNvPr>
          <p:cNvSpPr/>
          <p:nvPr/>
        </p:nvSpPr>
        <p:spPr>
          <a:xfrm>
            <a:off x="10037642" y="4836561"/>
            <a:ext cx="904821" cy="523220"/>
          </a:xfrm>
          <a:prstGeom prst="ellipse">
            <a:avLst/>
          </a:prstGeom>
          <a:noFill/>
          <a:ln w="28575">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1" name="Ellipse 10">
            <a:extLst>
              <a:ext uri="{FF2B5EF4-FFF2-40B4-BE49-F238E27FC236}">
                <a16:creationId xmlns:a16="http://schemas.microsoft.com/office/drawing/2014/main" id="{7072EE08-37C7-455B-9887-6EBCD21D4D4F}"/>
              </a:ext>
            </a:extLst>
          </p:cNvPr>
          <p:cNvSpPr/>
          <p:nvPr/>
        </p:nvSpPr>
        <p:spPr>
          <a:xfrm>
            <a:off x="10050027" y="3662869"/>
            <a:ext cx="904821" cy="523220"/>
          </a:xfrm>
          <a:prstGeom prst="ellipse">
            <a:avLst/>
          </a:prstGeom>
          <a:noFill/>
          <a:ln w="28575">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2" name="Ellipse 11">
            <a:extLst>
              <a:ext uri="{FF2B5EF4-FFF2-40B4-BE49-F238E27FC236}">
                <a16:creationId xmlns:a16="http://schemas.microsoft.com/office/drawing/2014/main" id="{0CC32B3C-4E42-4E11-AE64-13207DE3233C}"/>
              </a:ext>
            </a:extLst>
          </p:cNvPr>
          <p:cNvSpPr/>
          <p:nvPr/>
        </p:nvSpPr>
        <p:spPr>
          <a:xfrm>
            <a:off x="10037641" y="5346449"/>
            <a:ext cx="904821" cy="523220"/>
          </a:xfrm>
          <a:prstGeom prst="ellipse">
            <a:avLst/>
          </a:prstGeom>
          <a:noFill/>
          <a:ln w="28575">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96648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714206" y="269530"/>
            <a:ext cx="10941521" cy="523220"/>
          </a:xfrm>
          <a:prstGeom prst="rect">
            <a:avLst/>
          </a:prstGeom>
          <a:noFill/>
        </p:spPr>
        <p:txBody>
          <a:bodyPr wrap="none" rtlCol="0">
            <a:spAutoFit/>
          </a:bodyPr>
          <a:lstStyle/>
          <a:p>
            <a:r>
              <a:rPr lang="en-US" sz="2800" dirty="0">
                <a:solidFill>
                  <a:schemeClr val="bg1"/>
                </a:solidFill>
              </a:rPr>
              <a:t>How to Find and / or Recover your IOTA balance in the IOTA Trinity Wallet:</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1882609086"/>
              </p:ext>
            </p:extLst>
          </p:nvPr>
        </p:nvGraphicFramePr>
        <p:xfrm>
          <a:off x="896112" y="719666"/>
          <a:ext cx="104241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fik 8">
            <a:extLst>
              <a:ext uri="{FF2B5EF4-FFF2-40B4-BE49-F238E27FC236}">
                <a16:creationId xmlns:a16="http://schemas.microsoft.com/office/drawing/2014/main" id="{743BE5CB-B0F3-4681-9553-CB535D802A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8283" y="1909728"/>
            <a:ext cx="6159817" cy="4730993"/>
          </a:xfrm>
          <a:prstGeom prst="rect">
            <a:avLst/>
          </a:prstGeom>
        </p:spPr>
      </p:pic>
    </p:spTree>
    <p:extLst>
      <p:ext uri="{BB962C8B-B14F-4D97-AF65-F5344CB8AC3E}">
        <p14:creationId xmlns:p14="http://schemas.microsoft.com/office/powerpoint/2010/main" val="360239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714206" y="269530"/>
            <a:ext cx="10941521" cy="523220"/>
          </a:xfrm>
          <a:prstGeom prst="rect">
            <a:avLst/>
          </a:prstGeom>
          <a:noFill/>
        </p:spPr>
        <p:txBody>
          <a:bodyPr wrap="none" rtlCol="0">
            <a:spAutoFit/>
          </a:bodyPr>
          <a:lstStyle/>
          <a:p>
            <a:r>
              <a:rPr lang="en-US" sz="2800" dirty="0">
                <a:solidFill>
                  <a:schemeClr val="bg1"/>
                </a:solidFill>
              </a:rPr>
              <a:t>How to Find and / or Recover your IOTA balance in the IOTA Trinity Wallet:</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4152323344"/>
              </p:ext>
            </p:extLst>
          </p:nvPr>
        </p:nvGraphicFramePr>
        <p:xfrm>
          <a:off x="896112" y="719666"/>
          <a:ext cx="104241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fik 2">
            <a:extLst>
              <a:ext uri="{FF2B5EF4-FFF2-40B4-BE49-F238E27FC236}">
                <a16:creationId xmlns:a16="http://schemas.microsoft.com/office/drawing/2014/main" id="{10EAE6AB-F11F-48BE-9A5B-43988F7BB9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9995" y="1717910"/>
            <a:ext cx="9569942" cy="4972306"/>
          </a:xfrm>
          <a:prstGeom prst="rect">
            <a:avLst/>
          </a:prstGeom>
        </p:spPr>
      </p:pic>
      <p:sp>
        <p:nvSpPr>
          <p:cNvPr id="7" name="Ellipse 6">
            <a:extLst>
              <a:ext uri="{FF2B5EF4-FFF2-40B4-BE49-F238E27FC236}">
                <a16:creationId xmlns:a16="http://schemas.microsoft.com/office/drawing/2014/main" id="{88D3537F-AE96-4986-924D-BB7D8B2AA542}"/>
              </a:ext>
            </a:extLst>
          </p:cNvPr>
          <p:cNvSpPr/>
          <p:nvPr/>
        </p:nvSpPr>
        <p:spPr>
          <a:xfrm>
            <a:off x="1399995" y="3352800"/>
            <a:ext cx="1700256" cy="523220"/>
          </a:xfrm>
          <a:prstGeom prst="ellipse">
            <a:avLst/>
          </a:prstGeom>
          <a:noFill/>
          <a:ln w="28575">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Ellipse 7">
            <a:extLst>
              <a:ext uri="{FF2B5EF4-FFF2-40B4-BE49-F238E27FC236}">
                <a16:creationId xmlns:a16="http://schemas.microsoft.com/office/drawing/2014/main" id="{C0ECE574-096B-4CE1-B4CC-0B2C7489FEDD}"/>
              </a:ext>
            </a:extLst>
          </p:cNvPr>
          <p:cNvSpPr/>
          <p:nvPr/>
        </p:nvSpPr>
        <p:spPr>
          <a:xfrm>
            <a:off x="1668706" y="5510910"/>
            <a:ext cx="904821" cy="523220"/>
          </a:xfrm>
          <a:prstGeom prst="ellipse">
            <a:avLst/>
          </a:prstGeom>
          <a:noFill/>
          <a:ln w="28575">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0" name="Ellipse 9">
            <a:extLst>
              <a:ext uri="{FF2B5EF4-FFF2-40B4-BE49-F238E27FC236}">
                <a16:creationId xmlns:a16="http://schemas.microsoft.com/office/drawing/2014/main" id="{0F160AE8-13B5-4D97-BFF0-126DEB209766}"/>
              </a:ext>
            </a:extLst>
          </p:cNvPr>
          <p:cNvSpPr/>
          <p:nvPr/>
        </p:nvSpPr>
        <p:spPr>
          <a:xfrm>
            <a:off x="6008915" y="3815766"/>
            <a:ext cx="1506583" cy="634314"/>
          </a:xfrm>
          <a:prstGeom prst="ellipse">
            <a:avLst/>
          </a:prstGeom>
          <a:noFill/>
          <a:ln w="28575">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213335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8900000" scaled="1"/>
          <a:tileRect/>
        </a:gra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19EFBBB-1149-4B15-8869-931A08ADC591}"/>
              </a:ext>
            </a:extLst>
          </p:cNvPr>
          <p:cNvSpPr txBox="1"/>
          <p:nvPr/>
        </p:nvSpPr>
        <p:spPr>
          <a:xfrm>
            <a:off x="4866423" y="269530"/>
            <a:ext cx="2284984" cy="523220"/>
          </a:xfrm>
          <a:prstGeom prst="rect">
            <a:avLst/>
          </a:prstGeom>
          <a:noFill/>
        </p:spPr>
        <p:txBody>
          <a:bodyPr wrap="none" rtlCol="0">
            <a:spAutoFit/>
          </a:bodyPr>
          <a:lstStyle/>
          <a:p>
            <a:r>
              <a:rPr lang="en-US" sz="2800" dirty="0">
                <a:solidFill>
                  <a:schemeClr val="bg1"/>
                </a:solidFill>
              </a:rPr>
              <a:t>Reclaim cases:</a:t>
            </a:r>
            <a:endParaRPr lang="de-DE" sz="2800" dirty="0">
              <a:solidFill>
                <a:schemeClr val="bg1"/>
              </a:solidFill>
            </a:endParaRPr>
          </a:p>
        </p:txBody>
      </p:sp>
      <p:graphicFrame>
        <p:nvGraphicFramePr>
          <p:cNvPr id="5" name="Diagramm 4">
            <a:extLst>
              <a:ext uri="{FF2B5EF4-FFF2-40B4-BE49-F238E27FC236}">
                <a16:creationId xmlns:a16="http://schemas.microsoft.com/office/drawing/2014/main" id="{06534F69-0DDD-4BCB-B4F2-913670D4E99F}"/>
              </a:ext>
            </a:extLst>
          </p:cNvPr>
          <p:cNvGraphicFramePr/>
          <p:nvPr>
            <p:extLst>
              <p:ext uri="{D42A27DB-BD31-4B8C-83A1-F6EECF244321}">
                <p14:modId xmlns:p14="http://schemas.microsoft.com/office/powerpoint/2010/main" val="2988103179"/>
              </p:ext>
            </p:extLst>
          </p:nvPr>
        </p:nvGraphicFramePr>
        <p:xfrm>
          <a:off x="796835" y="984069"/>
          <a:ext cx="10167257" cy="5331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fik 10">
            <a:extLst>
              <a:ext uri="{FF2B5EF4-FFF2-40B4-BE49-F238E27FC236}">
                <a16:creationId xmlns:a16="http://schemas.microsoft.com/office/drawing/2014/main" id="{B9EF9F67-B9E7-4EDF-83E0-A85B4498C5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326" y="3149691"/>
            <a:ext cx="10167257" cy="3708309"/>
          </a:xfrm>
          <a:prstGeom prst="rect">
            <a:avLst/>
          </a:prstGeom>
        </p:spPr>
      </p:pic>
      <p:sp>
        <p:nvSpPr>
          <p:cNvPr id="12" name="Ellipse 11">
            <a:extLst>
              <a:ext uri="{FF2B5EF4-FFF2-40B4-BE49-F238E27FC236}">
                <a16:creationId xmlns:a16="http://schemas.microsoft.com/office/drawing/2014/main" id="{81B486EA-3FCE-408C-B9BF-8ECEEF36B026}"/>
              </a:ext>
            </a:extLst>
          </p:cNvPr>
          <p:cNvSpPr/>
          <p:nvPr/>
        </p:nvSpPr>
        <p:spPr>
          <a:xfrm>
            <a:off x="6914607" y="4398931"/>
            <a:ext cx="1271452" cy="38207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169685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2132</Words>
  <Application>Microsoft Office PowerPoint</Application>
  <PresentationFormat>Breitbild</PresentationFormat>
  <Paragraphs>78</Paragraphs>
  <Slides>26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-apple-system</vt:lpstr>
      <vt:lpstr>Arial</vt:lpstr>
      <vt:lpstr>Calibri</vt:lpstr>
      <vt:lpstr>Calibri Light</vt:lpstr>
      <vt:lpstr>charter</vt:lpstr>
      <vt:lpstr>sohne</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Holger Webel</dc:creator>
  <cp:lastModifiedBy>Holger Webel</cp:lastModifiedBy>
  <cp:revision>18</cp:revision>
  <dcterms:created xsi:type="dcterms:W3CDTF">2021-02-12T12:08:40Z</dcterms:created>
  <dcterms:modified xsi:type="dcterms:W3CDTF">2021-02-16T07:32:08Z</dcterms:modified>
</cp:coreProperties>
</file>