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5" r:id="rId6"/>
    <p:sldId id="263" r:id="rId7"/>
    <p:sldId id="264" r:id="rId8"/>
    <p:sldId id="259" r:id="rId9"/>
    <p:sldId id="260" r:id="rId10"/>
    <p:sldId id="262"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p:notesSz cx="6858000" cy="9144000"/>
  <p:embeddedFontLst>
    <p:embeddedFont>
      <p:font typeface="Montserrat" panose="00000500000000000000"/>
      <p:regular r:id="rId32"/>
    </p:embeddedFont>
    <p:embeddedFont>
      <p:font typeface="Rockwell Regular" panose="02060503020205020403"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d08f57e3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465535"/>
            <a:ext cx="7772400" cy="1102519"/>
          </a:xfrm>
        </p:spPr>
        <p:txBody>
          <a:bodyPr/>
          <a:lstStyle>
            <a:lvl1pPr>
              <a:defRPr sz="27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2" name="Rectangle 5"/>
          <p:cNvSpPr>
            <a:spLocks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3" name="Rectangle 6"/>
          <p:cNvSpPr>
            <a:spLocks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5797550" y="3328988"/>
            <a:ext cx="3340100" cy="1750219"/>
          </a:xfrm>
          <a:prstGeom prst="rect">
            <a:avLst/>
          </a:prstGeom>
          <a:noFill/>
          <a:ln w="9525">
            <a:noFill/>
          </a:ln>
        </p:spPr>
      </p:pic>
      <p:sp>
        <p:nvSpPr>
          <p:cNvPr id="1028" name="Rectangle 4"/>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1" name="Rectangle 7"/>
          <p:cNvSpPr>
            <a:spLocks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1032" name="Rectangle 8"/>
          <p:cNvSpPr>
            <a:spLocks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j-lt"/>
                <a:ea typeface="Montserrat" panose="00000500000000000000"/>
                <a:cs typeface="+mj-lt"/>
                <a:sym typeface="Montserrat" panose="00000500000000000000"/>
              </a:rPr>
              <a:t>   </a:t>
            </a:r>
            <a:r>
              <a:rPr lang="en-GB" sz="4200" b="1" u="sng">
                <a:solidFill>
                  <a:srgbClr val="CC0000"/>
                </a:solidFill>
                <a:latin typeface="+mj-lt"/>
                <a:ea typeface="Montserrat" panose="00000500000000000000"/>
                <a:cs typeface="+mj-lt"/>
                <a:sym typeface="Montserrat" panose="00000500000000000000"/>
              </a:rPr>
              <a:t>Capstone Project</a:t>
            </a:r>
            <a:r>
              <a:rPr lang="en-US" altLang="en-GB" sz="4200" b="1" u="sng">
                <a:solidFill>
                  <a:srgbClr val="CC0000"/>
                </a:solidFill>
                <a:latin typeface="+mj-lt"/>
                <a:ea typeface="Montserrat" panose="00000500000000000000"/>
                <a:cs typeface="+mj-lt"/>
                <a:sym typeface="Montserrat" panose="00000500000000000000"/>
              </a:rPr>
              <a:t>:</a:t>
            </a:r>
            <a:br>
              <a:rPr lang="en-US" altLang="en-GB" sz="4200" b="1">
                <a:solidFill>
                  <a:srgbClr val="CC0000"/>
                </a:solidFill>
                <a:latin typeface="+mj-lt"/>
                <a:ea typeface="Montserrat" panose="00000500000000000000"/>
                <a:cs typeface="+mj-lt"/>
                <a:sym typeface="Montserrat" panose="00000500000000000000"/>
              </a:rPr>
            </a:br>
            <a:r>
              <a:rPr lang="en-US" altLang="en-GB" sz="4200" b="1" u="sng">
                <a:solidFill>
                  <a:schemeClr val="bg1">
                    <a:lumMod val="50000"/>
                  </a:schemeClr>
                </a:solidFill>
                <a:latin typeface="+mj-lt"/>
                <a:ea typeface="Montserrat" panose="00000500000000000000"/>
                <a:cs typeface="+mj-lt"/>
                <a:sym typeface="Montserrat" panose="00000500000000000000"/>
              </a:rPr>
              <a:t>EDA ON PLAYSTORE APP REVIEW ANALYSIS</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r" rtl="0">
              <a:lnSpc>
                <a:spcPct val="100000"/>
              </a:lnSpc>
              <a:spcBef>
                <a:spcPts val="0"/>
              </a:spcBef>
              <a:spcAft>
                <a:spcPts val="0"/>
              </a:spcAft>
              <a:buSzPts val="5200"/>
              <a:buNone/>
            </a:pPr>
            <a:r>
              <a:rPr lang="en-US" sz="2800" b="1">
                <a:solidFill>
                  <a:schemeClr val="tx1"/>
                </a:solidFill>
                <a:latin typeface="Montserrat" panose="00000500000000000000"/>
                <a:ea typeface="Montserrat" panose="00000500000000000000"/>
                <a:cs typeface="Montserrat" panose="00000500000000000000"/>
                <a:sym typeface="Montserrat" panose="00000500000000000000"/>
              </a:rPr>
              <a:t>- By Mohammad Ammaar</a:t>
            </a:r>
            <a:endParaRPr sz="2800" b="1">
              <a:solidFill>
                <a:schemeClr val="tx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tx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tx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7162165" y="2014220"/>
            <a:ext cx="1053465" cy="7759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9235" y="349250"/>
            <a:ext cx="6018530" cy="368300"/>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Question-2(a):</a:t>
            </a:r>
            <a:r>
              <a:rPr lang="en-US"/>
              <a:t> </a:t>
            </a:r>
            <a:r>
              <a:rPr lang="en-US" sz="1600"/>
              <a:t>Checking the proportion of Free and Paid Apps</a:t>
            </a:r>
            <a:endParaRPr lang="en-US" sz="1600"/>
          </a:p>
        </p:txBody>
      </p:sp>
      <p:pic>
        <p:nvPicPr>
          <p:cNvPr id="5" name="Picture 4"/>
          <p:cNvPicPr>
            <a:picLocks noChangeAspect="1"/>
          </p:cNvPicPr>
          <p:nvPr/>
        </p:nvPicPr>
        <p:blipFill>
          <a:blip r:embed="rId1"/>
          <a:stretch>
            <a:fillRect/>
          </a:stretch>
        </p:blipFill>
        <p:spPr>
          <a:xfrm>
            <a:off x="229235" y="717550"/>
            <a:ext cx="6894195" cy="3985895"/>
          </a:xfrm>
          <a:prstGeom prst="rect">
            <a:avLst/>
          </a:prstGeom>
        </p:spPr>
      </p:pic>
      <p:sp>
        <p:nvSpPr>
          <p:cNvPr id="6" name="Text Box 5"/>
          <p:cNvSpPr txBox="1"/>
          <p:nvPr/>
        </p:nvSpPr>
        <p:spPr>
          <a:xfrm>
            <a:off x="229235" y="4335145"/>
            <a:ext cx="8442325" cy="368300"/>
          </a:xfrm>
          <a:prstGeom prst="rect">
            <a:avLst/>
          </a:prstGeom>
          <a:noFill/>
        </p:spPr>
        <p:txBody>
          <a:bodyPr wrap="none" rtlCol="0">
            <a:spAutoFit/>
          </a:bodyPr>
          <a:p>
            <a:pPr algn="l"/>
            <a:r>
              <a:rPr lang="en-US" sz="1800" b="1">
                <a:latin typeface="Arial Bold" panose="020B0604020202020204" charset="0"/>
                <a:cs typeface="Arial Bold" panose="020B0604020202020204" charset="0"/>
              </a:rPr>
              <a:t>Observation 2(a)- </a:t>
            </a:r>
            <a:r>
              <a:rPr lang="en-US" sz="1600"/>
              <a:t>From above Pie chart we can clearly see that majority of apps are free</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2235" y="438150"/>
            <a:ext cx="5478780" cy="706755"/>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Question-2(b)- </a:t>
            </a:r>
            <a:r>
              <a:rPr lang="en-US" sz="2000"/>
              <a:t>Content Rating Ratios from all apps</a:t>
            </a:r>
            <a:endParaRPr lang="en-US" sz="2000"/>
          </a:p>
        </p:txBody>
      </p:sp>
      <p:pic>
        <p:nvPicPr>
          <p:cNvPr id="4" name="Picture 3"/>
          <p:cNvPicPr>
            <a:picLocks noChangeAspect="1"/>
          </p:cNvPicPr>
          <p:nvPr/>
        </p:nvPicPr>
        <p:blipFill>
          <a:blip r:embed="rId1"/>
          <a:stretch>
            <a:fillRect/>
          </a:stretch>
        </p:blipFill>
        <p:spPr>
          <a:xfrm>
            <a:off x="245745" y="806450"/>
            <a:ext cx="5705475" cy="3753485"/>
          </a:xfrm>
          <a:prstGeom prst="rect">
            <a:avLst/>
          </a:prstGeom>
        </p:spPr>
      </p:pic>
      <p:sp>
        <p:nvSpPr>
          <p:cNvPr id="5" name="Text Box 4"/>
          <p:cNvSpPr txBox="1"/>
          <p:nvPr/>
        </p:nvSpPr>
        <p:spPr>
          <a:xfrm>
            <a:off x="102235" y="4400550"/>
            <a:ext cx="8482965" cy="675640"/>
          </a:xfrm>
          <a:prstGeom prst="rect">
            <a:avLst/>
          </a:prstGeom>
          <a:noFill/>
        </p:spPr>
        <p:txBody>
          <a:bodyPr wrap="square" rtlCol="0">
            <a:spAutoFit/>
          </a:bodyPr>
          <a:p>
            <a:pPr algn="l"/>
            <a:r>
              <a:rPr lang="en-US" sz="2000" b="1" u="sng">
                <a:latin typeface="Arial Bold" panose="020B0604020202020204" charset="0"/>
                <a:cs typeface="Arial Bold" panose="020B0604020202020204" charset="0"/>
              </a:rPr>
              <a:t>Observation 2(b)-</a:t>
            </a:r>
            <a:r>
              <a:rPr lang="en-US" sz="1600"/>
              <a:t> </a:t>
            </a:r>
            <a:r>
              <a:rPr lang="en-US" sz="1800"/>
              <a:t>The Majority Content of Apps in Playstore are everyone thus, installing a user-friendly environment</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3035" y="146050"/>
            <a:ext cx="7852410" cy="675640"/>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Question-3:</a:t>
            </a:r>
            <a:r>
              <a:rPr lang="en-US"/>
              <a:t> </a:t>
            </a:r>
            <a:r>
              <a:rPr lang="en-US" sz="1800"/>
              <a:t>Now checking the distribution of apps in terms of Size, Rating &amp; Type</a:t>
            </a:r>
            <a:endParaRPr lang="en-US" sz="1800"/>
          </a:p>
        </p:txBody>
      </p:sp>
      <p:pic>
        <p:nvPicPr>
          <p:cNvPr id="4" name="Picture 3"/>
          <p:cNvPicPr>
            <a:picLocks noChangeAspect="1"/>
          </p:cNvPicPr>
          <p:nvPr/>
        </p:nvPicPr>
        <p:blipFill>
          <a:blip r:embed="rId1"/>
          <a:stretch>
            <a:fillRect/>
          </a:stretch>
        </p:blipFill>
        <p:spPr>
          <a:xfrm>
            <a:off x="153035" y="821690"/>
            <a:ext cx="6535420" cy="3285490"/>
          </a:xfrm>
          <a:prstGeom prst="rect">
            <a:avLst/>
          </a:prstGeom>
        </p:spPr>
      </p:pic>
      <p:sp>
        <p:nvSpPr>
          <p:cNvPr id="5" name="Text Box 4"/>
          <p:cNvSpPr txBox="1"/>
          <p:nvPr/>
        </p:nvSpPr>
        <p:spPr>
          <a:xfrm>
            <a:off x="153035" y="4197350"/>
            <a:ext cx="7208520" cy="79883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3- </a:t>
            </a:r>
            <a:r>
              <a:rPr lang="en-US"/>
              <a:t>From above scatter plot, we can imply that majority of free apps are small in size and having high rating. While paid apps have quite equal distribution in terms of size and rating.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7635" y="184150"/>
            <a:ext cx="6868795" cy="614045"/>
          </a:xfrm>
          <a:prstGeom prst="rect">
            <a:avLst/>
          </a:prstGeom>
          <a:noFill/>
        </p:spPr>
        <p:txBody>
          <a:bodyPr wrap="none" rtlCol="0">
            <a:spAutoFit/>
          </a:bodyPr>
          <a:p>
            <a:pPr algn="l"/>
            <a:r>
              <a:rPr lang="en-US" sz="1800" b="1" u="sng">
                <a:latin typeface="Arial Bold" panose="020B0604020202020204" charset="0"/>
                <a:cs typeface="Arial Bold" panose="020B0604020202020204" charset="0"/>
                <a:sym typeface="+mn-ea"/>
              </a:rPr>
              <a:t>Question 3(b):</a:t>
            </a:r>
            <a:r>
              <a:rPr lang="en-US" sz="1800" b="1" u="sng">
                <a:sym typeface="+mn-ea"/>
              </a:rPr>
              <a:t> </a:t>
            </a:r>
            <a:r>
              <a:rPr lang="en-US" sz="1600">
                <a:sym typeface="+mn-ea"/>
              </a:rPr>
              <a:t>Now checking the effect of size on thr Number of Installs</a:t>
            </a:r>
            <a:endParaRPr lang="en-US" sz="1600"/>
          </a:p>
          <a:p>
            <a:endParaRPr lang="en-US" sz="1600"/>
          </a:p>
        </p:txBody>
      </p:sp>
      <p:pic>
        <p:nvPicPr>
          <p:cNvPr id="5" name="Picture 4"/>
          <p:cNvPicPr>
            <a:picLocks noChangeAspect="1"/>
          </p:cNvPicPr>
          <p:nvPr/>
        </p:nvPicPr>
        <p:blipFill>
          <a:blip r:embed="rId1"/>
          <a:stretch>
            <a:fillRect/>
          </a:stretch>
        </p:blipFill>
        <p:spPr>
          <a:xfrm>
            <a:off x="127635" y="551815"/>
            <a:ext cx="6589395" cy="3555365"/>
          </a:xfrm>
          <a:prstGeom prst="rect">
            <a:avLst/>
          </a:prstGeom>
        </p:spPr>
      </p:pic>
      <p:sp>
        <p:nvSpPr>
          <p:cNvPr id="6" name="Text Box 5"/>
          <p:cNvSpPr txBox="1"/>
          <p:nvPr/>
        </p:nvSpPr>
        <p:spPr>
          <a:xfrm>
            <a:off x="267335" y="4107180"/>
            <a:ext cx="8112760" cy="614045"/>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Observation 3(b)-</a:t>
            </a:r>
            <a:r>
              <a:rPr lang="en-US"/>
              <a:t> </a:t>
            </a:r>
            <a:r>
              <a:rPr lang="en-US" sz="1600"/>
              <a:t>Also, we can say that the bulky apps are less downloaded by user.</a:t>
            </a:r>
            <a:endParaRPr lang="en-US" sz="1600"/>
          </a:p>
          <a:p>
            <a:pPr algn="l"/>
            <a:r>
              <a:rPr lang="en-US" sz="1600"/>
              <a:t>Size does effect the Rating of the Apps</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9535" y="171450"/>
            <a:ext cx="8115300" cy="398780"/>
          </a:xfrm>
          <a:prstGeom prst="rect">
            <a:avLst/>
          </a:prstGeom>
          <a:noFill/>
        </p:spPr>
        <p:txBody>
          <a:bodyPr wrap="none" rtlCol="0">
            <a:spAutoFit/>
          </a:bodyPr>
          <a:p>
            <a:pPr algn="l"/>
            <a:r>
              <a:rPr lang="en-US" sz="2000" b="1" u="sng">
                <a:latin typeface="Arial Bold" panose="020B0604020202020204" charset="0"/>
                <a:cs typeface="Arial Bold" panose="020B0604020202020204" charset="0"/>
              </a:rPr>
              <a:t>Question-4:</a:t>
            </a:r>
            <a:r>
              <a:rPr lang="en-US"/>
              <a:t> </a:t>
            </a:r>
            <a:r>
              <a:rPr lang="en-US" sz="1600"/>
              <a:t>Let us examine the Free and Paid Apps available according to Category</a:t>
            </a:r>
            <a:endParaRPr lang="en-US" sz="1600"/>
          </a:p>
        </p:txBody>
      </p:sp>
      <p:pic>
        <p:nvPicPr>
          <p:cNvPr id="4" name="Picture 3"/>
          <p:cNvPicPr>
            <a:picLocks noChangeAspect="1"/>
          </p:cNvPicPr>
          <p:nvPr/>
        </p:nvPicPr>
        <p:blipFill>
          <a:blip r:embed="rId1"/>
          <a:stretch>
            <a:fillRect/>
          </a:stretch>
        </p:blipFill>
        <p:spPr>
          <a:xfrm>
            <a:off x="88265" y="723900"/>
            <a:ext cx="8641715" cy="3402965"/>
          </a:xfrm>
          <a:prstGeom prst="rect">
            <a:avLst/>
          </a:prstGeom>
        </p:spPr>
      </p:pic>
      <p:sp>
        <p:nvSpPr>
          <p:cNvPr id="5" name="Text Box 4"/>
          <p:cNvSpPr txBox="1"/>
          <p:nvPr/>
        </p:nvSpPr>
        <p:spPr>
          <a:xfrm>
            <a:off x="165735" y="4126865"/>
            <a:ext cx="8564245"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4-</a:t>
            </a:r>
            <a:r>
              <a:rPr lang="en-US" sz="1600"/>
              <a:t> The bar plot shows clearly that majority of categories contains free app for download. The most paid apps availbale for download are in Family, Game, Tools and Medical category</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133350"/>
            <a:ext cx="9166860" cy="398780"/>
          </a:xfrm>
          <a:prstGeom prst="rect">
            <a:avLst/>
          </a:prstGeom>
          <a:noFill/>
        </p:spPr>
        <p:txBody>
          <a:bodyPr wrap="none" rtlCol="0">
            <a:spAutoFit/>
          </a:bodyPr>
          <a:p>
            <a:pPr algn="l"/>
            <a:r>
              <a:rPr lang="en-US" sz="2000" b="1">
                <a:latin typeface="Arial Bold" panose="020B0604020202020204" charset="0"/>
                <a:cs typeface="Arial Bold" panose="020B0604020202020204" charset="0"/>
              </a:rPr>
              <a:t>Question 5- </a:t>
            </a:r>
            <a:r>
              <a:rPr lang="en-US" sz="1600"/>
              <a:t>Let's now dive into the Rating section and try to establish some meaningful insights.</a:t>
            </a:r>
            <a:endParaRPr lang="en-US" sz="1600"/>
          </a:p>
        </p:txBody>
      </p:sp>
      <p:pic>
        <p:nvPicPr>
          <p:cNvPr id="4" name="Picture 3"/>
          <p:cNvPicPr>
            <a:picLocks noChangeAspect="1"/>
          </p:cNvPicPr>
          <p:nvPr/>
        </p:nvPicPr>
        <p:blipFill>
          <a:blip r:embed="rId1"/>
          <a:stretch>
            <a:fillRect/>
          </a:stretch>
        </p:blipFill>
        <p:spPr>
          <a:xfrm>
            <a:off x="0" y="422275"/>
            <a:ext cx="7207885" cy="4034155"/>
          </a:xfrm>
          <a:prstGeom prst="rect">
            <a:avLst/>
          </a:prstGeom>
        </p:spPr>
      </p:pic>
      <p:sp>
        <p:nvSpPr>
          <p:cNvPr id="5" name="Text Box 4"/>
          <p:cNvSpPr txBox="1"/>
          <p:nvPr/>
        </p:nvSpPr>
        <p:spPr>
          <a:xfrm>
            <a:off x="92075" y="4456430"/>
            <a:ext cx="8203565" cy="64516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5-</a:t>
            </a:r>
            <a:r>
              <a:rPr lang="en-US" sz="2000" b="1" u="sng">
                <a:latin typeface="Arial Bold" panose="020B0604020202020204" charset="0"/>
                <a:cs typeface="Arial Bold" panose="020B0604020202020204" charset="0"/>
              </a:rPr>
              <a:t> </a:t>
            </a:r>
            <a:r>
              <a:rPr lang="en-US" sz="1600"/>
              <a:t>Well well as an honest user must review seems people had taken that fact too seriously as most of the apps are rated above 4 and in the range of 4-4.</a:t>
            </a:r>
            <a:r>
              <a:rPr lang="en-US"/>
              <a:t>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02235" y="798195"/>
            <a:ext cx="8393430" cy="3265805"/>
          </a:xfrm>
          <a:prstGeom prst="rect">
            <a:avLst/>
          </a:prstGeom>
        </p:spPr>
      </p:pic>
      <p:sp>
        <p:nvSpPr>
          <p:cNvPr id="5" name="Text Box 4"/>
          <p:cNvSpPr txBox="1"/>
          <p:nvPr/>
        </p:nvSpPr>
        <p:spPr>
          <a:xfrm>
            <a:off x="0" y="184150"/>
            <a:ext cx="8660130" cy="614045"/>
          </a:xfrm>
          <a:prstGeom prst="rect">
            <a:avLst/>
          </a:prstGeom>
          <a:noFill/>
        </p:spPr>
        <p:txBody>
          <a:bodyPr wrap="square" rtlCol="0">
            <a:spAutoFit/>
          </a:bodyPr>
          <a:p>
            <a:pPr algn="l"/>
            <a:r>
              <a:rPr lang="en-US" sz="1800" b="1">
                <a:latin typeface="Arial Bold" panose="020B0604020202020204" charset="0"/>
                <a:cs typeface="Arial Bold" panose="020B0604020202020204" charset="0"/>
                <a:sym typeface="+mn-ea"/>
              </a:rPr>
              <a:t>Question 5(b)</a:t>
            </a:r>
            <a:r>
              <a:rPr lang="en-US" sz="1800">
                <a:latin typeface="Arial" panose="020B0604020202020204" pitchFamily="34" charset="0"/>
                <a:cs typeface="Arial" panose="020B0604020202020204" pitchFamily="34" charset="0"/>
                <a:sym typeface="+mn-ea"/>
              </a:rPr>
              <a:t>-</a:t>
            </a:r>
            <a:r>
              <a:rPr lang="en-US" sz="1600">
                <a:latin typeface="Arial" panose="020B0604020202020204" pitchFamily="34" charset="0"/>
                <a:cs typeface="Arial" panose="020B0604020202020204" pitchFamily="34" charset="0"/>
                <a:sym typeface="+mn-ea"/>
              </a:rPr>
              <a:t> Checking the relation of Review, Size, Installs, Price with </a:t>
            </a:r>
            <a:r>
              <a:rPr lang="en-US" sz="1600">
                <a:sym typeface="+mn-ea"/>
              </a:rPr>
              <a:t>Rating section and try to establish some meaningful insights</a:t>
            </a:r>
            <a:endParaRPr lang="en-US" sz="1600">
              <a:sym typeface="+mn-ea"/>
            </a:endParaRPr>
          </a:p>
        </p:txBody>
      </p:sp>
      <p:sp>
        <p:nvSpPr>
          <p:cNvPr id="6" name="Text Box 5"/>
          <p:cNvSpPr txBox="1"/>
          <p:nvPr/>
        </p:nvSpPr>
        <p:spPr>
          <a:xfrm>
            <a:off x="102235" y="4064000"/>
            <a:ext cx="9057640"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5-</a:t>
            </a:r>
            <a:r>
              <a:rPr lang="en-US"/>
              <a:t> </a:t>
            </a:r>
            <a:r>
              <a:rPr lang="en-US" sz="1600"/>
              <a:t>From the above plotting, we can say that most the apps with higher rating range of 4-4.7 are having high amount of reviews, size, and installs. In terms of price, it doesn't reflect a direct relationship with rating, as could see a fluctuation even at the range of high rating</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7635" y="171450"/>
            <a:ext cx="8568690" cy="614045"/>
          </a:xfrm>
          <a:prstGeom prst="rect">
            <a:avLst/>
          </a:prstGeom>
          <a:noFill/>
        </p:spPr>
        <p:txBody>
          <a:bodyPr wrap="square" rtlCol="0">
            <a:spAutoFit/>
          </a:bodyPr>
          <a:p>
            <a:pPr algn="l"/>
            <a:r>
              <a:rPr lang="en-US" sz="1800" b="1">
                <a:latin typeface="Arial Bold" panose="020B0604020202020204" charset="0"/>
                <a:cs typeface="Arial Bold" panose="020B0604020202020204" charset="0"/>
              </a:rPr>
              <a:t>Correlation- </a:t>
            </a:r>
            <a:r>
              <a:rPr lang="en-US" sz="1600"/>
              <a:t>The corr() method calculates the relationship between each column in your data set.</a:t>
            </a:r>
            <a:endParaRPr lang="en-US" sz="1600"/>
          </a:p>
        </p:txBody>
      </p:sp>
      <p:pic>
        <p:nvPicPr>
          <p:cNvPr id="4" name="Picture 3"/>
          <p:cNvPicPr>
            <a:picLocks noChangeAspect="1"/>
          </p:cNvPicPr>
          <p:nvPr/>
        </p:nvPicPr>
        <p:blipFill>
          <a:blip r:embed="rId1"/>
          <a:stretch>
            <a:fillRect/>
          </a:stretch>
        </p:blipFill>
        <p:spPr>
          <a:xfrm>
            <a:off x="232410" y="701675"/>
            <a:ext cx="8044180" cy="3649345"/>
          </a:xfrm>
          <a:prstGeom prst="rect">
            <a:avLst/>
          </a:prstGeom>
        </p:spPr>
      </p:pic>
      <p:sp>
        <p:nvSpPr>
          <p:cNvPr id="5" name="Text Box 4"/>
          <p:cNvSpPr txBox="1"/>
          <p:nvPr/>
        </p:nvSpPr>
        <p:spPr>
          <a:xfrm>
            <a:off x="127635" y="4351020"/>
            <a:ext cx="7760970" cy="61404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6- </a:t>
            </a:r>
            <a:r>
              <a:rPr lang="en-US" sz="1600"/>
              <a:t>From above heat map we can clearly say that Install and Review are correlated.</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17170" y="171450"/>
            <a:ext cx="8030845" cy="460375"/>
          </a:xfrm>
          <a:prstGeom prst="rect">
            <a:avLst/>
          </a:prstGeom>
          <a:noFill/>
        </p:spPr>
        <p:txBody>
          <a:bodyPr wrap="none" rtlCol="0">
            <a:spAutoFit/>
          </a:bodyPr>
          <a:p>
            <a:pPr algn="l"/>
            <a:r>
              <a:rPr lang="en-US" sz="2000" b="1" u="sng">
                <a:latin typeface="Arial Bold" panose="020B0604020202020204" charset="0"/>
                <a:cs typeface="Arial Bold" panose="020B0604020202020204" charset="0"/>
              </a:rPr>
              <a:t>Question 7-</a:t>
            </a:r>
            <a:r>
              <a:rPr lang="en-US" sz="2400" b="1" u="sng">
                <a:latin typeface="Arial Bold" panose="020B0604020202020204" charset="0"/>
                <a:cs typeface="Arial Bold" panose="020B0604020202020204" charset="0"/>
              </a:rPr>
              <a:t> </a:t>
            </a:r>
            <a:r>
              <a:rPr lang="en-US" sz="1800">
                <a:latin typeface="Arial" panose="020B0604020202020204" pitchFamily="34" charset="0"/>
                <a:cs typeface="Arial" panose="020B0604020202020204" pitchFamily="34" charset="0"/>
              </a:rPr>
              <a:t>Checking the</a:t>
            </a:r>
            <a:r>
              <a:rPr lang="en-US" sz="1600">
                <a:latin typeface="Arial" panose="020B0604020202020204" pitchFamily="34" charset="0"/>
                <a:cs typeface="Arial" panose="020B0604020202020204" pitchFamily="34" charset="0"/>
              </a:rPr>
              <a:t> </a:t>
            </a:r>
            <a:r>
              <a:rPr lang="en-US" sz="1800"/>
              <a:t>Sentiments Review of different users in Pie Chart</a:t>
            </a:r>
            <a:endParaRPr lang="en-US" sz="1800"/>
          </a:p>
        </p:txBody>
      </p:sp>
      <p:pic>
        <p:nvPicPr>
          <p:cNvPr id="4" name="Picture 3"/>
          <p:cNvPicPr>
            <a:picLocks noChangeAspect="1"/>
          </p:cNvPicPr>
          <p:nvPr/>
        </p:nvPicPr>
        <p:blipFill>
          <a:blip r:embed="rId1"/>
          <a:stretch>
            <a:fillRect/>
          </a:stretch>
        </p:blipFill>
        <p:spPr>
          <a:xfrm>
            <a:off x="217170" y="781685"/>
            <a:ext cx="8478520" cy="3485515"/>
          </a:xfrm>
          <a:prstGeom prst="rect">
            <a:avLst/>
          </a:prstGeom>
        </p:spPr>
      </p:pic>
      <p:sp>
        <p:nvSpPr>
          <p:cNvPr id="5" name="Text Box 4"/>
          <p:cNvSpPr txBox="1"/>
          <p:nvPr/>
        </p:nvSpPr>
        <p:spPr>
          <a:xfrm>
            <a:off x="89535" y="4095750"/>
            <a:ext cx="7164070" cy="368300"/>
          </a:xfrm>
          <a:prstGeom prst="rect">
            <a:avLst/>
          </a:prstGeom>
          <a:noFill/>
        </p:spPr>
        <p:txBody>
          <a:bodyPr wrap="none" rtlCol="0">
            <a:spAutoFit/>
          </a:bodyPr>
          <a:p>
            <a:pPr algn="l"/>
            <a:r>
              <a:rPr lang="en-US" sz="1800" b="1" u="sng">
                <a:latin typeface="Arial Bold" panose="020B0604020202020204" charset="0"/>
                <a:cs typeface="Arial Bold" panose="020B0604020202020204" charset="0"/>
              </a:rPr>
              <a:t>Observation 7-</a:t>
            </a:r>
            <a:r>
              <a:rPr lang="en-US"/>
              <a:t> </a:t>
            </a:r>
            <a:r>
              <a:rPr lang="en-US" sz="1600"/>
              <a:t>Alas, Positive Reviews from the positive mentality of Users.</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60375" y="764540"/>
            <a:ext cx="2607945" cy="7143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altLang="zh-CN" sz="3600" b="1" u="sng">
                <a:solidFill>
                  <a:schemeClr val="accent4"/>
                </a:solidFill>
                <a:effectLst/>
                <a:sym typeface="+mn-ea"/>
              </a:rPr>
              <a:t>DOCKET:</a:t>
            </a:r>
            <a:endParaRPr sz="1600" b="1" u="sng">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 name="Text Box 0"/>
          <p:cNvSpPr txBox="1"/>
          <p:nvPr/>
        </p:nvSpPr>
        <p:spPr>
          <a:xfrm>
            <a:off x="156210" y="1696085"/>
            <a:ext cx="5193030" cy="1938020"/>
          </a:xfrm>
          <a:prstGeom prst="rect">
            <a:avLst/>
          </a:prstGeom>
          <a:noFill/>
        </p:spPr>
        <p:txBody>
          <a:bodyPr wrap="square" rtlCol="0">
            <a:spAutoFit/>
          </a:bodyPr>
          <a:p>
            <a:pPr algn="l"/>
            <a:r>
              <a:rPr lang="en-US" sz="2000" b="1">
                <a:latin typeface="Rockwell Regular" panose="02060503020205020403" charset="0"/>
                <a:cs typeface="Rockwell Regular" panose="02060503020205020403" charset="0"/>
              </a:rPr>
              <a:t>● Introduction</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sym typeface="+mn-ea"/>
              </a:rPr>
              <a:t>●</a:t>
            </a:r>
            <a:r>
              <a:rPr lang="en-US" sz="2000" b="1">
                <a:latin typeface="Rockwell Regular" panose="02060503020205020403" charset="0"/>
                <a:cs typeface="Rockwell Regular" panose="02060503020205020403" charset="0"/>
                <a:sym typeface="+mn-ea"/>
              </a:rPr>
              <a:t> Data Summary</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Defining Problem Statement</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Data Cleaning</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Exploration and Visualization</a:t>
            </a:r>
            <a:endParaRPr lang="en-US" sz="2000" b="1">
              <a:latin typeface="Rockwell Regular" panose="02060503020205020403" charset="0"/>
              <a:cs typeface="Rockwell Regular" panose="02060503020205020403" charset="0"/>
            </a:endParaRPr>
          </a:p>
          <a:p>
            <a:pPr algn="l"/>
            <a:r>
              <a:rPr lang="en-US" sz="2000" b="1">
                <a:latin typeface="Rockwell Regular" panose="02060503020205020403" charset="0"/>
                <a:cs typeface="Rockwell Regular" panose="02060503020205020403" charset="0"/>
              </a:rPr>
              <a:t>● Inferences and Conclusion</a:t>
            </a:r>
            <a:endParaRPr lang="en-US" sz="2000" b="1">
              <a:latin typeface="Rockwell Regular" panose="02060503020205020403" charset="0"/>
              <a:cs typeface="Rockwell Regular" panose="020605030202050204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2235" y="4184650"/>
            <a:ext cx="7974965" cy="798830"/>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7(b)-</a:t>
            </a:r>
            <a:r>
              <a:rPr lang="en-US"/>
              <a:t> It can be seen that maximum number of sentiment subjectivity lies between 0.4 to 0.7. From this we can conclude that maximum number of users give reviews to the applications, according to their experience</a:t>
            </a:r>
            <a:endParaRPr lang="en-US"/>
          </a:p>
        </p:txBody>
      </p:sp>
      <p:pic>
        <p:nvPicPr>
          <p:cNvPr id="4" name="Picture 3"/>
          <p:cNvPicPr>
            <a:picLocks noChangeAspect="1"/>
          </p:cNvPicPr>
          <p:nvPr/>
        </p:nvPicPr>
        <p:blipFill>
          <a:blip r:embed="rId1"/>
          <a:stretch>
            <a:fillRect/>
          </a:stretch>
        </p:blipFill>
        <p:spPr>
          <a:xfrm>
            <a:off x="102235" y="878205"/>
            <a:ext cx="7303770" cy="3306445"/>
          </a:xfrm>
          <a:prstGeom prst="rect">
            <a:avLst/>
          </a:prstGeom>
        </p:spPr>
      </p:pic>
      <p:sp>
        <p:nvSpPr>
          <p:cNvPr id="6" name="Text Box 5"/>
          <p:cNvSpPr txBox="1"/>
          <p:nvPr/>
        </p:nvSpPr>
        <p:spPr>
          <a:xfrm>
            <a:off x="203835" y="209550"/>
            <a:ext cx="7874000" cy="922020"/>
          </a:xfrm>
          <a:prstGeom prst="rect">
            <a:avLst/>
          </a:prstGeom>
          <a:noFill/>
        </p:spPr>
        <p:txBody>
          <a:bodyPr wrap="square" rtlCol="0">
            <a:spAutoFit/>
          </a:bodyPr>
          <a:p>
            <a:pPr algn="l"/>
            <a:r>
              <a:rPr lang="en-US" sz="1800" b="1">
                <a:latin typeface="Arial Bold" panose="020B0604020202020204" charset="0"/>
                <a:cs typeface="Arial Bold" panose="020B0604020202020204" charset="0"/>
                <a:sym typeface="+mn-ea"/>
              </a:rPr>
              <a:t>Question 7(b)-</a:t>
            </a:r>
            <a:r>
              <a:rPr lang="en-US" b="1" u="sng">
                <a:latin typeface="Arial Bold" panose="020B0604020202020204" charset="0"/>
                <a:cs typeface="Arial Bold" panose="020B0604020202020204" charset="0"/>
                <a:sym typeface="+mn-ea"/>
              </a:rPr>
              <a:t> </a:t>
            </a:r>
            <a:r>
              <a:rPr lang="en-US" sz="1800">
                <a:latin typeface="Arial" panose="020B0604020202020204" pitchFamily="34" charset="0"/>
                <a:cs typeface="Arial" panose="020B0604020202020204" pitchFamily="34" charset="0"/>
                <a:sym typeface="+mn-ea"/>
              </a:rPr>
              <a:t>Checking the </a:t>
            </a:r>
            <a:r>
              <a:rPr lang="en-US" sz="1800">
                <a:sym typeface="+mn-ea"/>
              </a:rPr>
              <a:t>Sentiments Subjectivity of different users on Histogram.</a:t>
            </a:r>
            <a:endParaRPr lang="en-US" sz="1800"/>
          </a:p>
          <a:p>
            <a:endParaRPr 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1135" y="247650"/>
            <a:ext cx="7814945" cy="398780"/>
          </a:xfrm>
          <a:prstGeom prst="rect">
            <a:avLst/>
          </a:prstGeom>
          <a:noFill/>
        </p:spPr>
        <p:txBody>
          <a:bodyPr wrap="square" rtlCol="0">
            <a:spAutoFit/>
          </a:bodyPr>
          <a:p>
            <a:pPr algn="l"/>
            <a:r>
              <a:rPr lang="en-US" sz="2000" b="1">
                <a:latin typeface="Arial Bold" panose="020B0604020202020204" charset="0"/>
                <a:cs typeface="Arial Bold" panose="020B0604020202020204" charset="0"/>
              </a:rPr>
              <a:t>Question 8-</a:t>
            </a:r>
            <a:r>
              <a:rPr lang="en-US"/>
              <a:t> </a:t>
            </a:r>
            <a:r>
              <a:rPr lang="en-US" sz="1600"/>
              <a:t>Does Sentiment Subjectivity proportional to Sentiments Polarity?</a:t>
            </a:r>
            <a:endParaRPr lang="en-US" sz="1600"/>
          </a:p>
        </p:txBody>
      </p:sp>
      <p:pic>
        <p:nvPicPr>
          <p:cNvPr id="4" name="Picture 3"/>
          <p:cNvPicPr>
            <a:picLocks noChangeAspect="1"/>
          </p:cNvPicPr>
          <p:nvPr/>
        </p:nvPicPr>
        <p:blipFill>
          <a:blip r:embed="rId1"/>
          <a:stretch>
            <a:fillRect/>
          </a:stretch>
        </p:blipFill>
        <p:spPr>
          <a:xfrm>
            <a:off x="-102235" y="646430"/>
            <a:ext cx="7899400" cy="3576955"/>
          </a:xfrm>
          <a:prstGeom prst="rect">
            <a:avLst/>
          </a:prstGeom>
        </p:spPr>
      </p:pic>
      <p:sp>
        <p:nvSpPr>
          <p:cNvPr id="5" name="Text Box 4"/>
          <p:cNvSpPr txBox="1"/>
          <p:nvPr/>
        </p:nvSpPr>
        <p:spPr>
          <a:xfrm>
            <a:off x="203200" y="4222750"/>
            <a:ext cx="8283575" cy="86042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Observation 7- </a:t>
            </a:r>
            <a:r>
              <a:rPr lang="en-US" sz="1600"/>
              <a:t>From the above scatter plot it can be concluded that sentiment subjectivity is not always proportional to sentiment polarity but in maximum number of case, shows a proportional behavior, when variance is too high or low.</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b="1">
                <a:latin typeface="Arial Bold" panose="020B0604020202020204" charset="0"/>
                <a:cs typeface="Arial Bold" panose="020B0604020202020204" charset="0"/>
              </a:rPr>
              <a:t>POSTER BOY!!!</a:t>
            </a:r>
            <a:endParaRPr lang="en-US" sz="4400" b="1">
              <a:latin typeface="Arial Bold" panose="020B0604020202020204" charset="0"/>
              <a:cs typeface="Arial Bold" panose="020B0604020202020204" charset="0"/>
            </a:endParaRPr>
          </a:p>
        </p:txBody>
      </p:sp>
      <p:pic>
        <p:nvPicPr>
          <p:cNvPr id="3" name="Picture 2"/>
          <p:cNvPicPr>
            <a:picLocks noChangeAspect="1"/>
          </p:cNvPicPr>
          <p:nvPr/>
        </p:nvPicPr>
        <p:blipFill>
          <a:blip r:embed="rId1"/>
          <a:stretch>
            <a:fillRect/>
          </a:stretch>
        </p:blipFill>
        <p:spPr>
          <a:xfrm>
            <a:off x="457200" y="1062355"/>
            <a:ext cx="8394065" cy="3806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67640"/>
            <a:ext cx="7264400" cy="1109980"/>
          </a:xfrm>
        </p:spPr>
        <p:txBody>
          <a:bodyPr/>
          <a:p>
            <a:pPr algn="l"/>
            <a:r>
              <a:rPr lang="en-US" sz="3600" b="1">
                <a:latin typeface="Rockwell Regular" panose="02060503020205020403" charset="0"/>
                <a:cs typeface="Rockwell Regular" panose="02060503020205020403" charset="0"/>
                <a:sym typeface="+mn-ea"/>
              </a:rPr>
              <a:t>Inferences and Conclusion</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152400" y="742950"/>
            <a:ext cx="8728710" cy="4215765"/>
          </a:xfrm>
          <a:prstGeom prst="rect">
            <a:avLst/>
          </a:prstGeom>
          <a:noFill/>
        </p:spPr>
        <p:txBody>
          <a:bodyPr wrap="square" rtlCol="0">
            <a:spAutoFit/>
          </a:bodyPr>
          <a:p>
            <a:pPr algn="l"/>
            <a:endParaRPr lang="en-US" sz="1600"/>
          </a:p>
          <a:p>
            <a:pPr algn="l"/>
            <a:r>
              <a:rPr lang="en-US" sz="1600"/>
              <a:t>The Google Play Store Apps report provides some useful insights regarding the trending of the apps in the play store.</a:t>
            </a:r>
            <a:endParaRPr lang="en-US" sz="1600"/>
          </a:p>
          <a:p>
            <a:pPr algn="l"/>
            <a:endParaRPr lang="en-US" sz="1600"/>
          </a:p>
          <a:p>
            <a:pPr algn="l"/>
            <a:r>
              <a:rPr lang="en-US" sz="1600"/>
              <a:t>As per the graphs visualizations shown above, most of the trending apps (in terms of users' installs) are from the categories like GAME, COMMUNICATION, and TOOL even though the amount of available apps from these categories are twice as much lesser than the category FAMILY.</a:t>
            </a:r>
            <a:endParaRPr lang="en-US" sz="1600"/>
          </a:p>
          <a:p>
            <a:pPr algn="l"/>
            <a:endParaRPr lang="en-US" sz="1600"/>
          </a:p>
          <a:p>
            <a:pPr algn="l"/>
            <a:r>
              <a:rPr lang="en-US" sz="1600"/>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lang="en-US" sz="1600"/>
          </a:p>
          <a:p>
            <a:pPr algn="l"/>
            <a:endParaRPr lang="en-US" sz="1600"/>
          </a:p>
          <a:p>
            <a:pPr algn="l"/>
            <a:r>
              <a:rPr lang="en-US" sz="1600"/>
              <a:t>Other than that, the charts shown above actually implies that most of the apps having good ratings of above 4.0 are mostly confirmed to have high amount of reviews and user installs.</a:t>
            </a:r>
            <a:endParaRPr lang="en-US" sz="1600"/>
          </a:p>
          <a:p>
            <a:pPr algn="l"/>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5270" y="1035050"/>
            <a:ext cx="8421370" cy="3846195"/>
          </a:xfrm>
          <a:prstGeom prst="rect">
            <a:avLst/>
          </a:prstGeom>
          <a:noFill/>
        </p:spPr>
        <p:txBody>
          <a:bodyPr wrap="square" rtlCol="0">
            <a:spAutoFit/>
          </a:bodyPr>
          <a:p>
            <a:pPr algn="l"/>
            <a:r>
              <a:rPr lang="en-US" sz="1800">
                <a:sym typeface="+mn-ea"/>
              </a:rPr>
              <a:t>There are some spikes in term of size and price but it shouldn't reflect that apps with high rating are mostly big in size and pricy as by looking at the graphs they are most probably are due to some minority.</a:t>
            </a:r>
            <a:endParaRPr lang="en-US" sz="1800"/>
          </a:p>
          <a:p>
            <a:pPr algn="l"/>
            <a:endParaRPr lang="en-US" sz="1800"/>
          </a:p>
          <a:p>
            <a:pPr algn="l"/>
            <a:r>
              <a:rPr lang="en-US" sz="1800">
                <a:sym typeface="+mn-ea"/>
              </a:rPr>
              <a:t>Eventhough apps from the categories like GAME, SOCIAL, COMMUNICATION and TOOL of having the highest amount of installs, rating and reviews are reflecting the current trend of Android users, they are not even appearing as category in the top 5 most expensive apps in the store (which are mostly from FINANCE and LIFESTYLE).</a:t>
            </a:r>
            <a:endParaRPr lang="en-US" sz="1800"/>
          </a:p>
          <a:p>
            <a:pPr algn="l"/>
            <a:endParaRPr lang="en-US" sz="1800"/>
          </a:p>
          <a:p>
            <a:pPr algn="l"/>
            <a:r>
              <a:rPr lang="en-US" sz="1800">
                <a:sym typeface="+mn-ea"/>
              </a:rPr>
              <a:t>As a conclsuion, we learnt that the current trend in the Android market are mostly from these categories which either assisting, communicating or entertaining apps.</a:t>
            </a:r>
            <a:endParaRPr lang="en-US" sz="1800"/>
          </a:p>
          <a:p>
            <a:pPr algn="l"/>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3" name="Text Box 2"/>
          <p:cNvSpPr txBox="1"/>
          <p:nvPr/>
        </p:nvSpPr>
        <p:spPr>
          <a:xfrm>
            <a:off x="292735" y="1301750"/>
            <a:ext cx="7709535" cy="1014730"/>
          </a:xfrm>
          <a:prstGeom prst="rect">
            <a:avLst/>
          </a:prstGeom>
          <a:noFill/>
        </p:spPr>
        <p:txBody>
          <a:bodyPr wrap="square" rtlCol="0">
            <a:spAutoFit/>
          </a:bodyPr>
          <a:p>
            <a:pPr algn="ctr"/>
            <a:r>
              <a:rPr lang="en-US" sz="6000" b="1">
                <a:solidFill>
                  <a:schemeClr val="tx1">
                    <a:lumMod val="95000"/>
                    <a:lumOff val="5000"/>
                  </a:schemeClr>
                </a:solidFill>
                <a:latin typeface="Arial Bold" panose="020B0604020202020204" charset="0"/>
                <a:cs typeface="Arial Bold" panose="020B0604020202020204" charset="0"/>
              </a:rPr>
              <a:t>THANK YOU!!!</a:t>
            </a:r>
            <a:endParaRPr lang="en-US" sz="6000" b="1">
              <a:solidFill>
                <a:schemeClr val="tx1">
                  <a:lumMod val="95000"/>
                  <a:lumOff val="5000"/>
                </a:schemeClr>
              </a:solidFill>
              <a:latin typeface="Arial Bold" panose="020B0604020202020204" charset="0"/>
              <a:cs typeface="Arial Bold" panose="020B0604020202020204" charset="0"/>
            </a:endParaRPr>
          </a:p>
        </p:txBody>
      </p:sp>
      <p:pic>
        <p:nvPicPr>
          <p:cNvPr id="5" name="Picture 4"/>
          <p:cNvPicPr>
            <a:picLocks noChangeAspect="1"/>
          </p:cNvPicPr>
          <p:nvPr/>
        </p:nvPicPr>
        <p:blipFill>
          <a:blip r:embed="rId1"/>
          <a:stretch>
            <a:fillRect/>
          </a:stretch>
        </p:blipFill>
        <p:spPr>
          <a:xfrm>
            <a:off x="4559300" y="2171700"/>
            <a:ext cx="3009265" cy="2730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Title 1"/>
          <p:cNvSpPr/>
          <p:nvPr>
            <p:ph type="title"/>
          </p:nvPr>
        </p:nvSpPr>
        <p:spPr>
          <a:xfrm>
            <a:off x="457200" y="205740"/>
            <a:ext cx="3707765" cy="857250"/>
          </a:xfrm>
        </p:spPr>
        <p:txBody>
          <a:bodyPr/>
          <a:p>
            <a:pPr algn="l"/>
            <a:r>
              <a:rPr lang="en-US" b="1" u="sng">
                <a:latin typeface="Arial Bold" panose="020B0604020202020204" charset="0"/>
                <a:cs typeface="Arial Bold" panose="020B0604020202020204" charset="0"/>
              </a:rPr>
              <a:t>INTRODUCTION:</a:t>
            </a:r>
            <a:endParaRPr lang="en-US" b="1" u="sng">
              <a:latin typeface="Arial Bold" panose="020B0604020202020204" charset="0"/>
              <a:cs typeface="Arial Bold" panose="020B0604020202020204" charset="0"/>
            </a:endParaRPr>
          </a:p>
        </p:txBody>
      </p:sp>
      <p:sp>
        <p:nvSpPr>
          <p:cNvPr id="3" name="Text Placeholder 2"/>
          <p:cNvSpPr/>
          <p:nvPr>
            <p:ph type="body" idx="1"/>
          </p:nvPr>
        </p:nvSpPr>
        <p:spPr>
          <a:xfrm>
            <a:off x="1231265" y="1200150"/>
            <a:ext cx="6579235" cy="1552575"/>
          </a:xfrm>
        </p:spPr>
        <p:txBody>
          <a:bodyPr/>
          <a:p>
            <a:r>
              <a:rPr lang="en-US" sz="1800" b="1" u="sng"/>
              <a:t>➢ Importance of apps</a:t>
            </a:r>
            <a:endParaRPr lang="en-US" sz="1800" b="1" u="sng"/>
          </a:p>
          <a:p>
            <a:r>
              <a:rPr lang="en-US" sz="1400"/>
              <a:t>• An app for every utility</a:t>
            </a:r>
            <a:endParaRPr lang="en-US" sz="1400"/>
          </a:p>
          <a:p>
            <a:r>
              <a:rPr lang="en-US" sz="1400"/>
              <a:t>• Their importance can’t be overstated</a:t>
            </a:r>
            <a:endParaRPr lang="en-US" sz="1400"/>
          </a:p>
          <a:p>
            <a:r>
              <a:rPr lang="en-US" sz="1800" b="1" u="sng"/>
              <a:t>➢ Benefits to a business</a:t>
            </a:r>
            <a:endParaRPr lang="en-US" sz="1800" b="1" u="sng"/>
          </a:p>
          <a:p>
            <a:r>
              <a:rPr lang="en-US" sz="1400"/>
              <a:t>• Greater reach due to smartphones</a:t>
            </a:r>
            <a:endParaRPr lang="en-US" sz="1400"/>
          </a:p>
          <a:p>
            <a:r>
              <a:rPr lang="en-US" sz="1400"/>
              <a:t>• Loyalty and increased customer engagement</a:t>
            </a:r>
            <a:endParaRPr lang="en-US" sz="1400"/>
          </a:p>
          <a:p>
            <a:r>
              <a:rPr lang="en-US" sz="1800" b="1" u="sng"/>
              <a:t>➢ Challenges and Opportunities</a:t>
            </a:r>
            <a:endParaRPr lang="en-US" sz="1800" b="1" u="sng"/>
          </a:p>
          <a:p>
            <a:r>
              <a:rPr lang="en-US" sz="1400"/>
              <a:t>• Huge supply: 3.48 Mn apps, increased competition</a:t>
            </a:r>
            <a:endParaRPr lang="en-US" sz="1400"/>
          </a:p>
          <a:p>
            <a:r>
              <a:rPr lang="en-US" sz="1400"/>
              <a:t>• Learn and leverage from existing apps; increase customer satisfaction and </a:t>
            </a:r>
            <a:endParaRPr lang="en-US" sz="1400"/>
          </a:p>
          <a:p>
            <a:r>
              <a:rPr lang="en-US" sz="1600"/>
              <a:t>success</a:t>
            </a:r>
            <a:endParaRPr lang="en-US" sz="1600"/>
          </a:p>
          <a:p>
            <a:r>
              <a:rPr lang="en-US" sz="1800" b="1" u="sng"/>
              <a:t>➢ Google Play Store dataset</a:t>
            </a:r>
            <a:endParaRPr lang="en-US" sz="1800" b="1" u="sng"/>
          </a:p>
          <a:p>
            <a:r>
              <a:rPr lang="en-US" sz="1600"/>
              <a:t>• Apps and features</a:t>
            </a:r>
            <a:endParaRPr lang="en-US" sz="1600"/>
          </a:p>
          <a:p>
            <a:r>
              <a:rPr lang="en-US" sz="1600"/>
              <a:t>• User Reviews</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a:solidFill>
                  <a:schemeClr val="accent6"/>
                </a:solidFill>
                <a:latin typeface="Arial Bold" panose="020B0604020202020204" charset="0"/>
                <a:cs typeface="Arial Bold" panose="020B0604020202020204" charset="0"/>
              </a:rPr>
              <a:t>DATA SUMMARY</a:t>
            </a:r>
            <a:endParaRPr lang="en-US" sz="3600" b="1" u="sng">
              <a:solidFill>
                <a:schemeClr val="accent6"/>
              </a:solidFill>
              <a:latin typeface="Arial Bold" panose="020B0604020202020204" charset="0"/>
              <a:cs typeface="Arial Bold" panose="020B0604020202020204" charset="0"/>
            </a:endParaRPr>
          </a:p>
        </p:txBody>
      </p:sp>
      <p:pic>
        <p:nvPicPr>
          <p:cNvPr id="4" name="Content Placeholder 3"/>
          <p:cNvPicPr>
            <a:picLocks noChangeAspect="1"/>
          </p:cNvPicPr>
          <p:nvPr>
            <p:ph idx="1"/>
          </p:nvPr>
        </p:nvPicPr>
        <p:blipFill>
          <a:blip r:embed="rId1"/>
          <a:stretch>
            <a:fillRect/>
          </a:stretch>
        </p:blipFill>
        <p:spPr>
          <a:xfrm>
            <a:off x="6083935" y="988695"/>
            <a:ext cx="2938780" cy="3165475"/>
          </a:xfrm>
          <a:prstGeom prst="rect">
            <a:avLst/>
          </a:prstGeom>
        </p:spPr>
      </p:pic>
      <p:sp>
        <p:nvSpPr>
          <p:cNvPr id="5" name="Text Box 4"/>
          <p:cNvSpPr txBox="1"/>
          <p:nvPr/>
        </p:nvSpPr>
        <p:spPr>
          <a:xfrm>
            <a:off x="457200" y="1104900"/>
            <a:ext cx="5626735" cy="2861310"/>
          </a:xfrm>
          <a:prstGeom prst="rect">
            <a:avLst/>
          </a:prstGeom>
          <a:noFill/>
        </p:spPr>
        <p:txBody>
          <a:bodyPr wrap="square" rtlCol="0">
            <a:spAutoFit/>
          </a:bodyPr>
          <a:p>
            <a:pPr algn="l"/>
            <a:r>
              <a:rPr lang="en-US" sz="1600" b="1">
                <a:latin typeface="Arial Bold" panose="020B0604020202020204" charset="0"/>
                <a:cs typeface="Arial Bold" panose="020B0604020202020204" charset="0"/>
              </a:rPr>
              <a:t>App-</a:t>
            </a:r>
            <a:r>
              <a:rPr lang="en-US"/>
              <a:t> The app name</a:t>
            </a:r>
            <a:endParaRPr lang="en-US"/>
          </a:p>
          <a:p>
            <a:pPr algn="l"/>
            <a:r>
              <a:rPr lang="en-US" sz="1600" b="1">
                <a:latin typeface="Arial Bold" panose="020B0604020202020204" charset="0"/>
                <a:cs typeface="Arial Bold" panose="020B0604020202020204" charset="0"/>
              </a:rPr>
              <a:t>Category-</a:t>
            </a:r>
            <a:r>
              <a:rPr lang="en-US"/>
              <a:t> Categorical label, which describes which broad category the app belongs to.</a:t>
            </a:r>
            <a:endParaRPr lang="en-US"/>
          </a:p>
          <a:p>
            <a:pPr algn="l"/>
            <a:r>
              <a:rPr lang="en-US" sz="1600" b="1">
                <a:latin typeface="Arial Bold" panose="020B0604020202020204" charset="0"/>
                <a:cs typeface="Arial Bold" panose="020B0604020202020204" charset="0"/>
              </a:rPr>
              <a:t>Rating-</a:t>
            </a:r>
            <a:r>
              <a:rPr lang="en-US"/>
              <a:t> Continuous variable with a range from 0.0 to 5.0, which describes the average rating the app has received from the users.</a:t>
            </a:r>
            <a:endParaRPr lang="en-US"/>
          </a:p>
          <a:p>
            <a:pPr algn="l"/>
            <a:r>
              <a:rPr lang="en-US" sz="1600" b="1">
                <a:latin typeface="Arial Bold" panose="020B0604020202020204" charset="0"/>
                <a:cs typeface="Arial Bold" panose="020B0604020202020204" charset="0"/>
              </a:rPr>
              <a:t>Reviews- </a:t>
            </a:r>
            <a:r>
              <a:rPr lang="en-US"/>
              <a:t>Continuous variable describing the number of reviews that the app received.</a:t>
            </a:r>
            <a:endParaRPr lang="en-US"/>
          </a:p>
          <a:p>
            <a:pPr algn="l"/>
            <a:r>
              <a:rPr lang="en-US" sz="1600" b="1">
                <a:latin typeface="Arial Bold" panose="020B0604020202020204" charset="0"/>
                <a:cs typeface="Arial Bold" panose="020B0604020202020204" charset="0"/>
              </a:rPr>
              <a:t>Size- </a:t>
            </a:r>
            <a:r>
              <a:rPr lang="en-US"/>
              <a:t>The size of the app. The suffix M is used for megabytes, while the suffix K is used for kilobytes.</a:t>
            </a:r>
            <a:endParaRPr lang="en-US"/>
          </a:p>
          <a:p>
            <a:pPr algn="l"/>
            <a:r>
              <a:rPr lang="en-US" sz="1600" b="1">
                <a:latin typeface="Arial Bold" panose="020B0604020202020204" charset="0"/>
                <a:cs typeface="Arial Bold" panose="020B0604020202020204" charset="0"/>
              </a:rPr>
              <a:t>Installs- </a:t>
            </a:r>
            <a:r>
              <a:rPr lang="en-US"/>
              <a:t>Categorical label that describes the number of installs.</a:t>
            </a:r>
            <a:endParaRPr lang="en-US"/>
          </a:p>
          <a:p>
            <a:pPr algn="l"/>
            <a:r>
              <a:rPr lang="en-US"/>
              <a:t>Type- Label that indicates whether the app is free or paid.</a:t>
            </a:r>
            <a:endParaRPr lang="en-US"/>
          </a:p>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555115"/>
            <a:ext cx="7442200" cy="3432810"/>
          </a:xfrm>
        </p:spPr>
        <p:txBody>
          <a:bodyPr/>
          <a:p>
            <a:pPr algn="l"/>
            <a:r>
              <a:rPr lang="en-US" sz="2000" b="1">
                <a:latin typeface="Arial Bold" panose="020B0604020202020204" charset="0"/>
                <a:cs typeface="Arial Bold" panose="020B0604020202020204" charset="0"/>
                <a:sym typeface="+mn-ea"/>
              </a:rPr>
              <a:t>Price-</a:t>
            </a:r>
            <a:r>
              <a:rPr lang="en-US" sz="2000">
                <a:sym typeface="+mn-ea"/>
              </a:rPr>
              <a:t> </a:t>
            </a:r>
            <a:r>
              <a:rPr lang="en-US" sz="1800">
                <a:sym typeface="+mn-ea"/>
              </a:rPr>
              <a:t>The price value for the paid apps.</a:t>
            </a:r>
            <a:endParaRPr lang="en-US" sz="1800"/>
          </a:p>
          <a:p>
            <a:pPr algn="l"/>
            <a:r>
              <a:rPr lang="en-US" sz="2000" b="1">
                <a:latin typeface="Arial Bold" panose="020B0604020202020204" charset="0"/>
                <a:cs typeface="Arial Bold" panose="020B0604020202020204" charset="0"/>
                <a:sym typeface="+mn-ea"/>
              </a:rPr>
              <a:t>Content- </a:t>
            </a:r>
            <a:r>
              <a:rPr lang="en-US" sz="1800">
                <a:sym typeface="+mn-ea"/>
              </a:rPr>
              <a:t>Rating Categorical rating that indicates the age group for which the app is suitable.</a:t>
            </a:r>
            <a:endParaRPr lang="en-US" sz="1800"/>
          </a:p>
          <a:p>
            <a:pPr algn="l"/>
            <a:r>
              <a:rPr lang="en-US" sz="2000" b="1">
                <a:latin typeface="Arial Bold" panose="020B0604020202020204" charset="0"/>
                <a:cs typeface="Arial Bold" panose="020B0604020202020204" charset="0"/>
                <a:sym typeface="+mn-ea"/>
              </a:rPr>
              <a:t>Genre-</a:t>
            </a:r>
            <a:r>
              <a:rPr lang="en-US" sz="2000">
                <a:sym typeface="+mn-ea"/>
              </a:rPr>
              <a:t> </a:t>
            </a:r>
            <a:r>
              <a:rPr lang="en-US" sz="1800">
                <a:sym typeface="+mn-ea"/>
              </a:rPr>
              <a:t>Semicolon separated list of genres to which the app belongs.</a:t>
            </a:r>
            <a:endParaRPr lang="en-US" sz="1800"/>
          </a:p>
          <a:p>
            <a:pPr algn="l"/>
            <a:r>
              <a:rPr lang="en-US" sz="2000" b="1">
                <a:latin typeface="Arial Bold" panose="020B0604020202020204" charset="0"/>
                <a:cs typeface="Arial Bold" panose="020B0604020202020204" charset="0"/>
                <a:sym typeface="+mn-ea"/>
              </a:rPr>
              <a:t>Last Update-</a:t>
            </a:r>
            <a:r>
              <a:rPr lang="en-US" sz="1800" b="1">
                <a:latin typeface="Arial Bold" panose="020B0604020202020204" charset="0"/>
                <a:cs typeface="Arial Bold" panose="020B0604020202020204" charset="0"/>
                <a:sym typeface="+mn-ea"/>
              </a:rPr>
              <a:t> </a:t>
            </a:r>
            <a:r>
              <a:rPr lang="en-US" sz="1800">
                <a:sym typeface="+mn-ea"/>
              </a:rPr>
              <a:t>The date the app was last updated.</a:t>
            </a:r>
            <a:endParaRPr lang="en-US" sz="1800"/>
          </a:p>
          <a:p>
            <a:pPr algn="l"/>
            <a:r>
              <a:rPr lang="en-US" sz="2000" b="1">
                <a:latin typeface="Arial Bold" panose="020B0604020202020204" charset="0"/>
                <a:cs typeface="Arial Bold" panose="020B0604020202020204" charset="0"/>
                <a:sym typeface="+mn-ea"/>
              </a:rPr>
              <a:t>Current Version-</a:t>
            </a:r>
            <a:r>
              <a:rPr lang="en-US" sz="1800" b="1">
                <a:latin typeface="Arial Bold" panose="020B0604020202020204" charset="0"/>
                <a:cs typeface="Arial Bold" panose="020B0604020202020204" charset="0"/>
                <a:sym typeface="+mn-ea"/>
              </a:rPr>
              <a:t> </a:t>
            </a:r>
            <a:r>
              <a:rPr lang="en-US" sz="1800">
                <a:sym typeface="+mn-ea"/>
              </a:rPr>
              <a:t>The current version of the app as specified by the developers.</a:t>
            </a:r>
            <a:endParaRPr lang="en-US" sz="1800"/>
          </a:p>
          <a:p>
            <a:pPr algn="l"/>
            <a:r>
              <a:rPr lang="en-US" sz="2000" b="1">
                <a:latin typeface="Arial Bold" panose="020B0604020202020204" charset="0"/>
                <a:cs typeface="Arial Bold" panose="020B0604020202020204" charset="0"/>
                <a:sym typeface="+mn-ea"/>
              </a:rPr>
              <a:t>Android Version- </a:t>
            </a:r>
            <a:r>
              <a:rPr lang="en-US" sz="1800">
                <a:sym typeface="+mn-ea"/>
              </a:rPr>
              <a:t>The Android operating system the app is compatible with</a:t>
            </a:r>
            <a:endParaRPr lang="en-US" sz="1800"/>
          </a:p>
          <a:p>
            <a:endParaRPr lang="en-US" sz="1800"/>
          </a:p>
        </p:txBody>
      </p:sp>
      <p:pic>
        <p:nvPicPr>
          <p:cNvPr id="4" name="Picture 3"/>
          <p:cNvPicPr>
            <a:picLocks noChangeAspect="1"/>
          </p:cNvPicPr>
          <p:nvPr/>
        </p:nvPicPr>
        <p:blipFill>
          <a:blip r:embed="rId1"/>
          <a:stretch>
            <a:fillRect/>
          </a:stretch>
        </p:blipFill>
        <p:spPr>
          <a:xfrm>
            <a:off x="5567045" y="0"/>
            <a:ext cx="2988945" cy="1967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latin typeface="Arial Bold" panose="020B0604020202020204" charset="0"/>
                <a:cs typeface="Arial Bold" panose="020B0604020202020204" charset="0"/>
                <a:sym typeface="+mn-ea"/>
              </a:rPr>
              <a:t>Defining Problem Statement:</a:t>
            </a:r>
            <a:br>
              <a:rPr lang="en-US" b="1">
                <a:latin typeface="Rockwell Regular" panose="02060503020205020403" charset="0"/>
                <a:cs typeface="Rockwell Regular" panose="02060503020205020403" charset="0"/>
              </a:rPr>
            </a:br>
            <a:endParaRPr lang="en-US"/>
          </a:p>
        </p:txBody>
      </p:sp>
      <p:sp>
        <p:nvSpPr>
          <p:cNvPr id="3" name="Text Box 2"/>
          <p:cNvSpPr txBox="1"/>
          <p:nvPr/>
        </p:nvSpPr>
        <p:spPr>
          <a:xfrm>
            <a:off x="608330" y="1062990"/>
            <a:ext cx="6225540" cy="4461510"/>
          </a:xfrm>
          <a:prstGeom prst="rect">
            <a:avLst/>
          </a:prstGeom>
          <a:noFill/>
        </p:spPr>
        <p:txBody>
          <a:bodyPr wrap="square" rtlCol="0">
            <a:spAutoFit/>
          </a:bodyPr>
          <a:p>
            <a:pPr algn="l"/>
            <a:r>
              <a:rPr lang="en-US" sz="2000">
                <a:solidFill>
                  <a:schemeClr val="accent2">
                    <a:lumMod val="75000"/>
                  </a:schemeClr>
                </a:solidFill>
                <a:latin typeface="Heiti TC Light" panose="02000000000000000000" charset="-122"/>
                <a:ea typeface="Heiti TC Light" panose="02000000000000000000" charset="-122"/>
              </a:rPr>
              <a:t>As we know that, there is no shortage when it comes to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availability of apps. But one wishes to have the best app for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some utility. The challenge is to create such an app, in the </a:t>
            </a:r>
            <a:endParaRPr lang="en-US" sz="2000">
              <a:solidFill>
                <a:schemeClr val="accent2">
                  <a:lumMod val="75000"/>
                </a:schemeClr>
              </a:solidFill>
              <a:latin typeface="Heiti TC Light" panose="02000000000000000000" charset="-122"/>
              <a:ea typeface="Heiti TC Light" panose="02000000000000000000" charset="-122"/>
            </a:endParaRPr>
          </a:p>
          <a:p>
            <a:pPr algn="l"/>
            <a:r>
              <a:rPr lang="en-US" sz="2000">
                <a:solidFill>
                  <a:schemeClr val="accent2">
                    <a:lumMod val="75000"/>
                  </a:schemeClr>
                </a:solidFill>
                <a:latin typeface="Heiti TC Light" panose="02000000000000000000" charset="-122"/>
                <a:ea typeface="Heiti TC Light" panose="02000000000000000000" charset="-122"/>
              </a:rPr>
              <a:t>current competitive environment, and leverage from existing data. Our aim is to discover the factors/features on which the success (Installs) o f an app depends</a:t>
            </a:r>
            <a:r>
              <a:rPr lang="en-US">
                <a:solidFill>
                  <a:schemeClr val="accent2">
                    <a:lumMod val="75000"/>
                  </a:schemeClr>
                </a:solidFill>
              </a:rPr>
              <a:t>.</a:t>
            </a:r>
            <a:endParaRPr lang="en-US">
              <a:solidFill>
                <a:schemeClr val="accent2">
                  <a:lumMod val="75000"/>
                </a:schemeClr>
              </a:solidFill>
            </a:endParaRPr>
          </a:p>
          <a:p>
            <a:pPr algn="l"/>
            <a:endParaRPr lang="en-US"/>
          </a:p>
          <a:p>
            <a:pPr algn="l"/>
            <a:endParaRPr lang="en-US"/>
          </a:p>
          <a:p>
            <a:pPr algn="l"/>
            <a:endParaRPr lang="en-US"/>
          </a:p>
          <a:p>
            <a:pPr algn="l"/>
            <a:endParaRPr lang="en-US"/>
          </a:p>
          <a:p>
            <a:pPr algn="l"/>
            <a:endParaRPr lang="en-US"/>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latin typeface="Arial Bold" panose="020B0604020202020204" charset="0"/>
                <a:cs typeface="Arial Bold" panose="020B0604020202020204" charset="0"/>
              </a:rPr>
              <a:t>DATA CLEANING:</a:t>
            </a:r>
            <a:endParaRPr lang="en-US" sz="3600" b="1" u="sng">
              <a:latin typeface="Arial Bold" panose="020B0604020202020204" charset="0"/>
              <a:cs typeface="Arial Bold" panose="020B0604020202020204" charset="0"/>
            </a:endParaRPr>
          </a:p>
        </p:txBody>
      </p:sp>
      <p:pic>
        <p:nvPicPr>
          <p:cNvPr id="3" name="Picture 2"/>
          <p:cNvPicPr>
            <a:picLocks noChangeAspect="1"/>
          </p:cNvPicPr>
          <p:nvPr/>
        </p:nvPicPr>
        <p:blipFill>
          <a:blip r:embed="rId1"/>
          <a:stretch>
            <a:fillRect/>
          </a:stretch>
        </p:blipFill>
        <p:spPr>
          <a:xfrm>
            <a:off x="5036185" y="614680"/>
            <a:ext cx="3834765" cy="2538095"/>
          </a:xfrm>
          <a:prstGeom prst="rect">
            <a:avLst/>
          </a:prstGeom>
        </p:spPr>
      </p:pic>
      <p:sp>
        <p:nvSpPr>
          <p:cNvPr id="4" name="Text Box 3"/>
          <p:cNvSpPr txBox="1"/>
          <p:nvPr/>
        </p:nvSpPr>
        <p:spPr>
          <a:xfrm>
            <a:off x="457200" y="1063625"/>
            <a:ext cx="4130040" cy="1383665"/>
          </a:xfrm>
          <a:prstGeom prst="rect">
            <a:avLst/>
          </a:prstGeom>
          <a:noFill/>
        </p:spPr>
        <p:txBody>
          <a:bodyPr wrap="square" rtlCol="0">
            <a:spAutoFit/>
          </a:bodyPr>
          <a:p>
            <a:pPr algn="l"/>
            <a:r>
              <a:rPr lang="en-US">
                <a:latin typeface="Rockwell Regular" panose="02060503020205020403" charset="0"/>
                <a:cs typeface="Rockwell Regular" panose="02060503020205020403" charset="0"/>
              </a:rPr>
              <a:t>Data cleaning is the process of fixing or removing incorrect, corrupted, incorrectly formatted, duplicate, or incomplete data within a dataset. When combining multiple data sources, there are many opportunities for data to be duplicated or mislabeled.</a:t>
            </a:r>
            <a:endParaRPr lang="en-US">
              <a:latin typeface="Rockwell Regular" panose="02060503020205020403" charset="0"/>
              <a:cs typeface="Rockwell Regular" panose="02060503020205020403" charset="0"/>
            </a:endParaRPr>
          </a:p>
        </p:txBody>
      </p:sp>
      <p:sp>
        <p:nvSpPr>
          <p:cNvPr id="5" name="Text Box 4"/>
          <p:cNvSpPr txBox="1"/>
          <p:nvPr/>
        </p:nvSpPr>
        <p:spPr>
          <a:xfrm>
            <a:off x="457200" y="2447925"/>
            <a:ext cx="5702935" cy="2676525"/>
          </a:xfrm>
          <a:prstGeom prst="rect">
            <a:avLst/>
          </a:prstGeom>
          <a:noFill/>
        </p:spPr>
        <p:txBody>
          <a:bodyPr wrap="square" rtlCol="0">
            <a:spAutoFit/>
          </a:bodyPr>
          <a:p>
            <a:pPr algn="l"/>
            <a:r>
              <a:rPr lang="en-US" b="1">
                <a:solidFill>
                  <a:schemeClr val="accent5">
                    <a:lumMod val="25000"/>
                  </a:schemeClr>
                </a:solidFill>
                <a:latin typeface="Arial Bold" panose="020B0604020202020204" charset="0"/>
                <a:cs typeface="Arial Bold" panose="020B0604020202020204" charset="0"/>
              </a:rPr>
              <a:t>Checking for outliers in important column with respect to analysis</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Dropping the error information in data (if any)</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Taking care of Null Values</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r>
              <a:rPr lang="en-US" b="1">
                <a:solidFill>
                  <a:schemeClr val="accent5">
                    <a:lumMod val="25000"/>
                  </a:schemeClr>
                </a:solidFill>
                <a:latin typeface="Arial Bold" panose="020B0604020202020204" charset="0"/>
                <a:cs typeface="Arial Bold" panose="020B0604020202020204" charset="0"/>
              </a:rPr>
              <a:t>➢ Converting data type of columns for further operation</a:t>
            </a:r>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a:p>
            <a:pPr algn="l"/>
            <a:endParaRPr lang="en-US" b="1">
              <a:solidFill>
                <a:schemeClr val="accent5">
                  <a:lumMod val="25000"/>
                </a:schemeClr>
              </a:solidFill>
              <a:latin typeface="Arial Bold" panose="020B0604020202020204" charset="0"/>
              <a:cs typeface="Arial Bol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600" b="1" u="sng">
                <a:solidFill>
                  <a:srgbClr val="FF0000"/>
                </a:solidFill>
                <a:latin typeface="Rockwell Regular" panose="02060503020205020403" charset="0"/>
                <a:cs typeface="Rockwell Regular" panose="02060503020205020403" charset="0"/>
                <a:sym typeface="+mn-ea"/>
              </a:rPr>
              <a:t>Exploration and Visualization</a:t>
            </a:r>
            <a:endParaRPr lang="en-US" sz="3600" b="1" u="sng">
              <a:solidFill>
                <a:srgbClr val="FF0000"/>
              </a:solidFill>
              <a:latin typeface="Rockwell Regular" panose="02060503020205020403" charset="0"/>
              <a:cs typeface="Rockwell Regular" panose="02060503020205020403" charset="0"/>
              <a:sym typeface="+mn-ea"/>
            </a:endParaRPr>
          </a:p>
        </p:txBody>
      </p:sp>
      <p:pic>
        <p:nvPicPr>
          <p:cNvPr id="3" name="Picture 2"/>
          <p:cNvPicPr>
            <a:picLocks noChangeAspect="1"/>
          </p:cNvPicPr>
          <p:nvPr/>
        </p:nvPicPr>
        <p:blipFill>
          <a:blip r:embed="rId1"/>
          <a:stretch>
            <a:fillRect/>
          </a:stretch>
        </p:blipFill>
        <p:spPr>
          <a:xfrm>
            <a:off x="457200" y="1062990"/>
            <a:ext cx="4871085" cy="3937635"/>
          </a:xfrm>
          <a:prstGeom prst="rect">
            <a:avLst/>
          </a:prstGeom>
        </p:spPr>
      </p:pic>
      <p:sp>
        <p:nvSpPr>
          <p:cNvPr id="4" name="Text Box 3"/>
          <p:cNvSpPr txBox="1"/>
          <p:nvPr/>
        </p:nvSpPr>
        <p:spPr>
          <a:xfrm>
            <a:off x="5601335" y="2978150"/>
            <a:ext cx="2995930" cy="1599565"/>
          </a:xfrm>
          <a:prstGeom prst="rect">
            <a:avLst/>
          </a:prstGeom>
          <a:noFill/>
        </p:spPr>
        <p:txBody>
          <a:bodyPr wrap="square" rtlCol="0">
            <a:spAutoFit/>
          </a:bodyPr>
          <a:p>
            <a:pPr algn="l" fontAlgn="base"/>
            <a:r>
              <a:rPr lang="en-US" sz="1800" b="1" u="sng">
                <a:latin typeface="Arial Bold" panose="020B0604020202020204" charset="0"/>
                <a:cs typeface="Arial Bold" panose="020B0604020202020204" charset="0"/>
              </a:rPr>
              <a:t>Obervation 1- </a:t>
            </a:r>
            <a:r>
              <a:rPr lang="en-US" sz="1600" b="1">
                <a:latin typeface="Arial Bold" panose="020B0604020202020204" charset="0"/>
                <a:cs typeface="Arial Bold" panose="020B0604020202020204" charset="0"/>
              </a:rPr>
              <a:t>As we can see that in Category section 'Family', 'Games','Tools' winning the race. So this Data will give us brief the daily requirements of users.</a:t>
            </a:r>
            <a:endParaRPr lang="en-US" sz="1600" b="1">
              <a:latin typeface="Arial Bold" panose="020B0604020202020204" charset="0"/>
              <a:cs typeface="Arial Bold" panose="020B0604020202020204" charset="0"/>
            </a:endParaRPr>
          </a:p>
        </p:txBody>
      </p:sp>
      <p:sp>
        <p:nvSpPr>
          <p:cNvPr id="5" name="Text Box 4"/>
          <p:cNvSpPr txBox="1"/>
          <p:nvPr/>
        </p:nvSpPr>
        <p:spPr>
          <a:xfrm>
            <a:off x="5601970" y="1340485"/>
            <a:ext cx="3084830" cy="521970"/>
          </a:xfrm>
          <a:prstGeom prst="rect">
            <a:avLst/>
          </a:prstGeom>
          <a:noFill/>
        </p:spPr>
        <p:txBody>
          <a:bodyPr wrap="square" rtlCol="0">
            <a:spAutoFit/>
          </a:bodyPr>
          <a:p>
            <a:pPr algn="l"/>
            <a:r>
              <a:rPr lang="en-US" b="1">
                <a:latin typeface="Arial Bold" panose="020B0604020202020204" charset="0"/>
                <a:cs typeface="Arial Bold" panose="020B0604020202020204" charset="0"/>
              </a:rPr>
              <a:t>Question-1:(a) Finding Top apps in playstore as per Category</a:t>
            </a:r>
            <a:endParaRPr lang="en-US" b="1">
              <a:latin typeface="Arial Bold" panose="020B0604020202020204" charset="0"/>
              <a:cs typeface="Arial Bold"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flipH="1">
            <a:off x="461010" y="195580"/>
            <a:ext cx="5155565" cy="521970"/>
          </a:xfrm>
          <a:prstGeom prst="rect">
            <a:avLst/>
          </a:prstGeom>
          <a:noFill/>
        </p:spPr>
        <p:txBody>
          <a:bodyPr wrap="square" rtlCol="0">
            <a:spAutoFit/>
          </a:bodyPr>
          <a:p>
            <a:pPr algn="l"/>
            <a:r>
              <a:rPr lang="en-US" b="1">
                <a:latin typeface="Arial Bold" panose="020B0604020202020204" charset="0"/>
                <a:cs typeface="Arial Bold" panose="020B0604020202020204" charset="0"/>
              </a:rPr>
              <a:t>Question-1:(b) Finding Top 20 Apps in playstore as per Genres</a:t>
            </a:r>
            <a:endParaRPr lang="en-US" b="1">
              <a:latin typeface="Arial Bold" panose="020B0604020202020204" charset="0"/>
              <a:cs typeface="Arial Bold" panose="020B0604020202020204" charset="0"/>
            </a:endParaRPr>
          </a:p>
        </p:txBody>
      </p:sp>
      <p:pic>
        <p:nvPicPr>
          <p:cNvPr id="6" name="Picture 5"/>
          <p:cNvPicPr>
            <a:picLocks noChangeAspect="1"/>
          </p:cNvPicPr>
          <p:nvPr/>
        </p:nvPicPr>
        <p:blipFill>
          <a:blip r:embed="rId1"/>
          <a:stretch>
            <a:fillRect/>
          </a:stretch>
        </p:blipFill>
        <p:spPr>
          <a:xfrm>
            <a:off x="205105" y="717550"/>
            <a:ext cx="6271260" cy="3534410"/>
          </a:xfrm>
          <a:prstGeom prst="rect">
            <a:avLst/>
          </a:prstGeom>
        </p:spPr>
      </p:pic>
      <p:sp>
        <p:nvSpPr>
          <p:cNvPr id="7" name="Text Box 6"/>
          <p:cNvSpPr txBox="1"/>
          <p:nvPr/>
        </p:nvSpPr>
        <p:spPr>
          <a:xfrm>
            <a:off x="356235" y="4197350"/>
            <a:ext cx="6200775" cy="583565"/>
          </a:xfrm>
          <a:prstGeom prst="rect">
            <a:avLst/>
          </a:prstGeom>
          <a:noFill/>
        </p:spPr>
        <p:txBody>
          <a:bodyPr wrap="square" rtlCol="0">
            <a:spAutoFit/>
          </a:bodyPr>
          <a:p>
            <a:pPr algn="l"/>
            <a:r>
              <a:rPr lang="en-US" sz="1800" b="1" u="sng">
                <a:latin typeface="Arial Bold" panose="020B0604020202020204" charset="0"/>
                <a:cs typeface="Arial Bold" panose="020B0604020202020204" charset="0"/>
              </a:rPr>
              <a:t>Obsevation 1(b)</a:t>
            </a:r>
            <a:r>
              <a:rPr lang="en-US"/>
              <a:t>-By plotting the graph of Top Genres it is clear that the 'Tools','Entertainment','Action' topping the chart.</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7151</Words>
  <Application>WPS Presentation</Application>
  <PresentationFormat/>
  <Paragraphs>160</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25</vt:i4>
      </vt:variant>
    </vt:vector>
  </HeadingPairs>
  <TitlesOfParts>
    <vt:vector size="45" baseType="lpstr">
      <vt:lpstr>Arial</vt:lpstr>
      <vt:lpstr>SimSun</vt:lpstr>
      <vt:lpstr>Wingdings</vt:lpstr>
      <vt:lpstr>Arial</vt:lpstr>
      <vt:lpstr>宋体-简</vt:lpstr>
      <vt:lpstr>Montserrat</vt:lpstr>
      <vt:lpstr>Microsoft YaHei</vt:lpstr>
      <vt:lpstr>汉仪旗黑</vt:lpstr>
      <vt:lpstr>Arial Unicode MS</vt:lpstr>
      <vt:lpstr>Heiti TC Light</vt:lpstr>
      <vt:lpstr>Al Nile Regular</vt:lpstr>
      <vt:lpstr>Phosphate Inline</vt:lpstr>
      <vt:lpstr>Raanana Regular</vt:lpstr>
      <vt:lpstr>Rockwell Regular</vt:lpstr>
      <vt:lpstr>Arial Bold</vt:lpstr>
      <vt:lpstr>Brush Script MT</vt:lpstr>
      <vt:lpstr>PingFang TC Regular</vt:lpstr>
      <vt:lpstr>Hiragino Sans GB W3</vt:lpstr>
      <vt:lpstr>Arial Regular</vt:lpstr>
      <vt:lpstr>Business Cooperate</vt:lpstr>
      <vt:lpstr>- By Mohammad Ammaar</vt:lpstr>
      <vt:lpstr>DOCKET:</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EDA ON PLAYSTORE APP REVIEW ANALYSIS- By Mohammad Ammaar</dc:title>
  <dc:creator/>
  <cp:lastModifiedBy>noomanshakeel</cp:lastModifiedBy>
  <cp:revision>3</cp:revision>
  <dcterms:created xsi:type="dcterms:W3CDTF">2022-09-25T13:59:23Z</dcterms:created>
  <dcterms:modified xsi:type="dcterms:W3CDTF">2022-09-25T13:59:23Z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1033-4.4.2.7667</vt:lpwstr>
  </property>
</Properties>
</file>