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40" d="100"/>
          <a:sy n="140" d="100"/>
        </p:scale>
        <p:origin x="-859" y="-1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E377-F140-4F9B-8FAF-58ACD264E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9FE74-3829-47EA-B9B8-665E31AAF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0300-7D65-4295-9351-371F84CE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25/11/2021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7B5C2-D905-4ABE-95AA-46042FBC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14DBE-1F0C-4582-95A8-47C54104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251250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2B70-F51A-4539-8799-FA4C0737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48538-E118-4971-8AC3-3AF524468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0812B-0DD5-4ECA-A201-DE786F11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25/11/2021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F4FE1-9AF3-4063-A68E-A589EC77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707A7-EA31-4211-B2D5-58C96061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360837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E5A91-05FE-42A2-BBD8-41FC376B0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651B5-5F76-4000-8FCA-B1F3D7699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283E9-5543-4F91-8371-BF52DF9F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25/11/2021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8EC1-4CDB-436F-8A84-53945EA1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1C3D2-2AF4-44FB-8A21-62F98455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304216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CCEC-845F-43ED-901A-149448F5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1B77-EF14-4EFC-9CFF-5E5864AAB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5972-1E87-4453-AE81-274059E2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25/11/2021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75266-E138-4138-87A4-3C23C527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3051-0A0D-4845-8F53-EF9506BB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112131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08A4-45FC-44A4-ADF8-666BDBC8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EF696-B0A6-4CBE-9C64-B25830A9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7C179-EA8D-4F49-A2A4-6E7F5928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25/11/2021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08F54-9402-469B-9B5F-F2115669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3F78-F13A-4AD2-9EBD-4136FD09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366825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AAAE-2E67-4BDC-9295-6A8AD4EB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E4E4-3A81-42C1-8031-10E6830CC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17377-C158-4EB8-9DE5-4170BB283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DC7A0-893D-4207-9D87-578A27F4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25/11/2021</a:t>
            </a:fld>
            <a:endParaRPr lang="en-S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0F021-697D-4DA8-8B76-DAA1739A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3F34D-3399-4FBB-9656-DFA81716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323092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58D1-A7F0-4218-ABC9-7030D7E7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6A803-09AF-4167-BA94-2A4902E82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A2570-31C3-43E4-B98B-31640B148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56492-65FF-499C-94A3-102C07812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CEA5B-EE53-4C4A-AD36-924C5768E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4171C-5E36-4931-AE73-F8319AC8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25/11/2021</a:t>
            </a:fld>
            <a:endParaRPr lang="en-S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3279D-4176-490E-A63F-71311BCE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D2884-5803-4C61-9847-C09AC17E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27485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20E6-F4B4-4C39-8B40-DB63DA0B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C08E9-784C-4348-8534-E78C54E2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25/11/2021</a:t>
            </a:fld>
            <a:endParaRPr lang="en-S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508D7-3A64-41FC-8C8B-DC463B2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EECC5-3268-4355-8C7F-7048E737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256845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D1D50-CAEF-4AB8-873A-D04B47D2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25/11/2021</a:t>
            </a:fld>
            <a:endParaRPr lang="en-S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C40E4-AC23-4250-9D93-23AB27EE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6E8C8-EED4-4A88-B6D2-AC2DBEA9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21716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47BC-CC99-434C-86A5-F5EF1661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BCEF-FFE7-4AEE-8C85-CF737828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F6918-1A5F-4304-85E9-E6DA1775B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50589-FF18-4B4F-9DCA-87C1F91C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25/11/2021</a:t>
            </a:fld>
            <a:endParaRPr lang="en-S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D8338-4C2E-40AB-A062-C698AAB3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01A11-508D-428F-B37B-A00458C3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159964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5FA8-96E2-4EFB-AE7C-FF2CFA27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E2C10-401D-48A9-BA88-E81FB4955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7714D-6746-486A-B08C-CCAD08A3B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C1A68-E1A4-41CE-BAB2-CB3424F3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25/11/2021</a:t>
            </a:fld>
            <a:endParaRPr lang="en-S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C6957-77DC-4E7A-ACE9-2B76CB63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1036F-1755-4654-B6FE-0A9D1709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272616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0812C-2291-4834-B4E8-95ABA482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DECF2-8918-4642-B629-4B1FE0E02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3F59D-EBC6-4E6C-BF8F-AC1F2BC1C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1DACA-C31D-4ADB-98D2-AF54BF822655}" type="datetimeFigureOut">
              <a:rPr lang="en-SC" smtClean="0"/>
              <a:t>25/11/2021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BEB6-8A45-4BAB-9D8B-8E35B0971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1BB59-C781-4A13-BC12-563626B99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146537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7">
            <a:extLst>
              <a:ext uri="{FF2B5EF4-FFF2-40B4-BE49-F238E27FC236}">
                <a16:creationId xmlns:a16="http://schemas.microsoft.com/office/drawing/2014/main" id="{FCBFEE53-D852-4A86-A91E-D1E5AC5AA492}"/>
              </a:ext>
            </a:extLst>
          </p:cNvPr>
          <p:cNvSpPr/>
          <p:nvPr/>
        </p:nvSpPr>
        <p:spPr>
          <a:xfrm>
            <a:off x="8839137" y="761109"/>
            <a:ext cx="1447167" cy="5584233"/>
          </a:xfrm>
          <a:prstGeom prst="roundRect">
            <a:avLst>
              <a:gd name="adj" fmla="val 5279"/>
            </a:avLst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vert="vert" rtlCol="0" anchor="t"/>
          <a:lstStyle/>
          <a:p>
            <a:pPr algn="ctr">
              <a:defRPr/>
            </a:pPr>
            <a:r>
              <a:rPr lang="en-GB" sz="1400" kern="0" dirty="0">
                <a:solidFill>
                  <a:srgbClr val="4472C4">
                    <a:lumMod val="50000"/>
                  </a:srgbClr>
                </a:solidFill>
              </a:rPr>
              <a:t>Resolution 11/04</a:t>
            </a:r>
          </a:p>
        </p:txBody>
      </p: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7EC50BA4-65D0-4B49-A943-AFC0A62ECF78}"/>
              </a:ext>
            </a:extLst>
          </p:cNvPr>
          <p:cNvSpPr/>
          <p:nvPr/>
        </p:nvSpPr>
        <p:spPr>
          <a:xfrm>
            <a:off x="1949931" y="5521756"/>
            <a:ext cx="6796647" cy="810899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r">
              <a:defRPr/>
            </a:pPr>
            <a:r>
              <a:rPr lang="en-GB" sz="1200" kern="0" dirty="0">
                <a:solidFill>
                  <a:srgbClr val="ED7D31">
                    <a:lumMod val="75000"/>
                  </a:srgbClr>
                </a:solidFill>
              </a:rPr>
              <a:t>12/04</a:t>
            </a:r>
          </a:p>
        </p:txBody>
      </p:sp>
      <p:sp>
        <p:nvSpPr>
          <p:cNvPr id="6" name="Rounded Rectangle 39">
            <a:extLst>
              <a:ext uri="{FF2B5EF4-FFF2-40B4-BE49-F238E27FC236}">
                <a16:creationId xmlns:a16="http://schemas.microsoft.com/office/drawing/2014/main" id="{99C8A721-6AE5-4247-AB2C-66D001E9E514}"/>
              </a:ext>
            </a:extLst>
          </p:cNvPr>
          <p:cNvSpPr/>
          <p:nvPr/>
        </p:nvSpPr>
        <p:spPr>
          <a:xfrm>
            <a:off x="1957277" y="4690158"/>
            <a:ext cx="6789300" cy="810899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r">
              <a:defRPr/>
            </a:pPr>
            <a:r>
              <a:rPr lang="en-GB" sz="1200" kern="0" dirty="0">
                <a:solidFill>
                  <a:srgbClr val="ED7D31">
                    <a:lumMod val="75000"/>
                  </a:srgbClr>
                </a:solidFill>
              </a:rPr>
              <a:t>13/04</a:t>
            </a:r>
          </a:p>
        </p:txBody>
      </p:sp>
      <p:sp>
        <p:nvSpPr>
          <p:cNvPr id="7" name="Rounded Rectangle 40">
            <a:extLst>
              <a:ext uri="{FF2B5EF4-FFF2-40B4-BE49-F238E27FC236}">
                <a16:creationId xmlns:a16="http://schemas.microsoft.com/office/drawing/2014/main" id="{DF8614C5-6D69-4D70-AE43-281A738A5A78}"/>
              </a:ext>
            </a:extLst>
          </p:cNvPr>
          <p:cNvSpPr/>
          <p:nvPr/>
        </p:nvSpPr>
        <p:spPr>
          <a:xfrm>
            <a:off x="1949931" y="3857315"/>
            <a:ext cx="6796647" cy="810899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r">
              <a:defRPr/>
            </a:pPr>
            <a:r>
              <a:rPr lang="en-GB" sz="1200" kern="0" dirty="0">
                <a:solidFill>
                  <a:srgbClr val="ED7D31">
                    <a:lumMod val="75000"/>
                  </a:srgbClr>
                </a:solidFill>
              </a:rPr>
              <a:t>12/06</a:t>
            </a:r>
          </a:p>
        </p:txBody>
      </p:sp>
      <p:sp>
        <p:nvSpPr>
          <p:cNvPr id="8" name="Rounded Rectangle 41">
            <a:extLst>
              <a:ext uri="{FF2B5EF4-FFF2-40B4-BE49-F238E27FC236}">
                <a16:creationId xmlns:a16="http://schemas.microsoft.com/office/drawing/2014/main" id="{4B2AD8FF-7820-4ABF-BC5C-29E7A2298EC5}"/>
              </a:ext>
            </a:extLst>
          </p:cNvPr>
          <p:cNvSpPr/>
          <p:nvPr/>
        </p:nvSpPr>
        <p:spPr>
          <a:xfrm>
            <a:off x="1949931" y="3020077"/>
            <a:ext cx="6796647" cy="81089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r">
              <a:defRPr/>
            </a:pPr>
            <a:r>
              <a:rPr lang="en-GB" sz="1200" kern="0" dirty="0">
                <a:solidFill>
                  <a:srgbClr val="ED7D31">
                    <a:lumMod val="75000"/>
                  </a:srgbClr>
                </a:solidFill>
              </a:rPr>
              <a:t>13/05</a:t>
            </a:r>
          </a:p>
        </p:txBody>
      </p:sp>
      <p:sp>
        <p:nvSpPr>
          <p:cNvPr id="9" name="Rounded Rectangle 42">
            <a:extLst>
              <a:ext uri="{FF2B5EF4-FFF2-40B4-BE49-F238E27FC236}">
                <a16:creationId xmlns:a16="http://schemas.microsoft.com/office/drawing/2014/main" id="{C9250F26-AC78-4E7A-A0FA-7FBE58442AE5}"/>
              </a:ext>
            </a:extLst>
          </p:cNvPr>
          <p:cNvSpPr/>
          <p:nvPr/>
        </p:nvSpPr>
        <p:spPr>
          <a:xfrm>
            <a:off x="1949931" y="2188660"/>
            <a:ext cx="6796647" cy="810898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r">
              <a:defRPr/>
            </a:pPr>
            <a:r>
              <a:rPr lang="en-GB" sz="1200" kern="0" dirty="0">
                <a:solidFill>
                  <a:srgbClr val="FFC000">
                    <a:lumMod val="75000"/>
                  </a:srgbClr>
                </a:solidFill>
              </a:rPr>
              <a:t>Voluntary</a:t>
            </a:r>
          </a:p>
        </p:txBody>
      </p:sp>
      <p:sp>
        <p:nvSpPr>
          <p:cNvPr id="10" name="Rounded Rectangle 43">
            <a:extLst>
              <a:ext uri="{FF2B5EF4-FFF2-40B4-BE49-F238E27FC236}">
                <a16:creationId xmlns:a16="http://schemas.microsoft.com/office/drawing/2014/main" id="{7E6AD1F9-27B8-4CCB-AF98-BA932F47AAEB}"/>
              </a:ext>
            </a:extLst>
          </p:cNvPr>
          <p:cNvSpPr/>
          <p:nvPr/>
        </p:nvSpPr>
        <p:spPr>
          <a:xfrm>
            <a:off x="1949931" y="761109"/>
            <a:ext cx="6796647" cy="1400682"/>
          </a:xfrm>
          <a:prstGeom prst="roundRect">
            <a:avLst>
              <a:gd name="adj" fmla="val 7988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r">
              <a:defRPr/>
            </a:pPr>
            <a:r>
              <a:rPr lang="en-GB" sz="1050" kern="0" dirty="0">
                <a:solidFill>
                  <a:prstClr val="white"/>
                </a:solidFill>
              </a:rPr>
              <a:t>15/01 &amp; 02</a:t>
            </a:r>
          </a:p>
          <a:p>
            <a:pPr algn="r">
              <a:defRPr/>
            </a:pPr>
            <a:r>
              <a:rPr lang="en-US" sz="1050" kern="0" dirty="0">
                <a:solidFill>
                  <a:prstClr val="white"/>
                </a:solidFill>
              </a:rPr>
              <a:t>18/07</a:t>
            </a:r>
          </a:p>
          <a:p>
            <a:pPr algn="r">
              <a:defRPr/>
            </a:pPr>
            <a:r>
              <a:rPr lang="en-US" sz="1050" kern="0" dirty="0">
                <a:solidFill>
                  <a:prstClr val="white"/>
                </a:solidFill>
              </a:rPr>
              <a:t>18/05</a:t>
            </a:r>
          </a:p>
          <a:p>
            <a:pPr algn="r">
              <a:defRPr/>
            </a:pPr>
            <a:r>
              <a:rPr lang="en-US" sz="1050" kern="0" dirty="0">
                <a:solidFill>
                  <a:prstClr val="white"/>
                </a:solidFill>
              </a:rPr>
              <a:t>19/01 &amp; 02</a:t>
            </a:r>
            <a:endParaRPr lang="en-GB" sz="1050" kern="0" dirty="0">
              <a:solidFill>
                <a:prstClr val="white"/>
              </a:solidFill>
            </a:endParaRPr>
          </a:p>
          <a:p>
            <a:pPr algn="r">
              <a:defRPr/>
            </a:pPr>
            <a:r>
              <a:rPr lang="en-GB" sz="1050" kern="0" dirty="0">
                <a:solidFill>
                  <a:prstClr val="white"/>
                </a:solidFill>
              </a:rPr>
              <a:t>12/09, 13/06</a:t>
            </a:r>
          </a:p>
          <a:p>
            <a:pPr algn="r">
              <a:defRPr/>
            </a:pPr>
            <a:r>
              <a:rPr lang="en-GB" sz="1050" kern="0" dirty="0">
                <a:solidFill>
                  <a:prstClr val="white"/>
                </a:solidFill>
              </a:rPr>
              <a:t>17/05, </a:t>
            </a:r>
            <a:r>
              <a:rPr lang="en-US" sz="1050" kern="0" dirty="0">
                <a:solidFill>
                  <a:prstClr val="white"/>
                </a:solidFill>
              </a:rPr>
              <a:t>18/02</a:t>
            </a:r>
            <a:endParaRPr lang="en-GB" sz="1050" kern="0" dirty="0">
              <a:solidFill>
                <a:prstClr val="white"/>
              </a:solidFill>
            </a:endParaRPr>
          </a:p>
          <a:p>
            <a:pPr algn="r">
              <a:defRPr/>
            </a:pPr>
            <a:r>
              <a:rPr lang="en-GB" sz="1050" dirty="0">
                <a:solidFill>
                  <a:prstClr val="white"/>
                </a:solidFill>
              </a:rPr>
              <a:t>19/03</a:t>
            </a:r>
            <a:endParaRPr lang="en-GB" sz="1050" kern="0" dirty="0">
              <a:solidFill>
                <a:prstClr val="white"/>
              </a:solidFill>
            </a:endParaRPr>
          </a:p>
        </p:txBody>
      </p:sp>
      <p:sp>
        <p:nvSpPr>
          <p:cNvPr id="11" name="Rounded Rectangle 44">
            <a:extLst>
              <a:ext uri="{FF2B5EF4-FFF2-40B4-BE49-F238E27FC236}">
                <a16:creationId xmlns:a16="http://schemas.microsoft.com/office/drawing/2014/main" id="{2C1C5670-203D-4A10-A619-CA776AE90E0F}"/>
              </a:ext>
            </a:extLst>
          </p:cNvPr>
          <p:cNvSpPr/>
          <p:nvPr/>
        </p:nvSpPr>
        <p:spPr>
          <a:xfrm>
            <a:off x="2007231" y="835107"/>
            <a:ext cx="1181258" cy="597272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IOTC Species</a:t>
            </a:r>
          </a:p>
        </p:txBody>
      </p:sp>
      <p:sp>
        <p:nvSpPr>
          <p:cNvPr id="12" name="Rounded Rectangle 45">
            <a:extLst>
              <a:ext uri="{FF2B5EF4-FFF2-40B4-BE49-F238E27FC236}">
                <a16:creationId xmlns:a16="http://schemas.microsoft.com/office/drawing/2014/main" id="{5002F1BE-5993-4C09-A092-F8982871D5FB}"/>
              </a:ext>
            </a:extLst>
          </p:cNvPr>
          <p:cNvSpPr/>
          <p:nvPr/>
        </p:nvSpPr>
        <p:spPr>
          <a:xfrm>
            <a:off x="2005485" y="1486116"/>
            <a:ext cx="1183003" cy="623792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Sharks &amp; rays</a:t>
            </a:r>
            <a:endParaRPr lang="en-GB" kern="0" dirty="0">
              <a:solidFill>
                <a:prstClr val="white"/>
              </a:solidFill>
            </a:endParaRPr>
          </a:p>
        </p:txBody>
      </p:sp>
      <p:sp>
        <p:nvSpPr>
          <p:cNvPr id="13" name="Rounded Rectangle 46">
            <a:extLst>
              <a:ext uri="{FF2B5EF4-FFF2-40B4-BE49-F238E27FC236}">
                <a16:creationId xmlns:a16="http://schemas.microsoft.com/office/drawing/2014/main" id="{36C51E9C-AC35-4E4A-A89A-11D8CA5ECBE8}"/>
              </a:ext>
            </a:extLst>
          </p:cNvPr>
          <p:cNvSpPr/>
          <p:nvPr/>
        </p:nvSpPr>
        <p:spPr>
          <a:xfrm>
            <a:off x="2007231" y="2289526"/>
            <a:ext cx="1181258" cy="597272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Other species</a:t>
            </a:r>
          </a:p>
        </p:txBody>
      </p:sp>
      <p:sp>
        <p:nvSpPr>
          <p:cNvPr id="14" name="Rounded Rectangle 47">
            <a:extLst>
              <a:ext uri="{FF2B5EF4-FFF2-40B4-BE49-F238E27FC236}">
                <a16:creationId xmlns:a16="http://schemas.microsoft.com/office/drawing/2014/main" id="{9EB30623-AD35-4F18-AE08-00DC65AD4443}"/>
              </a:ext>
            </a:extLst>
          </p:cNvPr>
          <p:cNvSpPr/>
          <p:nvPr/>
        </p:nvSpPr>
        <p:spPr>
          <a:xfrm>
            <a:off x="2007231" y="3129168"/>
            <a:ext cx="1181258" cy="597272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Whale sharks</a:t>
            </a:r>
          </a:p>
        </p:txBody>
      </p:sp>
      <p:sp>
        <p:nvSpPr>
          <p:cNvPr id="15" name="Rounded Rectangle 48">
            <a:extLst>
              <a:ext uri="{FF2B5EF4-FFF2-40B4-BE49-F238E27FC236}">
                <a16:creationId xmlns:a16="http://schemas.microsoft.com/office/drawing/2014/main" id="{B95F01C9-63BD-435E-9743-EADFFA984AF3}"/>
              </a:ext>
            </a:extLst>
          </p:cNvPr>
          <p:cNvSpPr/>
          <p:nvPr/>
        </p:nvSpPr>
        <p:spPr>
          <a:xfrm>
            <a:off x="2007231" y="3967264"/>
            <a:ext cx="1181258" cy="597272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Seabirds</a:t>
            </a:r>
          </a:p>
        </p:txBody>
      </p:sp>
      <p:sp>
        <p:nvSpPr>
          <p:cNvPr id="16" name="Rounded Rectangle 49">
            <a:extLst>
              <a:ext uri="{FF2B5EF4-FFF2-40B4-BE49-F238E27FC236}">
                <a16:creationId xmlns:a16="http://schemas.microsoft.com/office/drawing/2014/main" id="{3C667295-F26E-4FEF-AE4D-F55882B621C9}"/>
              </a:ext>
            </a:extLst>
          </p:cNvPr>
          <p:cNvSpPr/>
          <p:nvPr/>
        </p:nvSpPr>
        <p:spPr>
          <a:xfrm>
            <a:off x="2007231" y="4805250"/>
            <a:ext cx="1181258" cy="597272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Cetaceans</a:t>
            </a:r>
          </a:p>
        </p:txBody>
      </p:sp>
      <p:sp>
        <p:nvSpPr>
          <p:cNvPr id="17" name="Rounded Rectangle 50">
            <a:extLst>
              <a:ext uri="{FF2B5EF4-FFF2-40B4-BE49-F238E27FC236}">
                <a16:creationId xmlns:a16="http://schemas.microsoft.com/office/drawing/2014/main" id="{1FB93731-D1C1-4300-B7C6-753284811B00}"/>
              </a:ext>
            </a:extLst>
          </p:cNvPr>
          <p:cNvSpPr/>
          <p:nvPr/>
        </p:nvSpPr>
        <p:spPr>
          <a:xfrm>
            <a:off x="2007231" y="5641255"/>
            <a:ext cx="1181258" cy="597272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Marine turtles</a:t>
            </a:r>
          </a:p>
        </p:txBody>
      </p:sp>
      <p:sp>
        <p:nvSpPr>
          <p:cNvPr id="18" name="Rounded Rectangle 51">
            <a:extLst>
              <a:ext uri="{FF2B5EF4-FFF2-40B4-BE49-F238E27FC236}">
                <a16:creationId xmlns:a16="http://schemas.microsoft.com/office/drawing/2014/main" id="{80927510-EC7E-4AAE-8A0A-AEC090C2B7DC}"/>
              </a:ext>
            </a:extLst>
          </p:cNvPr>
          <p:cNvSpPr/>
          <p:nvPr/>
        </p:nvSpPr>
        <p:spPr>
          <a:xfrm>
            <a:off x="3466174" y="835107"/>
            <a:ext cx="881537" cy="2051691"/>
          </a:xfrm>
          <a:prstGeom prst="round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en-GB" sz="1200" b="1" kern="0" dirty="0">
                <a:solidFill>
                  <a:prstClr val="white"/>
                </a:solidFill>
              </a:rPr>
              <a:t>Nominal Catch</a:t>
            </a:r>
          </a:p>
          <a:p>
            <a:pPr algn="ctr">
              <a:defRPr/>
            </a:pPr>
            <a:endParaRPr lang="en-GB" sz="1200" kern="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GB" sz="1200" kern="0" dirty="0">
                <a:solidFill>
                  <a:prstClr val="white"/>
                </a:solidFill>
              </a:rPr>
              <a:t>Forms </a:t>
            </a:r>
          </a:p>
          <a:p>
            <a:pPr algn="ctr">
              <a:defRPr/>
            </a:pPr>
            <a:r>
              <a:rPr lang="en-GB" sz="1200" kern="0" dirty="0">
                <a:solidFill>
                  <a:prstClr val="white"/>
                </a:solidFill>
              </a:rPr>
              <a:t>1RC</a:t>
            </a:r>
          </a:p>
          <a:p>
            <a:pPr algn="ctr">
              <a:defRPr/>
            </a:pPr>
            <a:r>
              <a:rPr lang="en-US" sz="1200" kern="0" dirty="0">
                <a:solidFill>
                  <a:prstClr val="white"/>
                </a:solidFill>
              </a:rPr>
              <a:t>1RC-YFT</a:t>
            </a:r>
          </a:p>
          <a:p>
            <a:pPr algn="ctr">
              <a:defRPr/>
            </a:pPr>
            <a:r>
              <a:rPr lang="en-US" sz="1200" kern="0" dirty="0">
                <a:solidFill>
                  <a:prstClr val="white"/>
                </a:solidFill>
              </a:rPr>
              <a:t>1DR</a:t>
            </a:r>
            <a:endParaRPr lang="en-GB" sz="1200" kern="0" dirty="0">
              <a:solidFill>
                <a:prstClr val="white"/>
              </a:solidFill>
            </a:endParaRPr>
          </a:p>
        </p:txBody>
      </p:sp>
      <p:sp>
        <p:nvSpPr>
          <p:cNvPr id="19" name="Rounded Rectangle 52">
            <a:extLst>
              <a:ext uri="{FF2B5EF4-FFF2-40B4-BE49-F238E27FC236}">
                <a16:creationId xmlns:a16="http://schemas.microsoft.com/office/drawing/2014/main" id="{4AC5653E-6EB7-4BD2-BDF5-70333C601D4B}"/>
              </a:ext>
            </a:extLst>
          </p:cNvPr>
          <p:cNvSpPr/>
          <p:nvPr/>
        </p:nvSpPr>
        <p:spPr>
          <a:xfrm>
            <a:off x="4440271" y="835107"/>
            <a:ext cx="881537" cy="2051691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en-GB" sz="1200" b="1" kern="0" dirty="0">
                <a:solidFill>
                  <a:prstClr val="white"/>
                </a:solidFill>
              </a:rPr>
              <a:t>Catch- Effort </a:t>
            </a:r>
          </a:p>
          <a:p>
            <a:pPr algn="ctr">
              <a:defRPr/>
            </a:pPr>
            <a:endParaRPr lang="en-GB" sz="1200" kern="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GB" sz="1200" kern="0" dirty="0">
                <a:solidFill>
                  <a:prstClr val="white"/>
                </a:solidFill>
              </a:rPr>
              <a:t>Forms </a:t>
            </a:r>
          </a:p>
          <a:p>
            <a:pPr algn="ctr">
              <a:defRPr/>
            </a:pPr>
            <a:r>
              <a:rPr lang="en-GB" sz="1200" kern="0" dirty="0">
                <a:solidFill>
                  <a:prstClr val="white"/>
                </a:solidFill>
              </a:rPr>
              <a:t>3CE / 3AR</a:t>
            </a:r>
          </a:p>
          <a:p>
            <a:pPr algn="ctr">
              <a:defRPr/>
            </a:pPr>
            <a:r>
              <a:rPr lang="en-GB" sz="1200" kern="0" dirty="0">
                <a:solidFill>
                  <a:prstClr val="white"/>
                </a:solidFill>
              </a:rPr>
              <a:t>3FA / 3SU</a:t>
            </a:r>
          </a:p>
          <a:p>
            <a:pPr algn="ctr">
              <a:defRPr/>
            </a:pPr>
            <a:r>
              <a:rPr lang="en-US" sz="1100" kern="0" dirty="0">
                <a:solidFill>
                  <a:prstClr val="white"/>
                </a:solidFill>
              </a:rPr>
              <a:t>3BU / 3FD</a:t>
            </a:r>
            <a:endParaRPr lang="en-GB" sz="1050" kern="0" dirty="0">
              <a:solidFill>
                <a:prstClr val="white"/>
              </a:solidFill>
            </a:endParaRPr>
          </a:p>
        </p:txBody>
      </p:sp>
      <p:sp>
        <p:nvSpPr>
          <p:cNvPr id="20" name="Rounded Rectangle 53">
            <a:extLst>
              <a:ext uri="{FF2B5EF4-FFF2-40B4-BE49-F238E27FC236}">
                <a16:creationId xmlns:a16="http://schemas.microsoft.com/office/drawing/2014/main" id="{FDFE2FF1-9439-4234-A1AA-80F69D5A337E}"/>
              </a:ext>
            </a:extLst>
          </p:cNvPr>
          <p:cNvSpPr/>
          <p:nvPr/>
        </p:nvSpPr>
        <p:spPr>
          <a:xfrm>
            <a:off x="5414367" y="835107"/>
            <a:ext cx="924879" cy="2051691"/>
          </a:xfrm>
          <a:prstGeom prst="round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en-GB" sz="1200" b="1" kern="0" dirty="0">
                <a:solidFill>
                  <a:prstClr val="white"/>
                </a:solidFill>
              </a:rPr>
              <a:t>Size frequency</a:t>
            </a:r>
          </a:p>
          <a:p>
            <a:pPr algn="ctr">
              <a:defRPr/>
            </a:pPr>
            <a:endParaRPr lang="en-GB" sz="1200" kern="0" dirty="0">
              <a:solidFill>
                <a:prstClr val="white"/>
              </a:solidFill>
            </a:endParaRPr>
          </a:p>
          <a:p>
            <a:pPr algn="ctr">
              <a:defRPr/>
            </a:pPr>
            <a:endParaRPr lang="en-GB" sz="1200" kern="0" dirty="0">
              <a:solidFill>
                <a:prstClr val="white"/>
              </a:solidFill>
            </a:endParaRPr>
          </a:p>
          <a:p>
            <a:pPr algn="ctr">
              <a:defRPr/>
            </a:pPr>
            <a:endParaRPr lang="en-GB" sz="1200" kern="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GB" sz="1200" kern="0" dirty="0">
                <a:solidFill>
                  <a:prstClr val="white"/>
                </a:solidFill>
              </a:rPr>
              <a:t>Form </a:t>
            </a:r>
          </a:p>
          <a:p>
            <a:pPr algn="ctr">
              <a:defRPr/>
            </a:pPr>
            <a:r>
              <a:rPr lang="en-GB" sz="1200" kern="0" dirty="0">
                <a:solidFill>
                  <a:prstClr val="white"/>
                </a:solidFill>
              </a:rPr>
              <a:t>4SF</a:t>
            </a:r>
            <a:endParaRPr lang="en-GB" sz="1000" kern="0" dirty="0">
              <a:solidFill>
                <a:prstClr val="white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AC55DE-6161-4332-B600-BB19A013790E}"/>
              </a:ext>
            </a:extLst>
          </p:cNvPr>
          <p:cNvGrpSpPr/>
          <p:nvPr/>
        </p:nvGrpSpPr>
        <p:grpSpPr>
          <a:xfrm>
            <a:off x="6019144" y="826229"/>
            <a:ext cx="1281900" cy="5460771"/>
            <a:chOff x="5971860" y="405727"/>
            <a:chExt cx="1761177" cy="6256330"/>
          </a:xfrm>
        </p:grpSpPr>
        <p:sp>
          <p:nvSpPr>
            <p:cNvPr id="22" name="Rounded Rectangle 55">
              <a:extLst>
                <a:ext uri="{FF2B5EF4-FFF2-40B4-BE49-F238E27FC236}">
                  <a16:creationId xmlns:a16="http://schemas.microsoft.com/office/drawing/2014/main" id="{192F766F-2BDB-40C6-9C81-D41E833CB9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1911" y="405727"/>
              <a:ext cx="1211126" cy="6256330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lang="en-GB" sz="1200" b="1" kern="0" dirty="0">
                  <a:solidFill>
                    <a:prstClr val="white"/>
                  </a:solidFill>
                </a:rPr>
                <a:t>Discards</a:t>
              </a:r>
            </a:p>
            <a:p>
              <a:pPr algn="ctr">
                <a:defRPr/>
              </a:pPr>
              <a:r>
                <a:rPr lang="en-GB" sz="1200" kern="0" dirty="0">
                  <a:solidFill>
                    <a:prstClr val="white"/>
                  </a:solidFill>
                </a:rPr>
                <a:t>Form </a:t>
              </a:r>
            </a:p>
            <a:p>
              <a:pPr algn="ctr">
                <a:defRPr/>
              </a:pPr>
              <a:r>
                <a:rPr lang="en-GB" sz="1200" kern="0" dirty="0">
                  <a:solidFill>
                    <a:prstClr val="white"/>
                  </a:solidFill>
                </a:rPr>
                <a:t>1DI</a:t>
              </a:r>
            </a:p>
          </p:txBody>
        </p:sp>
        <p:sp>
          <p:nvSpPr>
            <p:cNvPr id="23" name="Rounded Rectangle 56">
              <a:extLst>
                <a:ext uri="{FF2B5EF4-FFF2-40B4-BE49-F238E27FC236}">
                  <a16:creationId xmlns:a16="http://schemas.microsoft.com/office/drawing/2014/main" id="{562946B7-A040-42CC-8A0C-7AF6C42981A5}"/>
                </a:ext>
              </a:extLst>
            </p:cNvPr>
            <p:cNvSpPr/>
            <p:nvPr/>
          </p:nvSpPr>
          <p:spPr>
            <a:xfrm>
              <a:off x="5971860" y="3058600"/>
              <a:ext cx="943668" cy="684286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GB" sz="1100" kern="0" dirty="0">
                  <a:solidFill>
                    <a:prstClr val="white"/>
                  </a:solidFill>
                </a:rPr>
                <a:t>GN / PS</a:t>
              </a:r>
              <a:endParaRPr lang="en-GB" sz="1600" kern="0" dirty="0">
                <a:solidFill>
                  <a:prstClr val="white"/>
                </a:solidFill>
              </a:endParaRPr>
            </a:p>
          </p:txBody>
        </p:sp>
        <p:sp>
          <p:nvSpPr>
            <p:cNvPr id="24" name="Rounded Rectangle 57">
              <a:extLst>
                <a:ext uri="{FF2B5EF4-FFF2-40B4-BE49-F238E27FC236}">
                  <a16:creationId xmlns:a16="http://schemas.microsoft.com/office/drawing/2014/main" id="{83E0C296-5506-438E-95A2-643A4B069929}"/>
                </a:ext>
              </a:extLst>
            </p:cNvPr>
            <p:cNvSpPr/>
            <p:nvPr/>
          </p:nvSpPr>
          <p:spPr>
            <a:xfrm>
              <a:off x="5971860" y="3987635"/>
              <a:ext cx="943668" cy="684286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GB" sz="1100" kern="0" dirty="0">
                  <a:solidFill>
                    <a:prstClr val="white"/>
                  </a:solidFill>
                </a:rPr>
                <a:t>LL / GN</a:t>
              </a:r>
              <a:endParaRPr lang="en-GB" sz="1600" kern="0" dirty="0">
                <a:solidFill>
                  <a:prstClr val="white"/>
                </a:solidFill>
              </a:endParaRPr>
            </a:p>
          </p:txBody>
        </p:sp>
        <p:sp>
          <p:nvSpPr>
            <p:cNvPr id="25" name="Rounded Rectangle 58">
              <a:extLst>
                <a:ext uri="{FF2B5EF4-FFF2-40B4-BE49-F238E27FC236}">
                  <a16:creationId xmlns:a16="http://schemas.microsoft.com/office/drawing/2014/main" id="{B499424F-CD2D-4FC6-BE53-C65C4411FCFA}"/>
                </a:ext>
              </a:extLst>
            </p:cNvPr>
            <p:cNvSpPr/>
            <p:nvPr/>
          </p:nvSpPr>
          <p:spPr>
            <a:xfrm>
              <a:off x="5971860" y="4954265"/>
              <a:ext cx="943668" cy="684286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GB" sz="1100" kern="0" dirty="0">
                  <a:solidFill>
                    <a:prstClr val="white"/>
                  </a:solidFill>
                </a:rPr>
                <a:t>GN / PS LL</a:t>
              </a:r>
              <a:endParaRPr lang="en-GB" sz="1600" kern="0" dirty="0">
                <a:solidFill>
                  <a:prstClr val="white"/>
                </a:solidFill>
              </a:endParaRPr>
            </a:p>
          </p:txBody>
        </p:sp>
        <p:sp>
          <p:nvSpPr>
            <p:cNvPr id="26" name="Rounded Rectangle 59">
              <a:extLst>
                <a:ext uri="{FF2B5EF4-FFF2-40B4-BE49-F238E27FC236}">
                  <a16:creationId xmlns:a16="http://schemas.microsoft.com/office/drawing/2014/main" id="{CFF23EE4-DC6B-4993-9225-9085C2073EF6}"/>
                </a:ext>
              </a:extLst>
            </p:cNvPr>
            <p:cNvSpPr/>
            <p:nvPr/>
          </p:nvSpPr>
          <p:spPr>
            <a:xfrm>
              <a:off x="5971860" y="5883300"/>
              <a:ext cx="943668" cy="684286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GB" sz="1100" kern="0" dirty="0">
                  <a:solidFill>
                    <a:prstClr val="white"/>
                  </a:solidFill>
                </a:rPr>
                <a:t>PL / GN PS / LL</a:t>
              </a:r>
              <a:endParaRPr lang="en-GB" sz="1600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588A01-50B0-448A-9A3D-F866C6B39072}"/>
              </a:ext>
            </a:extLst>
          </p:cNvPr>
          <p:cNvGrpSpPr/>
          <p:nvPr/>
        </p:nvGrpSpPr>
        <p:grpSpPr>
          <a:xfrm>
            <a:off x="3382428" y="414187"/>
            <a:ext cx="2961962" cy="2554317"/>
            <a:chOff x="2385918" y="-76515"/>
            <a:chExt cx="4069383" cy="292644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A011F1-3F13-4B18-8F3C-488720EA98A3}"/>
                </a:ext>
              </a:extLst>
            </p:cNvPr>
            <p:cNvSpPr/>
            <p:nvPr/>
          </p:nvSpPr>
          <p:spPr>
            <a:xfrm>
              <a:off x="2385918" y="230113"/>
              <a:ext cx="4069383" cy="2619817"/>
            </a:xfrm>
            <a:prstGeom prst="rect">
              <a:avLst/>
            </a:prstGeom>
            <a:noFill/>
            <a:ln w="28575" cap="flat" cmpd="sng" algn="ctr">
              <a:solidFill>
                <a:srgbClr val="70AD47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noFill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16B0FF-D313-40AF-92E3-751F5C614EAC}"/>
                </a:ext>
              </a:extLst>
            </p:cNvPr>
            <p:cNvSpPr txBox="1"/>
            <p:nvPr/>
          </p:nvSpPr>
          <p:spPr>
            <a:xfrm>
              <a:off x="3161470" y="-76515"/>
              <a:ext cx="1412137" cy="38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GB" sz="1600" kern="0" dirty="0">
                  <a:solidFill>
                    <a:srgbClr val="70AD47">
                      <a:lumMod val="75000"/>
                    </a:srgbClr>
                  </a:solidFill>
                </a:rPr>
                <a:t>RETAINED</a:t>
              </a:r>
              <a:endParaRPr lang="en-GB" kern="0" dirty="0">
                <a:solidFill>
                  <a:srgbClr val="70AD47">
                    <a:lumMod val="75000"/>
                  </a:srgb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2C7B14-539C-4668-86BE-323664A324A7}"/>
              </a:ext>
            </a:extLst>
          </p:cNvPr>
          <p:cNvGrpSpPr/>
          <p:nvPr/>
        </p:nvGrpSpPr>
        <p:grpSpPr>
          <a:xfrm>
            <a:off x="5375435" y="414187"/>
            <a:ext cx="2004761" cy="5997220"/>
            <a:chOff x="5124071" y="-76516"/>
            <a:chExt cx="2754303" cy="68709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91FE8DF-F6E0-44AF-B95F-6E5C6644DDA4}"/>
                </a:ext>
              </a:extLst>
            </p:cNvPr>
            <p:cNvSpPr/>
            <p:nvPr/>
          </p:nvSpPr>
          <p:spPr>
            <a:xfrm>
              <a:off x="5124071" y="231122"/>
              <a:ext cx="2754303" cy="656329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noFill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38E95D-BD9E-4352-9BDC-243F17F3D9BB}"/>
                </a:ext>
              </a:extLst>
            </p:cNvPr>
            <p:cNvSpPr txBox="1"/>
            <p:nvPr/>
          </p:nvSpPr>
          <p:spPr>
            <a:xfrm>
              <a:off x="5620567" y="-76516"/>
              <a:ext cx="1581718" cy="387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GB" sz="1600" kern="0" dirty="0">
                  <a:solidFill>
                    <a:srgbClr val="FF0000"/>
                  </a:solidFill>
                </a:rPr>
                <a:t>DISCARDED</a:t>
              </a:r>
              <a:endParaRPr lang="en-GB" sz="1200" kern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Rounded Rectangle 66">
            <a:extLst>
              <a:ext uri="{FF2B5EF4-FFF2-40B4-BE49-F238E27FC236}">
                <a16:creationId xmlns:a16="http://schemas.microsoft.com/office/drawing/2014/main" id="{CEA7C609-B149-4C0C-A6D1-68F6A4E3F6B5}"/>
              </a:ext>
            </a:extLst>
          </p:cNvPr>
          <p:cNvSpPr/>
          <p:nvPr/>
        </p:nvSpPr>
        <p:spPr>
          <a:xfrm>
            <a:off x="8894638" y="814970"/>
            <a:ext cx="950801" cy="5480908"/>
          </a:xfrm>
          <a:prstGeom prst="roundRect">
            <a:avLst>
              <a:gd name="adj" fmla="val 6667"/>
            </a:avLst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" rtlCol="0" anchor="t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IOTC Observer templates</a:t>
            </a:r>
          </a:p>
          <a:p>
            <a:pPr algn="ctr">
              <a:defRPr/>
            </a:pPr>
            <a:endParaRPr lang="en-GB" kern="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ROS e-tools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3C41ED-1954-447E-BAE2-0E9D47D3825A}"/>
              </a:ext>
            </a:extLst>
          </p:cNvPr>
          <p:cNvSpPr txBox="1"/>
          <p:nvPr/>
        </p:nvSpPr>
        <p:spPr>
          <a:xfrm>
            <a:off x="8970204" y="423854"/>
            <a:ext cx="1151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4472C4">
                    <a:lumMod val="50000"/>
                  </a:srgbClr>
                </a:solidFill>
              </a:rPr>
              <a:t>OBSERVERS</a:t>
            </a:r>
          </a:p>
        </p:txBody>
      </p:sp>
      <p:pic>
        <p:nvPicPr>
          <p:cNvPr id="38" name="Picture 37" descr="A picture containing clipart&#10;&#10;Description automatically generated">
            <a:extLst>
              <a:ext uri="{FF2B5EF4-FFF2-40B4-BE49-F238E27FC236}">
                <a16:creationId xmlns:a16="http://schemas.microsoft.com/office/drawing/2014/main" id="{C3BF189C-FA6F-4C40-B96A-E479CF6C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75" l="274" r="98082">
                        <a14:foregroundMark x1="58406" y1="20274" x2="63117" y2="18922"/>
                        <a14:foregroundMark x1="10192" y1="34111" x2="57156" y2="20633"/>
                        <a14:foregroundMark x1="9608" y1="36592" x2="46301" y2="69565"/>
                        <a14:foregroundMark x1="46301" y1="69565" x2="46575" y2="69565"/>
                        <a14:foregroundMark x1="65014" y1="914" x2="66575" y2="725"/>
                        <a14:foregroundMark x1="87738" y1="44338" x2="93425" y2="53623"/>
                        <a14:foregroundMark x1="48219" y1="70290" x2="49394" y2="72049"/>
                        <a14:foregroundMark x1="85079" y1="68292" x2="93270" y2="64681"/>
                        <a14:foregroundMark x1="39677" y1="81892" x2="36438" y2="79710"/>
                        <a14:foregroundMark x1="6647" y1="59394" x2="30454" y2="80954"/>
                        <a14:foregroundMark x1="6647" y1="64088" x2="19148" y2="81774"/>
                        <a14:foregroundMark x1="30411" y1="39130" x2="30411" y2="39130"/>
                        <a14:foregroundMark x1="30411" y1="39130" x2="30411" y2="39130"/>
                        <a14:foregroundMark x1="60822" y1="42029" x2="60822" y2="42029"/>
                        <a14:foregroundMark x1="18356" y1="43478" x2="18356" y2="43478"/>
                        <a14:foregroundMark x1="53151" y1="39130" x2="53151" y2="39130"/>
                        <a14:foregroundMark x1="92329" y1="51449" x2="92329" y2="51449"/>
                        <a14:foregroundMark x1="1918" y1="45652" x2="9041" y2="40580"/>
                        <a14:foregroundMark x1="62192" y1="71014" x2="64658" y2="78261"/>
                        <a14:foregroundMark x1="66027" y1="63768" x2="69041" y2="63768"/>
                        <a14:foregroundMark x1="57808" y1="22464" x2="57260" y2="28986"/>
                        <a14:foregroundMark x1="62466" y1="75362" x2="60822" y2="73188"/>
                        <a14:foregroundMark x1="61370" y1="99275" x2="59726" y2="96377"/>
                        <a14:foregroundMark x1="65589" y1="7246" x2="66575" y2="7246"/>
                        <a14:foregroundMark x1="61370" y1="7246" x2="65578" y2="7246"/>
                        <a14:foregroundMark x1="63288" y1="4348" x2="57260" y2="13768"/>
                        <a14:foregroundMark x1="65205" y1="5072" x2="67103" y2="23272"/>
                        <a14:backgroundMark x1="6575" y1="20290" x2="6575" y2="20290"/>
                        <a14:backgroundMark x1="6575" y1="20290" x2="1918" y2="18116"/>
                        <a14:backgroundMark x1="79178" y1="9420" x2="86301" y2="27536"/>
                        <a14:backgroundMark x1="72055" y1="84783" x2="78630" y2="87681"/>
                        <a14:backgroundMark x1="5479" y1="7246" x2="51233" y2="5797"/>
                        <a14:backgroundMark x1="51233" y1="5797" x2="54354" y2="5797"/>
                        <a14:backgroundMark x1="61022" y1="97289" x2="66301" y2="97826"/>
                        <a14:backgroundMark x1="16438" y1="92754" x2="59865" y2="97171"/>
                        <a14:backgroundMark x1="49589" y1="76812" x2="60869" y2="73443"/>
                        <a14:backgroundMark x1="75616" y1="75362" x2="89041" y2="95652"/>
                        <a14:backgroundMark x1="69178" y1="24819" x2="77260" y2="35507"/>
                        <a14:backgroundMark x1="72386" y1="15983" x2="81096" y2="13768"/>
                        <a14:backgroundMark x1="2192" y1="36232" x2="3893" y2="36071"/>
                        <a14:backgroundMark x1="822" y1="7246" x2="8493" y2="12319"/>
                        <a14:backgroundMark x1="822" y1="57972" x2="822" y2="65942"/>
                        <a14:backgroundMark x1="822" y1="33333" x2="822" y2="50966"/>
                        <a14:backgroundMark x1="64758" y1="78067" x2="66301" y2="86232"/>
                        <a14:backgroundMark x1="68219" y1="75362" x2="72877" y2="84783"/>
                        <a14:backgroundMark x1="68825" y1="64664" x2="75342" y2="75362"/>
                        <a14:backgroundMark x1="48493" y1="75362" x2="51507" y2="76812"/>
                        <a14:backgroundMark x1="91233" y1="5072" x2="86301" y2="27536"/>
                        <a14:backgroundMark x1="82740" y1="35507" x2="87397" y2="40580"/>
                        <a14:backgroundMark x1="79452" y1="35507" x2="79452" y2="35507"/>
                        <a14:backgroundMark x1="82740" y1="35507" x2="82740" y2="35507"/>
                        <a14:backgroundMark x1="82740" y1="35507" x2="81918" y2="38406"/>
                        <a14:backgroundMark x1="87123" y1="43478" x2="87945" y2="43478"/>
                        <a14:backgroundMark x1="91507" y1="16667" x2="89315" y2="15217"/>
                        <a14:backgroundMark x1="99178" y1="32609" x2="95342" y2="52899"/>
                        <a14:backgroundMark x1="93151" y1="65217" x2="97260" y2="63768"/>
                        <a14:backgroundMark x1="93151" y1="85507" x2="95616" y2="84783"/>
                        <a14:backgroundMark x1="88219" y1="96377" x2="92603" y2="94928"/>
                        <a14:backgroundMark x1="93973" y1="83333" x2="95890" y2="64493"/>
                        <a14:backgroundMark x1="83288" y1="68116" x2="84932" y2="68841"/>
                        <a14:backgroundMark x1="77260" y1="74638" x2="77260" y2="74638"/>
                        <a14:backgroundMark x1="77260" y1="71014" x2="75616" y2="72464"/>
                        <a14:backgroundMark x1="93425" y1="9420" x2="97260" y2="1449"/>
                        <a14:backgroundMark x1="91233" y1="18116" x2="93699" y2="1449"/>
                        <a14:backgroundMark x1="88219" y1="2899" x2="98356" y2="0"/>
                        <a14:backgroundMark x1="99726" y1="26087" x2="99726" y2="95652"/>
                        <a14:backgroundMark x1="66849" y1="97101" x2="73151" y2="98551"/>
                        <a14:backgroundMark x1="49863" y1="71739" x2="49589" y2="71739"/>
                        <a14:backgroundMark x1="51781" y1="73913" x2="50137" y2="73188"/>
                        <a14:backgroundMark x1="53445" y1="2322" x2="52877" y2="725"/>
                        <a14:backgroundMark x1="53386" y1="3140" x2="48767" y2="1449"/>
                        <a14:backgroundMark x1="67671" y1="28261" x2="67397" y2="21739"/>
                        <a14:backgroundMark x1="68219" y1="21739" x2="69315" y2="268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43" y="3226170"/>
            <a:ext cx="1072940" cy="405660"/>
          </a:xfrm>
          <a:prstGeom prst="rect">
            <a:avLst/>
          </a:prstGeom>
        </p:spPr>
      </p:pic>
      <p:pic>
        <p:nvPicPr>
          <p:cNvPr id="42" name="Picture 41" descr="A black and white panda&#10;&#10;Description automatically generated with low confidence">
            <a:extLst>
              <a:ext uri="{FF2B5EF4-FFF2-40B4-BE49-F238E27FC236}">
                <a16:creationId xmlns:a16="http://schemas.microsoft.com/office/drawing/2014/main" id="{89732733-93BD-4400-BC46-BA3462279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4103" y1="62016" x2="24103" y2="62016"/>
                        <a14:foregroundMark x1="47692" y1="18605" x2="47692" y2="18605"/>
                        <a14:foregroundMark x1="85641" y1="51938" x2="85641" y2="51938"/>
                        <a14:foregroundMark x1="72308" y1="83721" x2="72308" y2="83721"/>
                        <a14:foregroundMark x1="55385" y1="54264" x2="55385" y2="54264"/>
                        <a14:foregroundMark x1="29231" y1="33333" x2="29231" y2="33333"/>
                        <a14:backgroundMark x1="10769" y1="13178" x2="10256" y2="75194"/>
                        <a14:backgroundMark x1="2051" y1="13953" x2="55897" y2="6977"/>
                        <a14:backgroundMark x1="55897" y1="6977" x2="67179" y2="10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64" y="5616147"/>
            <a:ext cx="902855" cy="59727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3C3D70E-7239-46D9-AC4E-D67FDCEF9047}"/>
              </a:ext>
            </a:extLst>
          </p:cNvPr>
          <p:cNvSpPr txBox="1"/>
          <p:nvPr/>
        </p:nvSpPr>
        <p:spPr>
          <a:xfrm>
            <a:off x="7524622" y="451965"/>
            <a:ext cx="1226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RESOLUTIONS</a:t>
            </a:r>
          </a:p>
        </p:txBody>
      </p:sp>
      <p:pic>
        <p:nvPicPr>
          <p:cNvPr id="40" name="Picture 39" descr="A bird flying in the sky&#10;&#10;Description automatically generated with medium confidence">
            <a:extLst>
              <a:ext uri="{FF2B5EF4-FFF2-40B4-BE49-F238E27FC236}">
                <a16:creationId xmlns:a16="http://schemas.microsoft.com/office/drawing/2014/main" id="{0A6A7236-68B9-458A-BBF1-13FC3D037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77" y="3946944"/>
            <a:ext cx="875591" cy="58266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A9AFEC4-B3F2-4EAE-9B81-BCF281C9E8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87" y="4715572"/>
            <a:ext cx="1091572" cy="7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3" grpId="0" animBg="1"/>
      <p:bldP spid="34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85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Chassot, Emmanuel (NFITD)</dc:creator>
  <cp:lastModifiedBy>Chassot, Emmanuel (NFITD)</cp:lastModifiedBy>
  <cp:revision>30</cp:revision>
  <dcterms:created xsi:type="dcterms:W3CDTF">2021-08-18T05:48:09Z</dcterms:created>
  <dcterms:modified xsi:type="dcterms:W3CDTF">2021-11-25T06:47:02Z</dcterms:modified>
</cp:coreProperties>
</file>