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 Internet de las cosas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57" y="517212"/>
            <a:ext cx="29972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ptura de pantalla 2019-09-09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8" b="19717"/>
          <a:stretch>
            <a:fillRect/>
          </a:stretch>
        </p:blipFill>
        <p:spPr bwMode="auto">
          <a:xfrm>
            <a:off x="3115098" y="811369"/>
            <a:ext cx="7716034" cy="521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0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35381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Limitaciones físicas: aire, cable</a:t>
            </a:r>
          </a:p>
          <a:p>
            <a:r>
              <a:rPr lang="es-MX" dirty="0" smtClean="0"/>
              <a:t>Tipo de conexiones</a:t>
            </a:r>
          </a:p>
          <a:p>
            <a:pPr marL="0" indent="0">
              <a:buNone/>
            </a:pPr>
            <a:r>
              <a:rPr lang="es-ES" dirty="0" smtClean="0"/>
              <a:t>Ethernet</a:t>
            </a:r>
          </a:p>
          <a:p>
            <a:r>
              <a:rPr lang="es-ES" dirty="0" smtClean="0"/>
              <a:t>Más estable, seguro que enlaces  Inalámbricos</a:t>
            </a:r>
          </a:p>
          <a:p>
            <a:r>
              <a:rPr lang="es-ES" dirty="0" smtClean="0"/>
              <a:t>A veces es </a:t>
            </a:r>
            <a:r>
              <a:rPr lang="es-ES" dirty="0" smtClean="0"/>
              <a:t>difícil tener conexión en ciertos lugares </a:t>
            </a:r>
          </a:p>
          <a:p>
            <a:pPr marL="0" indent="0">
              <a:buNone/>
            </a:pPr>
            <a:r>
              <a:rPr lang="es-ES" dirty="0"/>
              <a:t>d</a:t>
            </a:r>
            <a:r>
              <a:rPr lang="es-ES" dirty="0" smtClean="0"/>
              <a:t>onde usted </a:t>
            </a:r>
            <a:r>
              <a:rPr lang="es-ES" dirty="0" smtClean="0"/>
              <a:t>lo necesita</a:t>
            </a:r>
          </a:p>
          <a:p>
            <a:pPr marL="0" indent="0">
              <a:buNone/>
            </a:pPr>
            <a:r>
              <a:rPr lang="es-ES" dirty="0" smtClean="0"/>
              <a:t>WIFI</a:t>
            </a:r>
          </a:p>
          <a:p>
            <a:r>
              <a:rPr lang="es-MX" dirty="0" smtClean="0"/>
              <a:t>Más flexibilidad</a:t>
            </a:r>
          </a:p>
          <a:p>
            <a:r>
              <a:rPr lang="es-ES" dirty="0" smtClean="0"/>
              <a:t>Menos seguro, los datos de la carrera puede ser limitada en algunos entornos.</a:t>
            </a:r>
          </a:p>
          <a:p>
            <a:pPr marL="0" indent="0">
              <a:buNone/>
            </a:pPr>
            <a:r>
              <a:rPr lang="es-MX" dirty="0" smtClean="0"/>
              <a:t>USB, serial de comunicación</a:t>
            </a:r>
          </a:p>
          <a:p>
            <a:r>
              <a:rPr lang="es-ES" dirty="0" smtClean="0"/>
              <a:t>La transferencia de datos entre el host y el </a:t>
            </a:r>
            <a:r>
              <a:rPr lang="es-ES" dirty="0" smtClean="0"/>
              <a:t>sistemas embebidos</a:t>
            </a:r>
            <a:r>
              <a:rPr lang="es-ES" dirty="0" smtClean="0"/>
              <a:t>, </a:t>
            </a:r>
            <a:r>
              <a:rPr lang="es-ES" dirty="0" smtClean="0"/>
              <a:t>los dispositivos periféricos</a:t>
            </a:r>
          </a:p>
          <a:p>
            <a:pPr marL="0" indent="0">
              <a:buNone/>
            </a:pPr>
            <a:r>
              <a:rPr lang="es-ES" dirty="0" smtClean="0"/>
              <a:t>Bluetooth, BLE</a:t>
            </a:r>
          </a:p>
          <a:p>
            <a:r>
              <a:rPr lang="es-ES" dirty="0" smtClean="0"/>
              <a:t>inalámbrica con un rango de pocos metros</a:t>
            </a:r>
          </a:p>
          <a:p>
            <a:r>
              <a:rPr lang="es-ES" dirty="0"/>
              <a:t>BLE es más común para aplicaciones de IOT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MX" dirty="0"/>
          </a:p>
        </p:txBody>
      </p:sp>
      <p:pic>
        <p:nvPicPr>
          <p:cNvPr id="8194" name="Picture 2" descr="Captura de pantalla 2019-09-09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3" t="9576" b="10422"/>
          <a:stretch>
            <a:fillRect/>
          </a:stretch>
        </p:blipFill>
        <p:spPr bwMode="auto">
          <a:xfrm>
            <a:off x="8434074" y="422709"/>
            <a:ext cx="3388732" cy="319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0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Microcontroladores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utiliza para pequeños dispositivos: radios, calculadora de bolsillo, </a:t>
            </a:r>
            <a:r>
              <a:rPr lang="es-MX" dirty="0" smtClean="0"/>
              <a:t>relojes</a:t>
            </a:r>
          </a:p>
          <a:p>
            <a:r>
              <a:rPr lang="es-ES" dirty="0" smtClean="0"/>
              <a:t>Proporciona </a:t>
            </a:r>
            <a:r>
              <a:rPr lang="es-ES" dirty="0"/>
              <a:t>la entrada y salida de interactuar con los dispositivos </a:t>
            </a:r>
            <a:r>
              <a:rPr lang="es-ES" dirty="0" smtClean="0"/>
              <a:t>físicos</a:t>
            </a:r>
          </a:p>
          <a:p>
            <a:r>
              <a:rPr lang="es-ES" dirty="0" smtClean="0"/>
              <a:t>Ejecutar </a:t>
            </a:r>
            <a:r>
              <a:rPr lang="es-ES" dirty="0"/>
              <a:t>programas pequeños, porque consume pocos </a:t>
            </a:r>
            <a:r>
              <a:rPr lang="es-ES" dirty="0" smtClean="0"/>
              <a:t>miliamperios</a:t>
            </a:r>
          </a:p>
          <a:p>
            <a:pPr marL="0" indent="0">
              <a:buNone/>
            </a:pPr>
            <a:r>
              <a:rPr lang="es-MX" dirty="0"/>
              <a:t>Utilizamos </a:t>
            </a:r>
            <a:r>
              <a:rPr lang="es-MX" dirty="0" smtClean="0"/>
              <a:t>baterías</a:t>
            </a:r>
          </a:p>
          <a:p>
            <a:pPr marL="0" indent="0">
              <a:buNone/>
            </a:pPr>
            <a:r>
              <a:rPr lang="es-ES" dirty="0" smtClean="0"/>
              <a:t>Apoyar </a:t>
            </a:r>
            <a:r>
              <a:rPr lang="es-ES" dirty="0"/>
              <a:t>a las pequeñas instrucciones y básicas de control de </a:t>
            </a:r>
            <a:r>
              <a:rPr lang="es-ES" dirty="0" smtClean="0"/>
              <a:t>flujo</a:t>
            </a:r>
          </a:p>
          <a:p>
            <a:pPr marL="0" indent="0">
              <a:buNone/>
            </a:pPr>
            <a:r>
              <a:rPr lang="es-ES" dirty="0"/>
              <a:t>utilizamos de programación de alto nivel en lugar de código </a:t>
            </a:r>
            <a:r>
              <a:rPr lang="es-ES" dirty="0" smtClean="0"/>
              <a:t>hexadecimal</a:t>
            </a:r>
          </a:p>
          <a:p>
            <a:r>
              <a:rPr lang="pt-BR" dirty="0"/>
              <a:t>Memoria Flash = Rom (no volátil</a:t>
            </a:r>
            <a:r>
              <a:rPr lang="pt-BR" dirty="0" smtClean="0"/>
              <a:t>)</a:t>
            </a:r>
          </a:p>
          <a:p>
            <a:r>
              <a:rPr lang="pt-BR" dirty="0"/>
              <a:t>L</a:t>
            </a:r>
            <a:r>
              <a:rPr lang="pt-BR" dirty="0" smtClean="0"/>
              <a:t>á </a:t>
            </a:r>
            <a:r>
              <a:rPr lang="pt-BR" dirty="0"/>
              <a:t>RAM estática (SRAM) = volátiles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7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aptura de pantalla 2019-09-09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1" t="11830" b="14929"/>
          <a:stretch>
            <a:fillRect/>
          </a:stretch>
        </p:blipFill>
        <p:spPr bwMode="auto">
          <a:xfrm>
            <a:off x="3525635" y="1419785"/>
            <a:ext cx="7318375" cy="469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smtClean="0"/>
              <a:t>pionero </a:t>
            </a:r>
            <a:r>
              <a:rPr lang="es-ES" dirty="0"/>
              <a:t>de código abierto </a:t>
            </a:r>
            <a:r>
              <a:rPr lang="es-ES" dirty="0" smtClean="0"/>
              <a:t>hardware</a:t>
            </a:r>
          </a:p>
          <a:p>
            <a:r>
              <a:rPr lang="es-ES" dirty="0"/>
              <a:t>Capa de Abstracción de Hardware(HAL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pt-BR" dirty="0"/>
              <a:t>Memoria Flash de 32 </a:t>
            </a:r>
            <a:r>
              <a:rPr lang="pt-BR" dirty="0" smtClean="0"/>
              <a:t>kb</a:t>
            </a:r>
          </a:p>
          <a:p>
            <a:pPr marL="0" indent="0">
              <a:buNone/>
            </a:pPr>
            <a:r>
              <a:rPr lang="es-MX" dirty="0"/>
              <a:t>SRAM de 1-2 </a:t>
            </a:r>
            <a:r>
              <a:rPr lang="es-MX" dirty="0" smtClean="0"/>
              <a:t>kb</a:t>
            </a:r>
          </a:p>
          <a:p>
            <a:r>
              <a:rPr lang="es-ES" dirty="0"/>
              <a:t>Un montón de versión: mega, </a:t>
            </a:r>
            <a:r>
              <a:rPr lang="es-ES" dirty="0" smtClean="0"/>
              <a:t>nano etc</a:t>
            </a:r>
            <a:r>
              <a:rPr lang="es-ES" dirty="0"/>
              <a:t>.</a:t>
            </a:r>
            <a:endParaRPr lang="es-MX" dirty="0"/>
          </a:p>
        </p:txBody>
      </p:sp>
      <p:pic>
        <p:nvPicPr>
          <p:cNvPr id="10242" name="Picture 2" descr="Captura de pantalla 2019-09-09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45"/>
          <a:stretch>
            <a:fillRect/>
          </a:stretch>
        </p:blipFill>
        <p:spPr bwMode="auto">
          <a:xfrm>
            <a:off x="8010659" y="1571222"/>
            <a:ext cx="3710823" cy="408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3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internet de las cosas?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17183"/>
          </a:xfrm>
        </p:spPr>
        <p:txBody>
          <a:bodyPr/>
          <a:lstStyle/>
          <a:p>
            <a:r>
              <a:rPr lang="es-ES" dirty="0"/>
              <a:t>Interconectados dispositivo que genera y el intercambio de datos</a:t>
            </a:r>
            <a:r>
              <a:rPr lang="es-ES" dirty="0" smtClean="0"/>
              <a:t>.</a:t>
            </a:r>
          </a:p>
          <a:p>
            <a:r>
              <a:rPr lang="es-ES" dirty="0"/>
              <a:t> Es el potencial de la explosión de datos</a:t>
            </a:r>
            <a:r>
              <a:rPr lang="es-ES" dirty="0" smtClean="0"/>
              <a:t>.</a:t>
            </a:r>
          </a:p>
          <a:p>
            <a:r>
              <a:rPr lang="es-MX" dirty="0"/>
              <a:t> Puente de digital </a:t>
            </a:r>
            <a:r>
              <a:rPr lang="es-MX" dirty="0" smtClean="0"/>
              <a:t>al mundo analógico.</a:t>
            </a:r>
          </a:p>
          <a:p>
            <a:r>
              <a:rPr lang="es-MX" dirty="0"/>
              <a:t> </a:t>
            </a:r>
            <a:r>
              <a:rPr lang="es-MX" dirty="0" smtClean="0"/>
              <a:t>Las </a:t>
            </a:r>
            <a:r>
              <a:rPr lang="es-MX" dirty="0"/>
              <a:t>redes </a:t>
            </a:r>
            <a:r>
              <a:rPr lang="es-MX" dirty="0" smtClean="0"/>
              <a:t>Punto</a:t>
            </a:r>
            <a:r>
              <a:rPr lang="es-MX" dirty="0" smtClean="0"/>
              <a:t> a Punto</a:t>
            </a:r>
            <a:endParaRPr lang="es-MX" dirty="0"/>
          </a:p>
        </p:txBody>
      </p:sp>
      <p:pic>
        <p:nvPicPr>
          <p:cNvPr id="1026" name="Picture 2" descr="Captura de pantalla 2019-09-09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8"/>
          <a:stretch>
            <a:fillRect/>
          </a:stretch>
        </p:blipFill>
        <p:spPr bwMode="auto">
          <a:xfrm>
            <a:off x="7684570" y="2925089"/>
            <a:ext cx="4026147" cy="360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5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internet de las cosas?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36112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Es un gran momento para la computación </a:t>
            </a:r>
            <a:r>
              <a:rPr lang="es-ES" dirty="0" smtClean="0"/>
              <a:t>física</a:t>
            </a:r>
          </a:p>
          <a:p>
            <a:pPr marL="0" indent="0">
              <a:buNone/>
            </a:pPr>
            <a:r>
              <a:rPr lang="es-ES" dirty="0" smtClean="0"/>
              <a:t>Más </a:t>
            </a:r>
            <a:r>
              <a:rPr lang="es-ES" dirty="0"/>
              <a:t>barato y más fácil </a:t>
            </a:r>
            <a:r>
              <a:rPr lang="es-ES" dirty="0" smtClean="0"/>
              <a:t>de adquirir </a:t>
            </a:r>
            <a:r>
              <a:rPr lang="es-ES" dirty="0"/>
              <a:t>los componentes (ley de Moore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/>
              <a:t>C</a:t>
            </a:r>
            <a:r>
              <a:rPr lang="es-ES" dirty="0" smtClean="0"/>
              <a:t>ompatibilidad </a:t>
            </a:r>
          </a:p>
          <a:p>
            <a:pPr marL="0" indent="0">
              <a:buNone/>
            </a:pPr>
            <a:r>
              <a:rPr lang="es-ES" dirty="0"/>
              <a:t>W</a:t>
            </a:r>
            <a:r>
              <a:rPr lang="es-ES" dirty="0" smtClean="0"/>
              <a:t>eb </a:t>
            </a:r>
            <a:r>
              <a:rPr lang="es-ES" dirty="0"/>
              <a:t>de la </a:t>
            </a:r>
            <a:r>
              <a:rPr lang="es-ES" dirty="0" smtClean="0"/>
              <a:t>comunidad</a:t>
            </a:r>
          </a:p>
          <a:p>
            <a:r>
              <a:rPr lang="es-ES" dirty="0"/>
              <a:t> </a:t>
            </a:r>
            <a:r>
              <a:rPr lang="es-ES" dirty="0" smtClean="0"/>
              <a:t>No </a:t>
            </a:r>
            <a:r>
              <a:rPr lang="es-ES" dirty="0"/>
              <a:t>es el futuro, es el presente. </a:t>
            </a:r>
            <a:endParaRPr lang="es-ES" dirty="0" smtClean="0"/>
          </a:p>
          <a:p>
            <a:r>
              <a:rPr lang="es-ES" dirty="0"/>
              <a:t> No es ciencia ficción </a:t>
            </a:r>
            <a:r>
              <a:rPr lang="es-ES" dirty="0" smtClean="0"/>
              <a:t>es ahora.</a:t>
            </a:r>
            <a:endParaRPr lang="es-MX" dirty="0"/>
          </a:p>
        </p:txBody>
      </p:sp>
      <p:pic>
        <p:nvPicPr>
          <p:cNvPr id="2050" name="Picture 2" descr="Captura de pantalla 2019-09-09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29"/>
          <a:stretch>
            <a:fillRect/>
          </a:stretch>
        </p:blipFill>
        <p:spPr bwMode="auto">
          <a:xfrm>
            <a:off x="7790131" y="2970775"/>
            <a:ext cx="3041002" cy="327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2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Web colaboraciones </a:t>
            </a:r>
            <a:r>
              <a:rPr lang="es-MX" dirty="0" smtClean="0"/>
              <a:t>y plataformas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Github</a:t>
            </a:r>
          </a:p>
          <a:p>
            <a:r>
              <a:rPr lang="es-ES" dirty="0" smtClean="0"/>
              <a:t>Upverter</a:t>
            </a:r>
          </a:p>
          <a:p>
            <a:r>
              <a:rPr lang="es-ES" dirty="0" smtClean="0"/>
              <a:t>Circuits io</a:t>
            </a:r>
          </a:p>
          <a:p>
            <a:r>
              <a:rPr lang="es-ES" dirty="0" smtClean="0"/>
              <a:t>Hackster</a:t>
            </a:r>
          </a:p>
          <a:p>
            <a:r>
              <a:rPr lang="es-ES" dirty="0" smtClean="0"/>
              <a:t>Oshpark</a:t>
            </a:r>
          </a:p>
          <a:p>
            <a:r>
              <a:rPr lang="es-ES" dirty="0" smtClean="0"/>
              <a:t>Tindie</a:t>
            </a:r>
          </a:p>
          <a:p>
            <a:pPr marL="0" indent="0">
              <a:buNone/>
            </a:pPr>
            <a:r>
              <a:rPr lang="es-ES" dirty="0" smtClean="0"/>
              <a:t>Y </a:t>
            </a:r>
            <a:r>
              <a:rPr lang="es-ES" dirty="0" smtClean="0"/>
              <a:t>mas Tiendas Virtuales</a:t>
            </a:r>
            <a:endParaRPr lang="es-ES" dirty="0" smtClean="0"/>
          </a:p>
          <a:p>
            <a:r>
              <a:rPr lang="es-ES" dirty="0" smtClean="0"/>
              <a:t>Speed Studio</a:t>
            </a:r>
          </a:p>
          <a:p>
            <a:r>
              <a:rPr lang="es-ES" dirty="0" smtClean="0"/>
              <a:t>Spark fun</a:t>
            </a:r>
          </a:p>
          <a:p>
            <a:r>
              <a:rPr lang="es-ES" dirty="0" smtClean="0"/>
              <a:t>Amazon</a:t>
            </a:r>
          </a:p>
          <a:p>
            <a:r>
              <a:rPr lang="es-ES" dirty="0" smtClean="0"/>
              <a:t>Ebay</a:t>
            </a:r>
          </a:p>
          <a:p>
            <a:r>
              <a:rPr lang="es-ES" dirty="0" smtClean="0"/>
              <a:t>Adafruit</a:t>
            </a:r>
            <a:endParaRPr lang="es-MX" dirty="0"/>
          </a:p>
        </p:txBody>
      </p:sp>
      <p:pic>
        <p:nvPicPr>
          <p:cNvPr id="3074" name="Picture 2" descr="Captura de pantalla 2019-09-09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07"/>
          <a:stretch>
            <a:fillRect/>
          </a:stretch>
        </p:blipFill>
        <p:spPr bwMode="auto">
          <a:xfrm>
            <a:off x="7046912" y="1454239"/>
            <a:ext cx="369411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0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Dispositivos Integrados De </a:t>
            </a:r>
            <a:r>
              <a:rPr lang="es-MX" dirty="0" smtClean="0"/>
              <a:t>Comunicaciones (Funcionamiento)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el núcleo es un microcontrolador (MCU) o en el microprocesador de la unidad (MPU) conectado a los sensores/panel de </a:t>
            </a:r>
            <a:r>
              <a:rPr lang="es-ES" dirty="0" smtClean="0"/>
              <a:t>control</a:t>
            </a:r>
          </a:p>
          <a:p>
            <a:r>
              <a:rPr lang="es-MX" dirty="0"/>
              <a:t>Restricciones </a:t>
            </a:r>
            <a:r>
              <a:rPr lang="es-MX" dirty="0" smtClean="0"/>
              <a:t>Eléctricas</a:t>
            </a:r>
          </a:p>
          <a:p>
            <a:pPr marL="0" indent="0">
              <a:buNone/>
            </a:pPr>
            <a:r>
              <a:rPr lang="es-MX" dirty="0" smtClean="0"/>
              <a:t>La </a:t>
            </a:r>
            <a:r>
              <a:rPr lang="es-MX" dirty="0"/>
              <a:t>memoria es </a:t>
            </a:r>
            <a:r>
              <a:rPr lang="es-MX" dirty="0" smtClean="0"/>
              <a:t>limitada</a:t>
            </a:r>
          </a:p>
          <a:p>
            <a:pPr marL="0" indent="0">
              <a:buNone/>
            </a:pPr>
            <a:r>
              <a:rPr lang="es-ES" dirty="0" smtClean="0"/>
              <a:t>Por </a:t>
            </a:r>
            <a:r>
              <a:rPr lang="es-ES" dirty="0"/>
              <a:t>eso recurrimos </a:t>
            </a:r>
            <a:r>
              <a:rPr lang="es-ES" dirty="0" smtClean="0"/>
              <a:t>a lenguajes de </a:t>
            </a:r>
            <a:r>
              <a:rPr lang="es-ES" dirty="0"/>
              <a:t>bajo </a:t>
            </a:r>
            <a:r>
              <a:rPr lang="es-ES" dirty="0" smtClean="0"/>
              <a:t>nivel</a:t>
            </a:r>
          </a:p>
          <a:p>
            <a:pPr marL="0" indent="0">
              <a:buNone/>
            </a:pPr>
            <a:r>
              <a:rPr lang="es-MX" dirty="0" smtClean="0"/>
              <a:t>Programación</a:t>
            </a:r>
          </a:p>
          <a:p>
            <a:r>
              <a:rPr lang="es-MX" dirty="0"/>
              <a:t>Dispositivos embebidos </a:t>
            </a:r>
            <a:r>
              <a:rPr lang="es-MX" dirty="0" smtClean="0"/>
              <a:t>pueden</a:t>
            </a:r>
          </a:p>
          <a:p>
            <a:pPr marL="0" indent="0">
              <a:buNone/>
            </a:pPr>
            <a:r>
              <a:rPr lang="es-MX" dirty="0" smtClean="0"/>
              <a:t>Reproducir música</a:t>
            </a:r>
          </a:p>
          <a:p>
            <a:pPr marL="0" indent="0">
              <a:buNone/>
            </a:pPr>
            <a:r>
              <a:rPr lang="es-ES" dirty="0" smtClean="0"/>
              <a:t>Rastrear </a:t>
            </a:r>
            <a:r>
              <a:rPr lang="es-ES" dirty="0"/>
              <a:t>el movimiento del </a:t>
            </a:r>
            <a:r>
              <a:rPr lang="es-ES" dirty="0" smtClean="0"/>
              <a:t>cuerpo</a:t>
            </a:r>
          </a:p>
          <a:p>
            <a:pPr marL="0" indent="0">
              <a:buNone/>
            </a:pPr>
            <a:r>
              <a:rPr lang="es-ES" dirty="0" smtClean="0"/>
              <a:t>Identificar rostros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Análisis de datos de sensores para la toma </a:t>
            </a:r>
          </a:p>
          <a:p>
            <a:pPr marL="0" indent="0">
              <a:buNone/>
            </a:pPr>
            <a:r>
              <a:rPr lang="es-ES" dirty="0"/>
              <a:t>d</a:t>
            </a:r>
            <a:r>
              <a:rPr lang="es-ES" dirty="0" smtClean="0"/>
              <a:t>e decisiones.</a:t>
            </a:r>
            <a:endParaRPr lang="es-MX" dirty="0"/>
          </a:p>
        </p:txBody>
      </p:sp>
      <p:pic>
        <p:nvPicPr>
          <p:cNvPr id="4098" name="Picture 2" descr="Captura de pantalla 2019-09-09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2"/>
          <a:stretch>
            <a:fillRect/>
          </a:stretch>
        </p:blipFill>
        <p:spPr bwMode="auto">
          <a:xfrm>
            <a:off x="7672441" y="2841938"/>
            <a:ext cx="3832171" cy="352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4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Dispositivos Embebidos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30" y="1507803"/>
            <a:ext cx="8734291" cy="49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535"/>
          </a:xfrm>
        </p:spPr>
        <p:txBody>
          <a:bodyPr/>
          <a:lstStyle/>
          <a:p>
            <a:r>
              <a:rPr lang="es-MX" dirty="0"/>
              <a:t>Internet Incorporado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79809"/>
            <a:ext cx="8915400" cy="3777622"/>
          </a:xfrm>
        </p:spPr>
        <p:txBody>
          <a:bodyPr/>
          <a:lstStyle/>
          <a:p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principal diferencia entre la </a:t>
            </a:r>
            <a:r>
              <a:rPr lang="es-ES" dirty="0" smtClean="0"/>
              <a:t>sistema embebido normal </a:t>
            </a:r>
            <a:r>
              <a:rPr lang="es-ES" dirty="0"/>
              <a:t>y </a:t>
            </a:r>
            <a:r>
              <a:rPr lang="es-ES" dirty="0" smtClean="0"/>
              <a:t>El sistema embebido </a:t>
            </a:r>
            <a:r>
              <a:rPr lang="es-ES" dirty="0"/>
              <a:t>para el IOT es la </a:t>
            </a:r>
            <a:r>
              <a:rPr lang="es-ES" dirty="0" smtClean="0"/>
              <a:t>conectividad</a:t>
            </a:r>
          </a:p>
          <a:p>
            <a:r>
              <a:rPr lang="es-ES" dirty="0"/>
              <a:t>P</a:t>
            </a:r>
            <a:r>
              <a:rPr lang="es-ES" dirty="0" smtClean="0"/>
              <a:t>ara </a:t>
            </a:r>
            <a:r>
              <a:rPr lang="es-ES" dirty="0"/>
              <a:t>una mejor captura de los problemas y las diferencias en los sistemas expertos han creado el modelo de referencia de la </a:t>
            </a:r>
            <a:r>
              <a:rPr lang="es-ES" dirty="0" smtClean="0"/>
              <a:t>ioT, </a:t>
            </a:r>
            <a:r>
              <a:rPr lang="es-ES" dirty="0"/>
              <a:t>en cuatro capas</a:t>
            </a:r>
            <a:endParaRPr lang="es-MX" dirty="0"/>
          </a:p>
        </p:txBody>
      </p:sp>
      <p:pic>
        <p:nvPicPr>
          <p:cNvPr id="5" name="Picture 2" descr="Captura de pantalla 2019-09-09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5"/>
          <a:stretch>
            <a:fillRect/>
          </a:stretch>
        </p:blipFill>
        <p:spPr bwMode="auto">
          <a:xfrm>
            <a:off x="4414278" y="3005183"/>
            <a:ext cx="4433508" cy="358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32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Nuevo </a:t>
            </a:r>
            <a:r>
              <a:rPr lang="es-ES" dirty="0"/>
              <a:t>tipo de dispositivo que reproduce la música, sino que también tienen sensores que </a:t>
            </a:r>
            <a:r>
              <a:rPr lang="es-ES" dirty="0" smtClean="0"/>
              <a:t>controlan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actividad, los movimientos, el </a:t>
            </a:r>
            <a:r>
              <a:rPr lang="es-ES" dirty="0" smtClean="0"/>
              <a:t>tiempo</a:t>
            </a:r>
          </a:p>
          <a:p>
            <a:r>
              <a:rPr lang="es-ES" dirty="0" smtClean="0"/>
              <a:t>El </a:t>
            </a:r>
            <a:r>
              <a:rPr lang="es-ES" dirty="0"/>
              <a:t>transporte de datos es </a:t>
            </a:r>
            <a:r>
              <a:rPr lang="es-ES" dirty="0" smtClean="0"/>
              <a:t>esencial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procesamiento ocurre en los </a:t>
            </a:r>
            <a:r>
              <a:rPr lang="es-ES" dirty="0" smtClean="0"/>
              <a:t>controladores</a:t>
            </a:r>
          </a:p>
          <a:p>
            <a:r>
              <a:rPr lang="es-ES" dirty="0" smtClean="0"/>
              <a:t>Los </a:t>
            </a:r>
            <a:r>
              <a:rPr lang="es-ES" dirty="0"/>
              <a:t>datos se almacenan en </a:t>
            </a:r>
            <a:r>
              <a:rPr lang="es-ES" dirty="0" smtClean="0"/>
              <a:t>Base de Datos, </a:t>
            </a:r>
            <a:r>
              <a:rPr lang="es-ES" dirty="0"/>
              <a:t>centros de datos y enfoques de monitoreo</a:t>
            </a:r>
            <a:endParaRPr lang="es-MX" dirty="0"/>
          </a:p>
        </p:txBody>
      </p:sp>
      <p:pic>
        <p:nvPicPr>
          <p:cNvPr id="6146" name="Picture 2" descr="Captura de pantalla 2019-09-09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2" t="27605" b="27042"/>
          <a:stretch>
            <a:fillRect/>
          </a:stretch>
        </p:blipFill>
        <p:spPr bwMode="auto">
          <a:xfrm>
            <a:off x="4958366" y="4403725"/>
            <a:ext cx="60864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2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</a:t>
            </a:r>
            <a:r>
              <a:rPr lang="es-MX" dirty="0" smtClean="0"/>
              <a:t>protocolos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Internet </a:t>
            </a:r>
            <a:r>
              <a:rPr lang="es-ES" dirty="0"/>
              <a:t>se basa en un alto nivel de </a:t>
            </a:r>
            <a:r>
              <a:rPr lang="es-ES" dirty="0" smtClean="0"/>
              <a:t>protocolos</a:t>
            </a:r>
          </a:p>
          <a:p>
            <a:r>
              <a:rPr lang="es-ES" dirty="0" smtClean="0"/>
              <a:t>Las </a:t>
            </a:r>
            <a:r>
              <a:rPr lang="es-ES" dirty="0"/>
              <a:t>redes de computadoras constan en los enlaces y </a:t>
            </a:r>
            <a:r>
              <a:rPr lang="es-ES" dirty="0" smtClean="0"/>
              <a:t>nodos</a:t>
            </a:r>
          </a:p>
          <a:p>
            <a:pPr marL="0" indent="0">
              <a:buNone/>
            </a:pPr>
            <a:r>
              <a:rPr lang="es-ES" dirty="0"/>
              <a:t>Nodos: servidores, ordenadores </a:t>
            </a:r>
            <a:r>
              <a:rPr lang="es-ES" dirty="0" smtClean="0"/>
              <a:t>portátiles, </a:t>
            </a:r>
            <a:r>
              <a:rPr lang="es-ES" dirty="0" smtClean="0"/>
              <a:t>Sistemas embebidos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Enlaces</a:t>
            </a:r>
            <a:r>
              <a:rPr lang="es-ES" dirty="0"/>
              <a:t>: </a:t>
            </a:r>
            <a:r>
              <a:rPr lang="es-ES" dirty="0" smtClean="0"/>
              <a:t>conexión</a:t>
            </a:r>
          </a:p>
          <a:p>
            <a:r>
              <a:rPr lang="es-ES" dirty="0" smtClean="0"/>
              <a:t>Los </a:t>
            </a:r>
            <a:r>
              <a:rPr lang="es-ES" dirty="0"/>
              <a:t>protocolos están construidos en varias capas. en la parte superior de la pila, hay protocolos de nivel de </a:t>
            </a:r>
            <a:r>
              <a:rPr lang="es-ES" dirty="0" smtClean="0"/>
              <a:t>aplicación</a:t>
            </a:r>
          </a:p>
          <a:p>
            <a:pPr marL="0" indent="0">
              <a:buNone/>
            </a:pPr>
            <a:r>
              <a:rPr lang="es-ES" dirty="0"/>
              <a:t>H</a:t>
            </a:r>
            <a:r>
              <a:rPr lang="es-ES" dirty="0" smtClean="0"/>
              <a:t>ttp</a:t>
            </a:r>
            <a:r>
              <a:rPr lang="es-ES" dirty="0"/>
              <a:t>, iniciar la transferencia de documentos, </a:t>
            </a:r>
            <a:r>
              <a:rPr lang="es-ES" dirty="0" smtClean="0"/>
              <a:t>y el </a:t>
            </a:r>
            <a:r>
              <a:rPr lang="es-ES" dirty="0"/>
              <a:t>estado entre los </a:t>
            </a:r>
            <a:r>
              <a:rPr lang="es-ES" dirty="0" smtClean="0"/>
              <a:t>dispositivos.</a:t>
            </a:r>
          </a:p>
          <a:p>
            <a:pPr marL="0" indent="0">
              <a:buNone/>
            </a:pPr>
            <a:r>
              <a:rPr lang="es-ES" dirty="0"/>
              <a:t>Protocolo Websocket, en tiempo </a:t>
            </a:r>
            <a:r>
              <a:rPr lang="es-ES" dirty="0" smtClean="0"/>
              <a:t>real de comunicación bidireccional.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21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</TotalTime>
  <Words>567</Words>
  <Application>Microsoft Office PowerPoint</Application>
  <PresentationFormat>Panorámica</PresentationFormat>
  <Paragraphs>87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Espiral</vt:lpstr>
      <vt:lpstr>Introducción Internet de las cosas</vt:lpstr>
      <vt:lpstr>¿Qué es el internet de las cosas?</vt:lpstr>
      <vt:lpstr>¿Por qué internet de las cosas?</vt:lpstr>
      <vt:lpstr>Web colaboraciones y plataformas</vt:lpstr>
      <vt:lpstr>Dispositivos Integrados De Comunicaciones (Funcionamiento)</vt:lpstr>
      <vt:lpstr>Dispositivos Embebidos</vt:lpstr>
      <vt:lpstr>Internet Incorporado</vt:lpstr>
      <vt:lpstr>Ejemplo</vt:lpstr>
      <vt:lpstr>Los protocolos</vt:lpstr>
      <vt:lpstr>Presentación de PowerPoint</vt:lpstr>
      <vt:lpstr>Conexiones</vt:lpstr>
      <vt:lpstr>Microcontroladores</vt:lpstr>
      <vt:lpstr>Presentación de PowerPoint</vt:lpstr>
      <vt:lpstr>Arduino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Internet de las cosas</dc:title>
  <dc:creator>Cristian Vindas</dc:creator>
  <cp:lastModifiedBy>Cristian Vindas</cp:lastModifiedBy>
  <cp:revision>43</cp:revision>
  <dcterms:created xsi:type="dcterms:W3CDTF">2019-09-09T23:01:30Z</dcterms:created>
  <dcterms:modified xsi:type="dcterms:W3CDTF">2019-09-10T02:31:36Z</dcterms:modified>
</cp:coreProperties>
</file>