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04" r:id="rId4"/>
    <p:sldId id="269" r:id="rId5"/>
    <p:sldId id="270" r:id="rId6"/>
    <p:sldId id="263" r:id="rId7"/>
    <p:sldId id="265" r:id="rId8"/>
    <p:sldId id="297" r:id="rId9"/>
    <p:sldId id="259" r:id="rId10"/>
    <p:sldId id="260" r:id="rId11"/>
    <p:sldId id="271" r:id="rId12"/>
    <p:sldId id="272" r:id="rId13"/>
    <p:sldId id="273" r:id="rId14"/>
    <p:sldId id="274" r:id="rId15"/>
    <p:sldId id="275" r:id="rId16"/>
    <p:sldId id="276" r:id="rId17"/>
    <p:sldId id="277" r:id="rId18"/>
    <p:sldId id="306" r:id="rId19"/>
    <p:sldId id="307" r:id="rId20"/>
    <p:sldId id="308" r:id="rId21"/>
    <p:sldId id="278" r:id="rId22"/>
    <p:sldId id="279" r:id="rId23"/>
    <p:sldId id="293" r:id="rId24"/>
    <p:sldId id="294" r:id="rId25"/>
    <p:sldId id="280" r:id="rId26"/>
    <p:sldId id="281" r:id="rId27"/>
    <p:sldId id="282" r:id="rId28"/>
    <p:sldId id="283" r:id="rId29"/>
    <p:sldId id="284" r:id="rId30"/>
    <p:sldId id="285" r:id="rId31"/>
    <p:sldId id="289" r:id="rId32"/>
    <p:sldId id="309" r:id="rId33"/>
    <p:sldId id="310" r:id="rId34"/>
    <p:sldId id="311" r:id="rId35"/>
    <p:sldId id="312" r:id="rId36"/>
    <p:sldId id="313" r:id="rId37"/>
    <p:sldId id="314" r:id="rId38"/>
    <p:sldId id="315" r:id="rId39"/>
    <p:sldId id="316" r:id="rId40"/>
    <p:sldId id="317" r:id="rId41"/>
    <p:sldId id="318" r:id="rId42"/>
    <p:sldId id="301" r:id="rId43"/>
    <p:sldId id="303" r:id="rId44"/>
    <p:sldId id="30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84" autoAdjust="0"/>
  </p:normalViewPr>
  <p:slideViewPr>
    <p:cSldViewPr>
      <p:cViewPr>
        <p:scale>
          <a:sx n="60" d="100"/>
          <a:sy n="60" d="100"/>
        </p:scale>
        <p:origin x="-1644"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fstas1-hba.nexus.csiro.au\CMAR-SHARE4\Groups\Tropical%20and%20Pelagic\Pelagic%20Ecosystems\Tuna\ABNJ\WWF%20Sri%20Lanka%20HS%20Curriculum\Presentations\NCDB%20modifi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AU" sz="2000" dirty="0"/>
              <a:t>IOTC </a:t>
            </a:r>
            <a:r>
              <a:rPr lang="en-AU" sz="2000" dirty="0" smtClean="0"/>
              <a:t>Catch </a:t>
            </a:r>
            <a:r>
              <a:rPr lang="en-AU" sz="2000" dirty="0"/>
              <a:t>by </a:t>
            </a:r>
            <a:r>
              <a:rPr lang="en-AU" sz="2000" dirty="0" smtClean="0"/>
              <a:t>Species (all gear)</a:t>
            </a:r>
            <a:endParaRPr lang="en-AU" sz="2000" dirty="0"/>
          </a:p>
        </c:rich>
      </c:tx>
      <c:layout>
        <c:manualLayout>
          <c:xMode val="edge"/>
          <c:yMode val="edge"/>
          <c:x val="0.57594074867645895"/>
          <c:y val="0.123667800558661"/>
        </c:manualLayout>
      </c:layout>
      <c:overlay val="0"/>
    </c:title>
    <c:autoTitleDeleted val="0"/>
    <c:plotArea>
      <c:layout>
        <c:manualLayout>
          <c:layoutTarget val="inner"/>
          <c:xMode val="edge"/>
          <c:yMode val="edge"/>
          <c:x val="0.13498554017381501"/>
          <c:y val="0.15866349568294899"/>
          <c:w val="0.82756870737692401"/>
          <c:h val="0.70170232182006298"/>
        </c:manualLayout>
      </c:layout>
      <c:areaChart>
        <c:grouping val="stacked"/>
        <c:varyColors val="0"/>
        <c:ser>
          <c:idx val="1"/>
          <c:order val="0"/>
          <c:tx>
            <c:strRef>
              <c:f>plots!$B$74</c:f>
              <c:strCache>
                <c:ptCount val="1"/>
                <c:pt idx="0">
                  <c:v>Yellowfin tuna</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plots!$B$75:$B$137</c:f>
              <c:numCache>
                <c:formatCode>General</c:formatCode>
                <c:ptCount val="63"/>
                <c:pt idx="0">
                  <c:v>4.29563479757309</c:v>
                </c:pt>
                <c:pt idx="1">
                  <c:v>4.7402165714502287</c:v>
                </c:pt>
                <c:pt idx="2">
                  <c:v>8.3929575399160559</c:v>
                </c:pt>
                <c:pt idx="3">
                  <c:v>11.51854580366612</c:v>
                </c:pt>
                <c:pt idx="4">
                  <c:v>26.968650058507869</c:v>
                </c:pt>
                <c:pt idx="5">
                  <c:v>50.68865582728386</c:v>
                </c:pt>
                <c:pt idx="6">
                  <c:v>66.465540365457528</c:v>
                </c:pt>
                <c:pt idx="7">
                  <c:v>40.170955227136609</c:v>
                </c:pt>
                <c:pt idx="8">
                  <c:v>31.042114885330161</c:v>
                </c:pt>
                <c:pt idx="9">
                  <c:v>30.941358587026588</c:v>
                </c:pt>
                <c:pt idx="10">
                  <c:v>44.37223645353307</c:v>
                </c:pt>
                <c:pt idx="11">
                  <c:v>42.796537147045171</c:v>
                </c:pt>
                <c:pt idx="12">
                  <c:v>56.068316111803099</c:v>
                </c:pt>
                <c:pt idx="13">
                  <c:v>35.383467555522742</c:v>
                </c:pt>
                <c:pt idx="14">
                  <c:v>36.026494631767221</c:v>
                </c:pt>
                <c:pt idx="15">
                  <c:v>37.360839676856997</c:v>
                </c:pt>
                <c:pt idx="16">
                  <c:v>56.917866132736073</c:v>
                </c:pt>
                <c:pt idx="17">
                  <c:v>46.521281204223527</c:v>
                </c:pt>
                <c:pt idx="18">
                  <c:v>88.446658343315235</c:v>
                </c:pt>
                <c:pt idx="19">
                  <c:v>65.222822202920696</c:v>
                </c:pt>
                <c:pt idx="20">
                  <c:v>42.548764842957262</c:v>
                </c:pt>
                <c:pt idx="21">
                  <c:v>43.482657345652477</c:v>
                </c:pt>
                <c:pt idx="22">
                  <c:v>45.210091065168278</c:v>
                </c:pt>
                <c:pt idx="23">
                  <c:v>41.62363046216965</c:v>
                </c:pt>
                <c:pt idx="24">
                  <c:v>45.698073240399417</c:v>
                </c:pt>
                <c:pt idx="25">
                  <c:v>47.785560069233078</c:v>
                </c:pt>
                <c:pt idx="26">
                  <c:v>51.095011826276831</c:v>
                </c:pt>
                <c:pt idx="27">
                  <c:v>74.245999797105824</c:v>
                </c:pt>
                <c:pt idx="28">
                  <c:v>63.974476082861372</c:v>
                </c:pt>
                <c:pt idx="29">
                  <c:v>56.15286876785747</c:v>
                </c:pt>
                <c:pt idx="30">
                  <c:v>53.643020572662202</c:v>
                </c:pt>
                <c:pt idx="31">
                  <c:v>59.29930339539051</c:v>
                </c:pt>
                <c:pt idx="32">
                  <c:v>70.580189286470414</c:v>
                </c:pt>
                <c:pt idx="33">
                  <c:v>74.110843347072603</c:v>
                </c:pt>
                <c:pt idx="34">
                  <c:v>120.2485000809432</c:v>
                </c:pt>
                <c:pt idx="35">
                  <c:v>135.44535539096569</c:v>
                </c:pt>
                <c:pt idx="36">
                  <c:v>151.1166916853783</c:v>
                </c:pt>
                <c:pt idx="37">
                  <c:v>168.04260296630829</c:v>
                </c:pt>
                <c:pt idx="38">
                  <c:v>223.26586643323299</c:v>
                </c:pt>
                <c:pt idx="39">
                  <c:v>212.55931914080679</c:v>
                </c:pt>
                <c:pt idx="40">
                  <c:v>252.86410809543011</c:v>
                </c:pt>
                <c:pt idx="41">
                  <c:v>244.8266628803774</c:v>
                </c:pt>
                <c:pt idx="42">
                  <c:v>321.42513875420241</c:v>
                </c:pt>
                <c:pt idx="43">
                  <c:v>401.63711204354411</c:v>
                </c:pt>
                <c:pt idx="44">
                  <c:v>339.61616737341882</c:v>
                </c:pt>
                <c:pt idx="45">
                  <c:v>352.88265584199871</c:v>
                </c:pt>
                <c:pt idx="46">
                  <c:v>362.47977368021009</c:v>
                </c:pt>
                <c:pt idx="47">
                  <c:v>356.66552567213768</c:v>
                </c:pt>
                <c:pt idx="48">
                  <c:v>324.68679106700381</c:v>
                </c:pt>
                <c:pt idx="49">
                  <c:v>370.35503404092759</c:v>
                </c:pt>
                <c:pt idx="50">
                  <c:v>343.4493101568911</c:v>
                </c:pt>
                <c:pt idx="51">
                  <c:v>321.95582891612872</c:v>
                </c:pt>
                <c:pt idx="52">
                  <c:v>347.98781899776259</c:v>
                </c:pt>
                <c:pt idx="53">
                  <c:v>455.96145484441519</c:v>
                </c:pt>
                <c:pt idx="54">
                  <c:v>527.60179098239553</c:v>
                </c:pt>
                <c:pt idx="55">
                  <c:v>505.96941768592609</c:v>
                </c:pt>
                <c:pt idx="56">
                  <c:v>423.73205986602551</c:v>
                </c:pt>
                <c:pt idx="57">
                  <c:v>321.64526672804578</c:v>
                </c:pt>
                <c:pt idx="58">
                  <c:v>322.97663881399711</c:v>
                </c:pt>
                <c:pt idx="59">
                  <c:v>267.11643944459308</c:v>
                </c:pt>
                <c:pt idx="60">
                  <c:v>299.46406758014871</c:v>
                </c:pt>
                <c:pt idx="61">
                  <c:v>327.09803074072221</c:v>
                </c:pt>
                <c:pt idx="62">
                  <c:v>365.82568032388832</c:v>
                </c:pt>
              </c:numCache>
            </c:numRef>
          </c:val>
        </c:ser>
        <c:ser>
          <c:idx val="2"/>
          <c:order val="1"/>
          <c:tx>
            <c:strRef>
              <c:f>plots!$C$74</c:f>
              <c:strCache>
                <c:ptCount val="1"/>
                <c:pt idx="0">
                  <c:v>Bigeye tuna</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plots!$C$75:$C$137</c:f>
              <c:numCache>
                <c:formatCode>General</c:formatCode>
                <c:ptCount val="63"/>
                <c:pt idx="0">
                  <c:v>2.1178928852081301E-2</c:v>
                </c:pt>
                <c:pt idx="1">
                  <c:v>4.5545412778854301E-2</c:v>
                </c:pt>
                <c:pt idx="2">
                  <c:v>0.32145388054847701</c:v>
                </c:pt>
                <c:pt idx="3">
                  <c:v>1.6950530734062219</c:v>
                </c:pt>
                <c:pt idx="4">
                  <c:v>6.8997832713127076</c:v>
                </c:pt>
                <c:pt idx="5">
                  <c:v>9.7954945995807883</c:v>
                </c:pt>
                <c:pt idx="6">
                  <c:v>12.90402082371712</c:v>
                </c:pt>
                <c:pt idx="7">
                  <c:v>12.211608822107319</c:v>
                </c:pt>
                <c:pt idx="8">
                  <c:v>11.883256507158309</c:v>
                </c:pt>
                <c:pt idx="9">
                  <c:v>10.10530002045631</c:v>
                </c:pt>
                <c:pt idx="10">
                  <c:v>16.353511997222899</c:v>
                </c:pt>
                <c:pt idx="11">
                  <c:v>15.244564218997949</c:v>
                </c:pt>
                <c:pt idx="12">
                  <c:v>18.88279299736012</c:v>
                </c:pt>
                <c:pt idx="13">
                  <c:v>13.801963979244251</c:v>
                </c:pt>
                <c:pt idx="14">
                  <c:v>18.299622009277261</c:v>
                </c:pt>
                <c:pt idx="15">
                  <c:v>19.531084131717709</c:v>
                </c:pt>
                <c:pt idx="16">
                  <c:v>24.081862752914461</c:v>
                </c:pt>
                <c:pt idx="17">
                  <c:v>24.924386849403358</c:v>
                </c:pt>
                <c:pt idx="18">
                  <c:v>37.514262895107223</c:v>
                </c:pt>
                <c:pt idx="19">
                  <c:v>29.479111017227169</c:v>
                </c:pt>
                <c:pt idx="20">
                  <c:v>25.6789793176651</c:v>
                </c:pt>
                <c:pt idx="21">
                  <c:v>21.124880210876508</c:v>
                </c:pt>
                <c:pt idx="22">
                  <c:v>18.72931838321686</c:v>
                </c:pt>
                <c:pt idx="23">
                  <c:v>16.450947324752811</c:v>
                </c:pt>
                <c:pt idx="24">
                  <c:v>27.17931075763703</c:v>
                </c:pt>
                <c:pt idx="25">
                  <c:v>36.62549713156745</c:v>
                </c:pt>
                <c:pt idx="26">
                  <c:v>28.545166654169531</c:v>
                </c:pt>
                <c:pt idx="27">
                  <c:v>35.246240047335633</c:v>
                </c:pt>
                <c:pt idx="28">
                  <c:v>52.030076365649599</c:v>
                </c:pt>
                <c:pt idx="29">
                  <c:v>36.008200706362722</c:v>
                </c:pt>
                <c:pt idx="30">
                  <c:v>37.302725656270979</c:v>
                </c:pt>
                <c:pt idx="31">
                  <c:v>37.673608219146729</c:v>
                </c:pt>
                <c:pt idx="32">
                  <c:v>47.416934154271999</c:v>
                </c:pt>
                <c:pt idx="33">
                  <c:v>54.933823718063472</c:v>
                </c:pt>
                <c:pt idx="34">
                  <c:v>50.18094558348507</c:v>
                </c:pt>
                <c:pt idx="35">
                  <c:v>58.451464251413718</c:v>
                </c:pt>
                <c:pt idx="36">
                  <c:v>60.725044232338682</c:v>
                </c:pt>
                <c:pt idx="37">
                  <c:v>68.36121171982586</c:v>
                </c:pt>
                <c:pt idx="38">
                  <c:v>79.779418390221608</c:v>
                </c:pt>
                <c:pt idx="39">
                  <c:v>76.470955385333042</c:v>
                </c:pt>
                <c:pt idx="40">
                  <c:v>79.068198380533914</c:v>
                </c:pt>
                <c:pt idx="41">
                  <c:v>82.373810911658879</c:v>
                </c:pt>
                <c:pt idx="42">
                  <c:v>78.248713072119287</c:v>
                </c:pt>
                <c:pt idx="43">
                  <c:v>109.2212087571137</c:v>
                </c:pt>
                <c:pt idx="44">
                  <c:v>117.1046730184634</c:v>
                </c:pt>
                <c:pt idx="45">
                  <c:v>126.5576922853962</c:v>
                </c:pt>
                <c:pt idx="46">
                  <c:v>136.52308477543281</c:v>
                </c:pt>
                <c:pt idx="47">
                  <c:v>157.21402315902691</c:v>
                </c:pt>
                <c:pt idx="48">
                  <c:v>152.72181788167569</c:v>
                </c:pt>
                <c:pt idx="49">
                  <c:v>162.25098162046061</c:v>
                </c:pt>
                <c:pt idx="50">
                  <c:v>140.22250014925001</c:v>
                </c:pt>
                <c:pt idx="51">
                  <c:v>130.5822663675942</c:v>
                </c:pt>
                <c:pt idx="52">
                  <c:v>150.43676525143911</c:v>
                </c:pt>
                <c:pt idx="53">
                  <c:v>140.283030849656</c:v>
                </c:pt>
                <c:pt idx="54">
                  <c:v>149.5477075738311</c:v>
                </c:pt>
                <c:pt idx="55">
                  <c:v>133.46134352594021</c:v>
                </c:pt>
                <c:pt idx="56">
                  <c:v>131.36683469652939</c:v>
                </c:pt>
                <c:pt idx="57">
                  <c:v>135.71170777757081</c:v>
                </c:pt>
                <c:pt idx="58">
                  <c:v>123.5376623578518</c:v>
                </c:pt>
                <c:pt idx="59">
                  <c:v>117.4800284906775</c:v>
                </c:pt>
                <c:pt idx="60">
                  <c:v>87.224525341636962</c:v>
                </c:pt>
                <c:pt idx="61">
                  <c:v>93.707298978216727</c:v>
                </c:pt>
                <c:pt idx="62">
                  <c:v>115.79336431359479</c:v>
                </c:pt>
              </c:numCache>
            </c:numRef>
          </c:val>
        </c:ser>
        <c:ser>
          <c:idx val="3"/>
          <c:order val="2"/>
          <c:tx>
            <c:strRef>
              <c:f>plots!$D$74</c:f>
              <c:strCache>
                <c:ptCount val="1"/>
                <c:pt idx="0">
                  <c:v>Skipjack tuna</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plots!$D$75:$D$137</c:f>
              <c:numCache>
                <c:formatCode>General</c:formatCode>
                <c:ptCount val="63"/>
                <c:pt idx="0">
                  <c:v>10.83270144938677</c:v>
                </c:pt>
                <c:pt idx="1">
                  <c:v>13.681412849981349</c:v>
                </c:pt>
                <c:pt idx="2">
                  <c:v>13.466281992809851</c:v>
                </c:pt>
                <c:pt idx="3">
                  <c:v>14.32663624849917</c:v>
                </c:pt>
                <c:pt idx="4">
                  <c:v>15.07673039012032</c:v>
                </c:pt>
                <c:pt idx="5">
                  <c:v>15.342143764596431</c:v>
                </c:pt>
                <c:pt idx="6">
                  <c:v>15.991635123910379</c:v>
                </c:pt>
                <c:pt idx="7">
                  <c:v>17.65389631955701</c:v>
                </c:pt>
                <c:pt idx="8">
                  <c:v>16.782343426972599</c:v>
                </c:pt>
                <c:pt idx="9">
                  <c:v>16.905969307420779</c:v>
                </c:pt>
                <c:pt idx="10">
                  <c:v>16.69996403191427</c:v>
                </c:pt>
                <c:pt idx="11">
                  <c:v>16.574748072512449</c:v>
                </c:pt>
                <c:pt idx="12">
                  <c:v>18.920021247981069</c:v>
                </c:pt>
                <c:pt idx="13">
                  <c:v>21.328794966461111</c:v>
                </c:pt>
                <c:pt idx="14">
                  <c:v>22.312626320034269</c:v>
                </c:pt>
                <c:pt idx="15">
                  <c:v>28.457246110584592</c:v>
                </c:pt>
                <c:pt idx="16">
                  <c:v>33.689049409270183</c:v>
                </c:pt>
                <c:pt idx="17">
                  <c:v>36.182015013667758</c:v>
                </c:pt>
                <c:pt idx="18">
                  <c:v>35.93568419826952</c:v>
                </c:pt>
                <c:pt idx="19">
                  <c:v>38.478008260585383</c:v>
                </c:pt>
                <c:pt idx="20">
                  <c:v>44.314101866703339</c:v>
                </c:pt>
                <c:pt idx="21">
                  <c:v>42.554335253290773</c:v>
                </c:pt>
                <c:pt idx="22">
                  <c:v>36.441730535866583</c:v>
                </c:pt>
                <c:pt idx="23">
                  <c:v>46.537372753191761</c:v>
                </c:pt>
                <c:pt idx="24">
                  <c:v>56.760757581207898</c:v>
                </c:pt>
                <c:pt idx="25">
                  <c:v>44.563647155061247</c:v>
                </c:pt>
                <c:pt idx="26">
                  <c:v>52.277518039111101</c:v>
                </c:pt>
                <c:pt idx="27">
                  <c:v>49.664107076060027</c:v>
                </c:pt>
                <c:pt idx="28">
                  <c:v>45.299441498006672</c:v>
                </c:pt>
                <c:pt idx="29">
                  <c:v>49.470248005628477</c:v>
                </c:pt>
                <c:pt idx="30">
                  <c:v>55.537620641836902</c:v>
                </c:pt>
                <c:pt idx="31">
                  <c:v>58.770914978999663</c:v>
                </c:pt>
                <c:pt idx="32">
                  <c:v>62.333088628020143</c:v>
                </c:pt>
                <c:pt idx="33">
                  <c:v>69.907672830048483</c:v>
                </c:pt>
                <c:pt idx="34">
                  <c:v>112.0584208706924</c:v>
                </c:pt>
                <c:pt idx="35">
                  <c:v>143.52770380708611</c:v>
                </c:pt>
                <c:pt idx="36">
                  <c:v>157.8524630026001</c:v>
                </c:pt>
                <c:pt idx="37">
                  <c:v>176.39733947997189</c:v>
                </c:pt>
                <c:pt idx="38">
                  <c:v>208.6851693990389</c:v>
                </c:pt>
                <c:pt idx="39">
                  <c:v>251.30331112028199</c:v>
                </c:pt>
                <c:pt idx="40">
                  <c:v>228.37522917377439</c:v>
                </c:pt>
                <c:pt idx="41">
                  <c:v>248.32830436854439</c:v>
                </c:pt>
                <c:pt idx="42">
                  <c:v>286.37325198132811</c:v>
                </c:pt>
                <c:pt idx="43">
                  <c:v>313.62763795728119</c:v>
                </c:pt>
                <c:pt idx="44">
                  <c:v>351.14083078577221</c:v>
                </c:pt>
                <c:pt idx="45">
                  <c:v>345.19437805511382</c:v>
                </c:pt>
                <c:pt idx="46">
                  <c:v>321.27378331006332</c:v>
                </c:pt>
                <c:pt idx="47">
                  <c:v>332.16454120857833</c:v>
                </c:pt>
                <c:pt idx="48">
                  <c:v>340.26148618789762</c:v>
                </c:pt>
                <c:pt idx="49">
                  <c:v>424.21681456717732</c:v>
                </c:pt>
                <c:pt idx="50">
                  <c:v>418.81255114161212</c:v>
                </c:pt>
                <c:pt idx="51">
                  <c:v>409.40706007538301</c:v>
                </c:pt>
                <c:pt idx="52">
                  <c:v>481.91013079167669</c:v>
                </c:pt>
                <c:pt idx="53">
                  <c:v>480.75746661510169</c:v>
                </c:pt>
                <c:pt idx="54">
                  <c:v>455.30345007352162</c:v>
                </c:pt>
                <c:pt idx="55">
                  <c:v>535.63941445573937</c:v>
                </c:pt>
                <c:pt idx="56">
                  <c:v>610.98547159164661</c:v>
                </c:pt>
                <c:pt idx="57">
                  <c:v>455.16923031218312</c:v>
                </c:pt>
                <c:pt idx="58">
                  <c:v>446.58172174611309</c:v>
                </c:pt>
                <c:pt idx="59">
                  <c:v>435.16489377883403</c:v>
                </c:pt>
                <c:pt idx="60">
                  <c:v>423.99671449990018</c:v>
                </c:pt>
                <c:pt idx="61">
                  <c:v>384.52257741595793</c:v>
                </c:pt>
                <c:pt idx="62">
                  <c:v>314.52488828906519</c:v>
                </c:pt>
              </c:numCache>
            </c:numRef>
          </c:val>
        </c:ser>
        <c:ser>
          <c:idx val="4"/>
          <c:order val="3"/>
          <c:tx>
            <c:strRef>
              <c:f>plots!$N$74</c:f>
              <c:strCache>
                <c:ptCount val="1"/>
                <c:pt idx="0">
                  <c:v>Longtail tuna</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plots!$N$75:$N$137</c:f>
              <c:numCache>
                <c:formatCode>General</c:formatCode>
                <c:ptCount val="63"/>
                <c:pt idx="0">
                  <c:v>2.808836430869996</c:v>
                </c:pt>
                <c:pt idx="1">
                  <c:v>2.784997461566705</c:v>
                </c:pt>
                <c:pt idx="2">
                  <c:v>3.0541757647152989</c:v>
                </c:pt>
                <c:pt idx="3">
                  <c:v>3.3212614109609282</c:v>
                </c:pt>
                <c:pt idx="4">
                  <c:v>3.5638529364261782</c:v>
                </c:pt>
                <c:pt idx="5">
                  <c:v>3.5992379151023952</c:v>
                </c:pt>
                <c:pt idx="6">
                  <c:v>3.285898684058338</c:v>
                </c:pt>
                <c:pt idx="7">
                  <c:v>4.6641136814746966</c:v>
                </c:pt>
                <c:pt idx="8">
                  <c:v>3.7092113185804378</c:v>
                </c:pt>
                <c:pt idx="9">
                  <c:v>4.4821138968802918</c:v>
                </c:pt>
                <c:pt idx="10">
                  <c:v>4.5040344717726084</c:v>
                </c:pt>
                <c:pt idx="11">
                  <c:v>4.4185276095569046</c:v>
                </c:pt>
                <c:pt idx="12">
                  <c:v>5.3006177733382209</c:v>
                </c:pt>
                <c:pt idx="13">
                  <c:v>6.095977445811033</c:v>
                </c:pt>
                <c:pt idx="14">
                  <c:v>7.1594192033689454</c:v>
                </c:pt>
                <c:pt idx="15">
                  <c:v>7.7366992409285231</c:v>
                </c:pt>
                <c:pt idx="16">
                  <c:v>9.0783406740538659</c:v>
                </c:pt>
                <c:pt idx="17">
                  <c:v>9.3876619003824882</c:v>
                </c:pt>
                <c:pt idx="18">
                  <c:v>9.4246797576285903</c:v>
                </c:pt>
                <c:pt idx="19">
                  <c:v>8.8369240912310687</c:v>
                </c:pt>
                <c:pt idx="20">
                  <c:v>7.4301377224139884</c:v>
                </c:pt>
                <c:pt idx="21">
                  <c:v>6.4554819409474646</c:v>
                </c:pt>
                <c:pt idx="22">
                  <c:v>7.7695488000325863</c:v>
                </c:pt>
                <c:pt idx="23">
                  <c:v>7.3260904499627664</c:v>
                </c:pt>
                <c:pt idx="24">
                  <c:v>12.26353421271595</c:v>
                </c:pt>
                <c:pt idx="25">
                  <c:v>14.100192616499969</c:v>
                </c:pt>
                <c:pt idx="26">
                  <c:v>14.64014003030211</c:v>
                </c:pt>
                <c:pt idx="27">
                  <c:v>14.875264312088509</c:v>
                </c:pt>
                <c:pt idx="28">
                  <c:v>16.330846657700832</c:v>
                </c:pt>
                <c:pt idx="29">
                  <c:v>18.848522586539278</c:v>
                </c:pt>
                <c:pt idx="30">
                  <c:v>17.54982157844303</c:v>
                </c:pt>
                <c:pt idx="31">
                  <c:v>19.3190004055202</c:v>
                </c:pt>
                <c:pt idx="32">
                  <c:v>29.202387173280119</c:v>
                </c:pt>
                <c:pt idx="33">
                  <c:v>25.303107619166379</c:v>
                </c:pt>
                <c:pt idx="34">
                  <c:v>30.18968434062598</c:v>
                </c:pt>
                <c:pt idx="35">
                  <c:v>34.245288208961512</c:v>
                </c:pt>
                <c:pt idx="36">
                  <c:v>36.616177234763278</c:v>
                </c:pt>
                <c:pt idx="37">
                  <c:v>48.278655894607311</c:v>
                </c:pt>
                <c:pt idx="38">
                  <c:v>55.533341320077</c:v>
                </c:pt>
                <c:pt idx="39">
                  <c:v>48.697204726152123</c:v>
                </c:pt>
                <c:pt idx="40">
                  <c:v>43.179220713376999</c:v>
                </c:pt>
                <c:pt idx="41">
                  <c:v>48.378221387594941</c:v>
                </c:pt>
                <c:pt idx="42">
                  <c:v>41.870448827028277</c:v>
                </c:pt>
                <c:pt idx="43">
                  <c:v>46.570368565201747</c:v>
                </c:pt>
                <c:pt idx="44">
                  <c:v>50.039116835752502</c:v>
                </c:pt>
                <c:pt idx="45">
                  <c:v>68.557776328958369</c:v>
                </c:pt>
                <c:pt idx="46">
                  <c:v>61.963501004372723</c:v>
                </c:pt>
                <c:pt idx="47">
                  <c:v>63.656263507397718</c:v>
                </c:pt>
                <c:pt idx="48">
                  <c:v>73.299624976903345</c:v>
                </c:pt>
                <c:pt idx="49">
                  <c:v>74.339382768300368</c:v>
                </c:pt>
                <c:pt idx="50">
                  <c:v>90.709819185635126</c:v>
                </c:pt>
                <c:pt idx="51">
                  <c:v>82.610840774954141</c:v>
                </c:pt>
                <c:pt idx="52">
                  <c:v>78.338356948819012</c:v>
                </c:pt>
                <c:pt idx="53">
                  <c:v>79.822266330468238</c:v>
                </c:pt>
                <c:pt idx="54">
                  <c:v>72.064874679402465</c:v>
                </c:pt>
                <c:pt idx="55">
                  <c:v>67.364507374914368</c:v>
                </c:pt>
                <c:pt idx="56">
                  <c:v>81.865599831495288</c:v>
                </c:pt>
                <c:pt idx="57">
                  <c:v>96.450690083182423</c:v>
                </c:pt>
                <c:pt idx="58">
                  <c:v>98.458838915241728</c:v>
                </c:pt>
                <c:pt idx="59">
                  <c:v>116.6393549171174</c:v>
                </c:pt>
                <c:pt idx="60">
                  <c:v>132.39710904564541</c:v>
                </c:pt>
                <c:pt idx="61">
                  <c:v>164.68353827201199</c:v>
                </c:pt>
                <c:pt idx="62">
                  <c:v>155.19034449606019</c:v>
                </c:pt>
              </c:numCache>
            </c:numRef>
          </c:val>
        </c:ser>
        <c:ser>
          <c:idx val="5"/>
          <c:order val="4"/>
          <c:tx>
            <c:strRef>
              <c:f>plots!$R$74</c:f>
              <c:strCache>
                <c:ptCount val="1"/>
                <c:pt idx="0">
                  <c:v>Kawakawa tuna</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plots!$R$75:$R$137</c:f>
              <c:numCache>
                <c:formatCode>General</c:formatCode>
                <c:ptCount val="63"/>
                <c:pt idx="0">
                  <c:v>5.5563387951850904</c:v>
                </c:pt>
                <c:pt idx="1">
                  <c:v>3.235222844660282</c:v>
                </c:pt>
                <c:pt idx="2">
                  <c:v>3.2634527105689051</c:v>
                </c:pt>
                <c:pt idx="3">
                  <c:v>3.2206016464829501</c:v>
                </c:pt>
                <c:pt idx="4">
                  <c:v>4.4729114010930084</c:v>
                </c:pt>
                <c:pt idx="5">
                  <c:v>5.3588759216070061</c:v>
                </c:pt>
                <c:pt idx="6">
                  <c:v>5.8450780628919601</c:v>
                </c:pt>
                <c:pt idx="7">
                  <c:v>5.3800024052858397</c:v>
                </c:pt>
                <c:pt idx="8">
                  <c:v>5.0564486300945326</c:v>
                </c:pt>
                <c:pt idx="9">
                  <c:v>5.2542015151977486</c:v>
                </c:pt>
                <c:pt idx="10">
                  <c:v>6.9597052055597324</c:v>
                </c:pt>
                <c:pt idx="11">
                  <c:v>8.668094347000121</c:v>
                </c:pt>
                <c:pt idx="12">
                  <c:v>5.9772656340599104</c:v>
                </c:pt>
                <c:pt idx="13">
                  <c:v>8.2505027251243632</c:v>
                </c:pt>
                <c:pt idx="14">
                  <c:v>10.138394508481021</c:v>
                </c:pt>
                <c:pt idx="15">
                  <c:v>8.7602428777217867</c:v>
                </c:pt>
                <c:pt idx="16">
                  <c:v>8.8058094474077357</c:v>
                </c:pt>
                <c:pt idx="17">
                  <c:v>9.8591786720752737</c:v>
                </c:pt>
                <c:pt idx="18">
                  <c:v>10.475048164844511</c:v>
                </c:pt>
                <c:pt idx="19">
                  <c:v>10.43354087018969</c:v>
                </c:pt>
                <c:pt idx="20">
                  <c:v>9.5516064068079185</c:v>
                </c:pt>
                <c:pt idx="21">
                  <c:v>10.99311112380027</c:v>
                </c:pt>
                <c:pt idx="22">
                  <c:v>12.766939331054701</c:v>
                </c:pt>
                <c:pt idx="23">
                  <c:v>13.306857165098201</c:v>
                </c:pt>
                <c:pt idx="24">
                  <c:v>17.741334268093109</c:v>
                </c:pt>
                <c:pt idx="25">
                  <c:v>18.689330397129009</c:v>
                </c:pt>
                <c:pt idx="26">
                  <c:v>28.067044447898901</c:v>
                </c:pt>
                <c:pt idx="27">
                  <c:v>23.83554683113088</c:v>
                </c:pt>
                <c:pt idx="28">
                  <c:v>24.528435042381211</c:v>
                </c:pt>
                <c:pt idx="29">
                  <c:v>33.032577194333079</c:v>
                </c:pt>
                <c:pt idx="30">
                  <c:v>31.865781201079489</c:v>
                </c:pt>
                <c:pt idx="31">
                  <c:v>31.83213718228043</c:v>
                </c:pt>
                <c:pt idx="32">
                  <c:v>37.718192976579232</c:v>
                </c:pt>
                <c:pt idx="33">
                  <c:v>33.265498781301083</c:v>
                </c:pt>
                <c:pt idx="34">
                  <c:v>37.203875476852048</c:v>
                </c:pt>
                <c:pt idx="35">
                  <c:v>42.921774323694322</c:v>
                </c:pt>
                <c:pt idx="36">
                  <c:v>43.750636346660563</c:v>
                </c:pt>
                <c:pt idx="37">
                  <c:v>45.3885801817624</c:v>
                </c:pt>
                <c:pt idx="38">
                  <c:v>53.3598498297183</c:v>
                </c:pt>
                <c:pt idx="39">
                  <c:v>49.127813586159611</c:v>
                </c:pt>
                <c:pt idx="40">
                  <c:v>55.228414233624981</c:v>
                </c:pt>
                <c:pt idx="41">
                  <c:v>59.649172832161298</c:v>
                </c:pt>
                <c:pt idx="42">
                  <c:v>69.560025361612546</c:v>
                </c:pt>
                <c:pt idx="43">
                  <c:v>64.391006996691118</c:v>
                </c:pt>
                <c:pt idx="44">
                  <c:v>72.193214420892446</c:v>
                </c:pt>
                <c:pt idx="45">
                  <c:v>76.118160472691017</c:v>
                </c:pt>
                <c:pt idx="46">
                  <c:v>81.091588146612054</c:v>
                </c:pt>
                <c:pt idx="47">
                  <c:v>90.053977786078917</c:v>
                </c:pt>
                <c:pt idx="48">
                  <c:v>91.288671994477511</c:v>
                </c:pt>
                <c:pt idx="49">
                  <c:v>93.0943421160501</c:v>
                </c:pt>
                <c:pt idx="50">
                  <c:v>99.550061157181574</c:v>
                </c:pt>
                <c:pt idx="51">
                  <c:v>93.553832754768194</c:v>
                </c:pt>
                <c:pt idx="52">
                  <c:v>98.680331357275776</c:v>
                </c:pt>
                <c:pt idx="53">
                  <c:v>99.821950762614549</c:v>
                </c:pt>
                <c:pt idx="54">
                  <c:v>108.3538793420102</c:v>
                </c:pt>
                <c:pt idx="55">
                  <c:v>107.4102946876495</c:v>
                </c:pt>
                <c:pt idx="56">
                  <c:v>121.45507399059269</c:v>
                </c:pt>
                <c:pt idx="57">
                  <c:v>127.2956601653696</c:v>
                </c:pt>
                <c:pt idx="58">
                  <c:v>146.42032423821101</c:v>
                </c:pt>
                <c:pt idx="59">
                  <c:v>147.06220505385841</c:v>
                </c:pt>
                <c:pt idx="60">
                  <c:v>140.320879431854</c:v>
                </c:pt>
                <c:pt idx="61">
                  <c:v>152.12209876628219</c:v>
                </c:pt>
                <c:pt idx="62">
                  <c:v>152.16651585951621</c:v>
                </c:pt>
              </c:numCache>
            </c:numRef>
          </c:val>
        </c:ser>
        <c:ser>
          <c:idx val="6"/>
          <c:order val="5"/>
          <c:tx>
            <c:strRef>
              <c:f>plots!$S$74</c:f>
              <c:strCache>
                <c:ptCount val="1"/>
                <c:pt idx="0">
                  <c:v>Spanish mackerel</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plots!$S$75:$S$137</c:f>
              <c:numCache>
                <c:formatCode>General</c:formatCode>
                <c:ptCount val="63"/>
                <c:pt idx="0">
                  <c:v>8.5369589451355559</c:v>
                </c:pt>
                <c:pt idx="1">
                  <c:v>9.3137255840003501</c:v>
                </c:pt>
                <c:pt idx="2">
                  <c:v>9.1938552348241203</c:v>
                </c:pt>
                <c:pt idx="3">
                  <c:v>9.0734243538677841</c:v>
                </c:pt>
                <c:pt idx="4">
                  <c:v>10.541620945960281</c:v>
                </c:pt>
                <c:pt idx="5">
                  <c:v>9.6465332613289458</c:v>
                </c:pt>
                <c:pt idx="6">
                  <c:v>13.777484468623999</c:v>
                </c:pt>
                <c:pt idx="7">
                  <c:v>13.227129045069219</c:v>
                </c:pt>
                <c:pt idx="8">
                  <c:v>12.039270584687589</c:v>
                </c:pt>
                <c:pt idx="9">
                  <c:v>12.462727792322649</c:v>
                </c:pt>
                <c:pt idx="10">
                  <c:v>12.8487727098763</c:v>
                </c:pt>
                <c:pt idx="11">
                  <c:v>14.773675465099499</c:v>
                </c:pt>
                <c:pt idx="12">
                  <c:v>16.318221880801019</c:v>
                </c:pt>
                <c:pt idx="13">
                  <c:v>16.94850635813911</c:v>
                </c:pt>
                <c:pt idx="14">
                  <c:v>18.564157984822991</c:v>
                </c:pt>
                <c:pt idx="15">
                  <c:v>18.071552767232081</c:v>
                </c:pt>
                <c:pt idx="16">
                  <c:v>21.669929343074561</c:v>
                </c:pt>
                <c:pt idx="17">
                  <c:v>23.91862392315269</c:v>
                </c:pt>
                <c:pt idx="18">
                  <c:v>24.88394967742261</c:v>
                </c:pt>
                <c:pt idx="19">
                  <c:v>23.565467039808631</c:v>
                </c:pt>
                <c:pt idx="20">
                  <c:v>22.93198921039701</c:v>
                </c:pt>
                <c:pt idx="21">
                  <c:v>24.617039323046839</c:v>
                </c:pt>
                <c:pt idx="22">
                  <c:v>29.913378085136429</c:v>
                </c:pt>
                <c:pt idx="23">
                  <c:v>26.532667333304879</c:v>
                </c:pt>
                <c:pt idx="24">
                  <c:v>35.592307484924852</c:v>
                </c:pt>
                <c:pt idx="25">
                  <c:v>35.659789632916372</c:v>
                </c:pt>
                <c:pt idx="26">
                  <c:v>39.845417416423523</c:v>
                </c:pt>
                <c:pt idx="27">
                  <c:v>45.141785014450548</c:v>
                </c:pt>
                <c:pt idx="28">
                  <c:v>44.903355032116181</c:v>
                </c:pt>
                <c:pt idx="29">
                  <c:v>50.174458069294552</c:v>
                </c:pt>
                <c:pt idx="30">
                  <c:v>48.552579779237398</c:v>
                </c:pt>
                <c:pt idx="31">
                  <c:v>50.781989062994683</c:v>
                </c:pt>
                <c:pt idx="32">
                  <c:v>55.651941123306628</c:v>
                </c:pt>
                <c:pt idx="33">
                  <c:v>50.67878636217123</c:v>
                </c:pt>
                <c:pt idx="34">
                  <c:v>59.535437317192553</c:v>
                </c:pt>
                <c:pt idx="35">
                  <c:v>73.357623300194746</c:v>
                </c:pt>
                <c:pt idx="36">
                  <c:v>78.959323553629147</c:v>
                </c:pt>
                <c:pt idx="37">
                  <c:v>83.651758351564084</c:v>
                </c:pt>
                <c:pt idx="38">
                  <c:v>93.386443849921179</c:v>
                </c:pt>
                <c:pt idx="39">
                  <c:v>77.240825262844567</c:v>
                </c:pt>
                <c:pt idx="40">
                  <c:v>67.189464011132713</c:v>
                </c:pt>
                <c:pt idx="41">
                  <c:v>69.051317044675343</c:v>
                </c:pt>
                <c:pt idx="42">
                  <c:v>74.28588885170204</c:v>
                </c:pt>
                <c:pt idx="43">
                  <c:v>72.897276439249524</c:v>
                </c:pt>
                <c:pt idx="44">
                  <c:v>79.054505093574477</c:v>
                </c:pt>
                <c:pt idx="45">
                  <c:v>89.667562158822918</c:v>
                </c:pt>
                <c:pt idx="46">
                  <c:v>78.678867422222808</c:v>
                </c:pt>
                <c:pt idx="47">
                  <c:v>84.915475715279584</c:v>
                </c:pt>
                <c:pt idx="48">
                  <c:v>89.680101070836088</c:v>
                </c:pt>
                <c:pt idx="49">
                  <c:v>90.132424618303773</c:v>
                </c:pt>
                <c:pt idx="50">
                  <c:v>95.53994298875331</c:v>
                </c:pt>
                <c:pt idx="51">
                  <c:v>87.633253255184741</c:v>
                </c:pt>
                <c:pt idx="52">
                  <c:v>91.044713301003142</c:v>
                </c:pt>
                <c:pt idx="53">
                  <c:v>95.148724262669617</c:v>
                </c:pt>
                <c:pt idx="54">
                  <c:v>95.441810593947935</c:v>
                </c:pt>
                <c:pt idx="55">
                  <c:v>85.852758728196576</c:v>
                </c:pt>
                <c:pt idx="56">
                  <c:v>103.78405470932</c:v>
                </c:pt>
                <c:pt idx="57">
                  <c:v>111.18873049330711</c:v>
                </c:pt>
                <c:pt idx="58">
                  <c:v>114.2044332959652</c:v>
                </c:pt>
                <c:pt idx="59">
                  <c:v>113.7991182002072</c:v>
                </c:pt>
                <c:pt idx="60">
                  <c:v>117.5487992854118</c:v>
                </c:pt>
                <c:pt idx="61">
                  <c:v>127.9468583481424</c:v>
                </c:pt>
                <c:pt idx="62">
                  <c:v>121.25750423274</c:v>
                </c:pt>
              </c:numCache>
            </c:numRef>
          </c:val>
        </c:ser>
        <c:ser>
          <c:idx val="7"/>
          <c:order val="6"/>
          <c:tx>
            <c:strRef>
              <c:f>plots!$AX$74</c:f>
              <c:strCache>
                <c:ptCount val="1"/>
                <c:pt idx="0">
                  <c:v>Other IOTC species</c:v>
                </c:pt>
              </c:strCache>
            </c:strRef>
          </c:tx>
          <c:cat>
            <c:numRef>
              <c:f>plots!$A$74:$A$137</c:f>
              <c:numCache>
                <c:formatCode>General</c:formatCode>
                <c:ptCount val="64"/>
                <c:pt idx="1">
                  <c:v>1950</c:v>
                </c:pt>
                <c:pt idx="2">
                  <c:v>1951</c:v>
                </c:pt>
                <c:pt idx="3">
                  <c:v>1952</c:v>
                </c:pt>
                <c:pt idx="4">
                  <c:v>1953</c:v>
                </c:pt>
                <c:pt idx="5">
                  <c:v>1954</c:v>
                </c:pt>
                <c:pt idx="6">
                  <c:v>1955</c:v>
                </c:pt>
                <c:pt idx="7">
                  <c:v>1956</c:v>
                </c:pt>
                <c:pt idx="8">
                  <c:v>1957</c:v>
                </c:pt>
                <c:pt idx="9">
                  <c:v>1958</c:v>
                </c:pt>
                <c:pt idx="10">
                  <c:v>1959</c:v>
                </c:pt>
                <c:pt idx="11">
                  <c:v>1960</c:v>
                </c:pt>
                <c:pt idx="12">
                  <c:v>1961</c:v>
                </c:pt>
                <c:pt idx="13">
                  <c:v>1962</c:v>
                </c:pt>
                <c:pt idx="14">
                  <c:v>1963</c:v>
                </c:pt>
                <c:pt idx="15">
                  <c:v>1964</c:v>
                </c:pt>
                <c:pt idx="16">
                  <c:v>1965</c:v>
                </c:pt>
                <c:pt idx="17">
                  <c:v>1966</c:v>
                </c:pt>
                <c:pt idx="18">
                  <c:v>1967</c:v>
                </c:pt>
                <c:pt idx="19">
                  <c:v>1968</c:v>
                </c:pt>
                <c:pt idx="20">
                  <c:v>1969</c:v>
                </c:pt>
                <c:pt idx="21">
                  <c:v>1970</c:v>
                </c:pt>
                <c:pt idx="22">
                  <c:v>1971</c:v>
                </c:pt>
                <c:pt idx="23">
                  <c:v>1972</c:v>
                </c:pt>
                <c:pt idx="24">
                  <c:v>1973</c:v>
                </c:pt>
                <c:pt idx="25">
                  <c:v>1974</c:v>
                </c:pt>
                <c:pt idx="26">
                  <c:v>1975</c:v>
                </c:pt>
                <c:pt idx="27">
                  <c:v>1976</c:v>
                </c:pt>
                <c:pt idx="28">
                  <c:v>1977</c:v>
                </c:pt>
                <c:pt idx="29">
                  <c:v>1978</c:v>
                </c:pt>
                <c:pt idx="30">
                  <c:v>1979</c:v>
                </c:pt>
                <c:pt idx="31">
                  <c:v>1980</c:v>
                </c:pt>
                <c:pt idx="32">
                  <c:v>1981</c:v>
                </c:pt>
                <c:pt idx="33">
                  <c:v>1982</c:v>
                </c:pt>
                <c:pt idx="34">
                  <c:v>1983</c:v>
                </c:pt>
                <c:pt idx="35">
                  <c:v>1984</c:v>
                </c:pt>
                <c:pt idx="36">
                  <c:v>1985</c:v>
                </c:pt>
                <c:pt idx="37">
                  <c:v>1986</c:v>
                </c:pt>
                <c:pt idx="38">
                  <c:v>1987</c:v>
                </c:pt>
                <c:pt idx="39">
                  <c:v>1988</c:v>
                </c:pt>
                <c:pt idx="40">
                  <c:v>1989</c:v>
                </c:pt>
                <c:pt idx="41">
                  <c:v>1990</c:v>
                </c:pt>
                <c:pt idx="42">
                  <c:v>1991</c:v>
                </c:pt>
                <c:pt idx="43">
                  <c:v>1992</c:v>
                </c:pt>
                <c:pt idx="44">
                  <c:v>1993</c:v>
                </c:pt>
                <c:pt idx="45">
                  <c:v>1994</c:v>
                </c:pt>
                <c:pt idx="46">
                  <c:v>1995</c:v>
                </c:pt>
                <c:pt idx="47">
                  <c:v>1996</c:v>
                </c:pt>
                <c:pt idx="48">
                  <c:v>1997</c:v>
                </c:pt>
                <c:pt idx="49">
                  <c:v>1998</c:v>
                </c:pt>
                <c:pt idx="50">
                  <c:v>1999</c:v>
                </c:pt>
                <c:pt idx="51">
                  <c:v>2000</c:v>
                </c:pt>
                <c:pt idx="52">
                  <c:v>2001</c:v>
                </c:pt>
                <c:pt idx="53">
                  <c:v>2002</c:v>
                </c:pt>
                <c:pt idx="54">
                  <c:v>2003</c:v>
                </c:pt>
                <c:pt idx="55">
                  <c:v>2004</c:v>
                </c:pt>
                <c:pt idx="56">
                  <c:v>2005</c:v>
                </c:pt>
                <c:pt idx="57">
                  <c:v>2006</c:v>
                </c:pt>
                <c:pt idx="58">
                  <c:v>2007</c:v>
                </c:pt>
                <c:pt idx="59">
                  <c:v>2008</c:v>
                </c:pt>
                <c:pt idx="60">
                  <c:v>2009</c:v>
                </c:pt>
                <c:pt idx="61">
                  <c:v>2010</c:v>
                </c:pt>
                <c:pt idx="62">
                  <c:v>2011</c:v>
                </c:pt>
                <c:pt idx="63">
                  <c:v>2012</c:v>
                </c:pt>
              </c:numCache>
            </c:numRef>
          </c:cat>
          <c:val>
            <c:numRef>
              <c:f>plots!$AX$75:$AX$137</c:f>
              <c:numCache>
                <c:formatCode>General</c:formatCode>
                <c:ptCount val="63"/>
                <c:pt idx="0">
                  <c:v>18.78631260438447</c:v>
                </c:pt>
                <c:pt idx="1">
                  <c:v>19.377444615094721</c:v>
                </c:pt>
                <c:pt idx="2">
                  <c:v>20.673390617560589</c:v>
                </c:pt>
                <c:pt idx="3">
                  <c:v>25.22018362223287</c:v>
                </c:pt>
                <c:pt idx="4">
                  <c:v>28.604556727978451</c:v>
                </c:pt>
                <c:pt idx="5">
                  <c:v>32.810888127677018</c:v>
                </c:pt>
                <c:pt idx="6">
                  <c:v>51.757707968624352</c:v>
                </c:pt>
                <c:pt idx="7">
                  <c:v>52.05411259931514</c:v>
                </c:pt>
                <c:pt idx="8">
                  <c:v>43.491393567783753</c:v>
                </c:pt>
                <c:pt idx="9">
                  <c:v>91.060756152138794</c:v>
                </c:pt>
                <c:pt idx="10">
                  <c:v>116.42581691594241</c:v>
                </c:pt>
                <c:pt idx="11">
                  <c:v>115.8778241409514</c:v>
                </c:pt>
                <c:pt idx="12">
                  <c:v>90.768202908745522</c:v>
                </c:pt>
                <c:pt idx="13">
                  <c:v>103.86647395894489</c:v>
                </c:pt>
                <c:pt idx="14">
                  <c:v>109.81774864922281</c:v>
                </c:pt>
                <c:pt idx="15">
                  <c:v>106.1003038359992</c:v>
                </c:pt>
                <c:pt idx="16">
                  <c:v>122.3419593451256</c:v>
                </c:pt>
                <c:pt idx="17">
                  <c:v>156.61828940387261</c:v>
                </c:pt>
                <c:pt idx="18">
                  <c:v>154.1113139480976</c:v>
                </c:pt>
                <c:pt idx="19">
                  <c:v>149.00707875477511</c:v>
                </c:pt>
                <c:pt idx="20">
                  <c:v>135.12952942126881</c:v>
                </c:pt>
                <c:pt idx="21">
                  <c:v>129.48925892676971</c:v>
                </c:pt>
                <c:pt idx="22">
                  <c:v>149.49287309255641</c:v>
                </c:pt>
                <c:pt idx="23">
                  <c:v>160.99926941794931</c:v>
                </c:pt>
                <c:pt idx="24">
                  <c:v>156.3344415856603</c:v>
                </c:pt>
                <c:pt idx="25">
                  <c:v>126.8149488344833</c:v>
                </c:pt>
                <c:pt idx="26">
                  <c:v>144.10842433980841</c:v>
                </c:pt>
                <c:pt idx="27">
                  <c:v>159.7916304737814</c:v>
                </c:pt>
                <c:pt idx="28">
                  <c:v>169.77957344140739</c:v>
                </c:pt>
                <c:pt idx="29">
                  <c:v>167.64489376398379</c:v>
                </c:pt>
                <c:pt idx="30">
                  <c:v>165.96315642964601</c:v>
                </c:pt>
                <c:pt idx="31">
                  <c:v>157.0023218896859</c:v>
                </c:pt>
                <c:pt idx="32">
                  <c:v>179.301764990826</c:v>
                </c:pt>
                <c:pt idx="33">
                  <c:v>174.25835512823801</c:v>
                </c:pt>
                <c:pt idx="34">
                  <c:v>163.11046835543789</c:v>
                </c:pt>
                <c:pt idx="35">
                  <c:v>171.73493254493081</c:v>
                </c:pt>
                <c:pt idx="36">
                  <c:v>194.2016353710822</c:v>
                </c:pt>
                <c:pt idx="37">
                  <c:v>214.29928835412599</c:v>
                </c:pt>
                <c:pt idx="38">
                  <c:v>198.27223689709541</c:v>
                </c:pt>
                <c:pt idx="39">
                  <c:v>209.35756071255639</c:v>
                </c:pt>
                <c:pt idx="40">
                  <c:v>207.8283523397418</c:v>
                </c:pt>
                <c:pt idx="41">
                  <c:v>230.88702419613111</c:v>
                </c:pt>
                <c:pt idx="42">
                  <c:v>245.27969455776619</c:v>
                </c:pt>
                <c:pt idx="43">
                  <c:v>283.20499283138832</c:v>
                </c:pt>
                <c:pt idx="44">
                  <c:v>279.22939178333132</c:v>
                </c:pt>
                <c:pt idx="45">
                  <c:v>314.663489923047</c:v>
                </c:pt>
                <c:pt idx="46">
                  <c:v>304.25773986267001</c:v>
                </c:pt>
                <c:pt idx="47">
                  <c:v>359.53459746815679</c:v>
                </c:pt>
                <c:pt idx="48">
                  <c:v>379.59249348759641</c:v>
                </c:pt>
                <c:pt idx="49">
                  <c:v>365.12481714619349</c:v>
                </c:pt>
                <c:pt idx="50">
                  <c:v>375.09542001187589</c:v>
                </c:pt>
                <c:pt idx="51">
                  <c:v>360.06950344117229</c:v>
                </c:pt>
                <c:pt idx="52">
                  <c:v>358.46895904253142</c:v>
                </c:pt>
                <c:pt idx="53">
                  <c:v>378.0857716246386</c:v>
                </c:pt>
                <c:pt idx="54">
                  <c:v>392.18289903325871</c:v>
                </c:pt>
                <c:pt idx="55">
                  <c:v>356.73958485285868</c:v>
                </c:pt>
                <c:pt idx="56">
                  <c:v>360.70436766880829</c:v>
                </c:pt>
                <c:pt idx="57">
                  <c:v>364.17579490623172</c:v>
                </c:pt>
                <c:pt idx="58">
                  <c:v>390.77462829861571</c:v>
                </c:pt>
                <c:pt idx="59">
                  <c:v>402.34988482035442</c:v>
                </c:pt>
                <c:pt idx="60">
                  <c:v>404.307931473812</c:v>
                </c:pt>
                <c:pt idx="61">
                  <c:v>392.48224964734129</c:v>
                </c:pt>
                <c:pt idx="62">
                  <c:v>381.95288755506721</c:v>
                </c:pt>
              </c:numCache>
            </c:numRef>
          </c:val>
        </c:ser>
        <c:dLbls>
          <c:showLegendKey val="0"/>
          <c:showVal val="0"/>
          <c:showCatName val="0"/>
          <c:showSerName val="0"/>
          <c:showPercent val="0"/>
          <c:showBubbleSize val="0"/>
        </c:dLbls>
        <c:axId val="149727872"/>
        <c:axId val="37524224"/>
      </c:areaChart>
      <c:catAx>
        <c:axId val="149727872"/>
        <c:scaling>
          <c:orientation val="minMax"/>
        </c:scaling>
        <c:delete val="0"/>
        <c:axPos val="b"/>
        <c:numFmt formatCode="General" sourceLinked="1"/>
        <c:majorTickMark val="out"/>
        <c:minorTickMark val="none"/>
        <c:tickLblPos val="nextTo"/>
        <c:txPr>
          <a:bodyPr/>
          <a:lstStyle/>
          <a:p>
            <a:pPr>
              <a:defRPr sz="1400"/>
            </a:pPr>
            <a:endParaRPr lang="en-US"/>
          </a:p>
        </c:txPr>
        <c:crossAx val="37524224"/>
        <c:crosses val="autoZero"/>
        <c:auto val="1"/>
        <c:lblAlgn val="ctr"/>
        <c:lblOffset val="100"/>
        <c:noMultiLvlLbl val="0"/>
      </c:catAx>
      <c:valAx>
        <c:axId val="37524224"/>
        <c:scaling>
          <c:orientation val="minMax"/>
        </c:scaling>
        <c:delete val="0"/>
        <c:axPos val="l"/>
        <c:title>
          <c:tx>
            <c:rich>
              <a:bodyPr rot="-5400000" vert="horz"/>
              <a:lstStyle/>
              <a:p>
                <a:pPr>
                  <a:defRPr sz="2000"/>
                </a:pPr>
                <a:r>
                  <a:rPr lang="en-AU" sz="2000"/>
                  <a:t>Catch (1000 tonnes)</a:t>
                </a:r>
              </a:p>
            </c:rich>
          </c:tx>
          <c:layout>
            <c:manualLayout>
              <c:xMode val="edge"/>
              <c:yMode val="edge"/>
              <c:x val="3.3540189651532999E-2"/>
              <c:y val="0.12512607770228101"/>
            </c:manualLayout>
          </c:layout>
          <c:overlay val="0"/>
        </c:title>
        <c:numFmt formatCode="General" sourceLinked="1"/>
        <c:majorTickMark val="out"/>
        <c:minorTickMark val="none"/>
        <c:tickLblPos val="nextTo"/>
        <c:txPr>
          <a:bodyPr/>
          <a:lstStyle/>
          <a:p>
            <a:pPr>
              <a:defRPr sz="1400"/>
            </a:pPr>
            <a:endParaRPr lang="en-US"/>
          </a:p>
        </c:txPr>
        <c:crossAx val="149727872"/>
        <c:crosses val="autoZero"/>
        <c:crossBetween val="midCat"/>
      </c:valAx>
    </c:plotArea>
    <c:legend>
      <c:legendPos val="r"/>
      <c:layout>
        <c:manualLayout>
          <c:xMode val="edge"/>
          <c:yMode val="edge"/>
          <c:x val="0.149249642845277"/>
          <c:y val="0.138753102694742"/>
          <c:w val="0.29975630419615301"/>
          <c:h val="0.52255050415078197"/>
        </c:manualLayout>
      </c:layout>
      <c:overlay val="0"/>
      <c:txPr>
        <a:bodyPr/>
        <a:lstStyle/>
        <a:p>
          <a:pPr>
            <a:defRPr sz="1400"/>
          </a:pPr>
          <a:endParaRPr lang="en-US"/>
        </a:p>
      </c:txPr>
    </c:legend>
    <c:plotVisOnly val="1"/>
    <c:dispBlanksAs val="zero"/>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35FE2-E4F3-424A-9F0D-261C07C729E3}" type="datetimeFigureOut">
              <a:rPr lang="en-GB" smtClean="0"/>
              <a:t>26/03/2015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D8A33-1D95-40A5-9923-EF2B530665BB}" type="slidenum">
              <a:rPr lang="en-GB" smtClean="0"/>
              <a:t>‹#›</a:t>
            </a:fld>
            <a:endParaRPr lang="en-GB"/>
          </a:p>
        </p:txBody>
      </p:sp>
    </p:spTree>
    <p:extLst>
      <p:ext uri="{BB962C8B-B14F-4D97-AF65-F5344CB8AC3E}">
        <p14:creationId xmlns:p14="http://schemas.microsoft.com/office/powerpoint/2010/main" val="1915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5455C-4224-453D-9E94-A57AA895C69F}" type="slidenum">
              <a:rPr lang="en-US" altLang="en-US"/>
              <a:pPr/>
              <a:t>9</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smtClean="0"/>
          </a:p>
        </p:txBody>
      </p:sp>
      <p:sp>
        <p:nvSpPr>
          <p:cNvPr id="4" name="3 Marcador de número de diapositiva"/>
          <p:cNvSpPr>
            <a:spLocks noGrp="1"/>
          </p:cNvSpPr>
          <p:nvPr>
            <p:ph type="sldNum" sz="quarter" idx="10"/>
          </p:nvPr>
        </p:nvSpPr>
        <p:spPr/>
        <p:txBody>
          <a:bodyPr/>
          <a:lstStyle/>
          <a:p>
            <a:fld id="{3A86852E-A126-4686-AE1F-AB04D72F40D9}" type="slidenum">
              <a:rPr lang="en-US" smtClean="0"/>
              <a:t>23</a:t>
            </a:fld>
            <a:endParaRPr lang="en-US"/>
          </a:p>
        </p:txBody>
      </p:sp>
    </p:spTree>
    <p:extLst>
      <p:ext uri="{BB962C8B-B14F-4D97-AF65-F5344CB8AC3E}">
        <p14:creationId xmlns:p14="http://schemas.microsoft.com/office/powerpoint/2010/main" val="329486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816B88BE-C520-40D9-BEAD-A8287A7342AE}" type="slidenum">
              <a:rPr lang="en-US" smtClean="0"/>
              <a:t>24</a:t>
            </a:fld>
            <a:endParaRPr lang="en-US"/>
          </a:p>
        </p:txBody>
      </p:sp>
    </p:spTree>
    <p:extLst>
      <p:ext uri="{BB962C8B-B14F-4D97-AF65-F5344CB8AC3E}">
        <p14:creationId xmlns:p14="http://schemas.microsoft.com/office/powerpoint/2010/main" val="298555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Depending on how low we drop the limit the risk</a:t>
            </a:r>
            <a:r>
              <a:rPr lang="en-GB" baseline="0" dirty="0" smtClean="0"/>
              <a:t> of Restricting a fishery when it isn’t required drops. But the type II error, i.e. the risk of failing to protect a stock when required increases. Need to balance the two out (</a:t>
            </a:r>
            <a:r>
              <a:rPr lang="en-GB" baseline="0" dirty="0" err="1" smtClean="0"/>
              <a:t>Tradeoff</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10BD8A33-1D95-40A5-9923-EF2B530665BB}" type="slidenum">
              <a:rPr lang="en-GB" smtClean="0"/>
              <a:t>31</a:t>
            </a:fld>
            <a:endParaRPr lang="en-GB"/>
          </a:p>
        </p:txBody>
      </p:sp>
    </p:spTree>
    <p:extLst>
      <p:ext uri="{BB962C8B-B14F-4D97-AF65-F5344CB8AC3E}">
        <p14:creationId xmlns:p14="http://schemas.microsoft.com/office/powerpoint/2010/main" val="48406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F4FCA-582C-44D9-B200-4A865C1BEC88}" type="slidenum">
              <a:rPr lang="en-US" altLang="en-US"/>
              <a:pPr/>
              <a:t>10</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Historical Development of international fisheries management and science</a:t>
            </a:r>
          </a:p>
          <a:p>
            <a:endParaRPr lang="en-US" dirty="0" smtClean="0"/>
          </a:p>
          <a:p>
            <a:r>
              <a:rPr lang="en-US" sz="1000" dirty="0" smtClean="0"/>
              <a:t>The tuna</a:t>
            </a:r>
            <a:r>
              <a:rPr lang="en-US" sz="1000" baseline="0" dirty="0" smtClean="0"/>
              <a:t> and billfish fisheries of the Indian Ocean share much of the history of the other oceans in terms of the parallel and inter-related development of the fisheries and the associated international policy, law, management and science.</a:t>
            </a:r>
          </a:p>
          <a:p>
            <a:endParaRPr lang="en-US" sz="1000" baseline="0" dirty="0" smtClean="0"/>
          </a:p>
          <a:p>
            <a:r>
              <a:rPr lang="en-US" sz="1000" baseline="0" dirty="0" smtClean="0"/>
              <a:t>This slide provides a summary of the major developments and illustrates that:</a:t>
            </a:r>
          </a:p>
          <a:p>
            <a:pPr marL="285750" indent="-285750">
              <a:buFont typeface="+mj-lt"/>
              <a:buAutoNum type="romanLcPeriod"/>
            </a:pPr>
            <a:r>
              <a:rPr lang="en-US" sz="1000" dirty="0"/>
              <a:t>T</a:t>
            </a:r>
            <a:r>
              <a:rPr lang="en-US" sz="1000" baseline="0" dirty="0" smtClean="0"/>
              <a:t>he timing of tuna RFMO developments varies considerably among oceans;</a:t>
            </a:r>
          </a:p>
          <a:p>
            <a:pPr marL="285750" indent="-285750">
              <a:buFont typeface="+mj-lt"/>
              <a:buAutoNum type="romanLcPeriod"/>
            </a:pPr>
            <a:r>
              <a:rPr lang="en-US" sz="1000" dirty="0"/>
              <a:t>T</a:t>
            </a:r>
            <a:r>
              <a:rPr lang="en-US" sz="1000" baseline="0" dirty="0" smtClean="0"/>
              <a:t>he time-lag between practical experience, scientific opinion and this being reflected in international policy and implemented </a:t>
            </a:r>
            <a:r>
              <a:rPr lang="en-US" sz="1000" dirty="0" smtClean="0"/>
              <a:t>through </a:t>
            </a:r>
            <a:r>
              <a:rPr lang="en-US" sz="1000" baseline="0" dirty="0" smtClean="0"/>
              <a:t>management, can be substantial, and;</a:t>
            </a:r>
          </a:p>
          <a:p>
            <a:pPr marL="285750" indent="-285750">
              <a:buFont typeface="+mj-lt"/>
              <a:buAutoNum type="romanLcPeriod"/>
            </a:pPr>
            <a:r>
              <a:rPr lang="en-US" sz="1000" dirty="0"/>
              <a:t>T</a:t>
            </a:r>
            <a:r>
              <a:rPr lang="en-US" sz="1000" baseline="0" dirty="0" smtClean="0"/>
              <a:t>he considerable policy and scientific momentum now being directed toward implementation of management measures that are robust to uncertainty in the fisheries management system (i.e. consistent with the Precautionary Approach), over the past two decades.</a:t>
            </a:r>
          </a:p>
          <a:p>
            <a:pPr marL="285750" indent="-285750">
              <a:buFont typeface="+mj-lt"/>
              <a:buAutoNum type="romanLcPeriod"/>
            </a:pPr>
            <a:r>
              <a:rPr lang="en-US" sz="1000" baseline="0" dirty="0" smtClean="0"/>
              <a:t>It is worth noting that there is similar, and in many cases more advanced, action at a national level within national jurisdictions.</a:t>
            </a:r>
          </a:p>
          <a:p>
            <a:pPr marL="0" indent="0">
              <a:buNone/>
            </a:pPr>
            <a:endParaRPr lang="en-US" sz="1000" baseline="0" dirty="0" smtClean="0"/>
          </a:p>
          <a:p>
            <a:pPr marL="0" indent="0">
              <a:buNone/>
            </a:pPr>
            <a:r>
              <a:rPr lang="en-AU" sz="1000" dirty="0" smtClean="0"/>
              <a:t>The joint tuna regional fisheries management organization process (known as the </a:t>
            </a:r>
            <a:r>
              <a:rPr lang="en-US" sz="1000" baseline="0" dirty="0" smtClean="0"/>
              <a:t>Kobe process) began in 2007, and has played </a:t>
            </a:r>
            <a:r>
              <a:rPr lang="en-AU" sz="1000" dirty="0" smtClean="0"/>
              <a:t>a key role in moving tuna Regional Fisheries Management Organizations towards a more consistent, sustainable and science-based management approach,</a:t>
            </a:r>
            <a:r>
              <a:rPr lang="en-AU" sz="1000" baseline="0" dirty="0" smtClean="0"/>
              <a:t> and is credited for supplying impetus</a:t>
            </a:r>
            <a:r>
              <a:rPr lang="en-AU" sz="1000" dirty="0" smtClean="0"/>
              <a:t> for the development of tuna Management Strategy Evaluation methods (other than southern </a:t>
            </a:r>
            <a:r>
              <a:rPr lang="en-AU" sz="1000" dirty="0" err="1" smtClean="0"/>
              <a:t>bluefin</a:t>
            </a:r>
            <a:r>
              <a:rPr lang="en-AU" sz="1000" dirty="0" smtClean="0"/>
              <a:t> tuna,</a:t>
            </a:r>
            <a:r>
              <a:rPr lang="en-AU" sz="1000" baseline="0" dirty="0" smtClean="0"/>
              <a:t> which began the process years earlier</a:t>
            </a:r>
            <a:r>
              <a:rPr lang="en-AU" sz="1000" dirty="0" smtClean="0"/>
              <a:t>).</a:t>
            </a:r>
          </a:p>
          <a:p>
            <a:pPr marL="0" indent="0">
              <a:buNone/>
            </a:pPr>
            <a:endParaRPr lang="en-AU" sz="1000" baseline="0" dirty="0"/>
          </a:p>
          <a:p>
            <a:pPr marL="0" indent="0">
              <a:buNone/>
            </a:pPr>
            <a:r>
              <a:rPr lang="en-AU" sz="1000" dirty="0" smtClean="0"/>
              <a:t>The current GEF-FAO-WWF project provides resources and institutional commitments to capitalise on this momentum and accelerate the development and implementation of better management approaches for these globally important fisheries.</a:t>
            </a:r>
            <a:endParaRPr lang="en-US" sz="1000"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1E26129-C7F8-B543-B144-AADD26F72331}"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Kobe Plot and Decision Matrices</a:t>
            </a:r>
            <a:endParaRPr lang="en-US" b="0" dirty="0" smtClean="0"/>
          </a:p>
          <a:p>
            <a:r>
              <a:rPr lang="en-US" b="0" dirty="0" smtClean="0"/>
              <a:t>One</a:t>
            </a:r>
            <a:r>
              <a:rPr lang="en-US" b="0" baseline="0" dirty="0" smtClean="0"/>
              <a:t> of the important developments of the Kobe process has been the development of standard ways of presenting advice on the current status of the stock (spawning biomass, SSB) and the level of fishing (fishing mortality, F) and the potential consequences of different management actions (i.e. changes in effort or catch).</a:t>
            </a:r>
          </a:p>
          <a:p>
            <a:endParaRPr lang="en-US" b="0" baseline="0" dirty="0" smtClean="0"/>
          </a:p>
          <a:p>
            <a:r>
              <a:rPr lang="en-US" b="0" baseline="0" dirty="0" smtClean="0"/>
              <a:t>The following four slides provide some simple guidance on the interpretation of the standard Kobe plot and an </a:t>
            </a:r>
            <a:r>
              <a:rPr lang="en-US" b="0" baseline="0" dirty="0" err="1" smtClean="0"/>
              <a:t>idealised</a:t>
            </a:r>
            <a:r>
              <a:rPr lang="en-US" b="0" baseline="0" dirty="0" smtClean="0"/>
              <a:t> version of how a fishery would move through the different quadrants as it develops and management action is implemented in response to advice on stock status and levels of fishing.</a:t>
            </a:r>
            <a:endParaRPr lang="en-US" b="0" dirty="0" smtClean="0"/>
          </a:p>
        </p:txBody>
      </p:sp>
      <p:sp>
        <p:nvSpPr>
          <p:cNvPr id="4" name="Slide Number Placeholder 3"/>
          <p:cNvSpPr>
            <a:spLocks noGrp="1"/>
          </p:cNvSpPr>
          <p:nvPr>
            <p:ph type="sldNum" sz="quarter" idx="10"/>
          </p:nvPr>
        </p:nvSpPr>
        <p:spPr/>
        <p:txBody>
          <a:bodyPr/>
          <a:lstStyle/>
          <a:p>
            <a:fld id="{7558CA15-E8C4-2044-B7D0-DA81C4A2A4F5}" type="slidenum">
              <a:rPr lang="en-US" smtClean="0"/>
              <a:pPr/>
              <a:t>13</a:t>
            </a:fld>
            <a:endParaRPr lang="en-US" dirty="0"/>
          </a:p>
        </p:txBody>
      </p:sp>
    </p:spTree>
    <p:extLst>
      <p:ext uri="{BB962C8B-B14F-4D97-AF65-F5344CB8AC3E}">
        <p14:creationId xmlns:p14="http://schemas.microsoft.com/office/powerpoint/2010/main" val="3344598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1E26129-C7F8-B543-B144-AADD26F72331}"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1E26129-C7F8-B543-B144-AADD26F72331}"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1E26129-C7F8-B543-B144-AADD26F72331}"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1E26129-C7F8-B543-B144-AADD26F72331}"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 some Kobe plots</a:t>
            </a:r>
            <a:endParaRPr lang="en-GB" dirty="0"/>
          </a:p>
        </p:txBody>
      </p:sp>
      <p:sp>
        <p:nvSpPr>
          <p:cNvPr id="4" name="Slide Number Placeholder 3"/>
          <p:cNvSpPr>
            <a:spLocks noGrp="1"/>
          </p:cNvSpPr>
          <p:nvPr>
            <p:ph type="sldNum" sz="quarter" idx="10"/>
          </p:nvPr>
        </p:nvSpPr>
        <p:spPr/>
        <p:txBody>
          <a:bodyPr/>
          <a:lstStyle/>
          <a:p>
            <a:fld id="{F1AFAFB3-01C6-40A7-96A3-C989D9BAC1D8}" type="slidenum">
              <a:rPr lang="en-GB" smtClean="0"/>
              <a:t>18</a:t>
            </a:fld>
            <a:endParaRPr lang="en-GB"/>
          </a:p>
        </p:txBody>
      </p:sp>
    </p:spTree>
    <p:extLst>
      <p:ext uri="{BB962C8B-B14F-4D97-AF65-F5344CB8AC3E}">
        <p14:creationId xmlns:p14="http://schemas.microsoft.com/office/powerpoint/2010/main" val="180395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64A5784-2064-4CD3-819E-F1ACADFBB29A}" type="datetimeFigureOut">
              <a:rPr lang="en-GB" smtClean="0"/>
              <a:t>26/03/2015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308794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4A5784-2064-4CD3-819E-F1ACADFBB29A}" type="datetimeFigureOut">
              <a:rPr lang="en-GB" smtClean="0"/>
              <a:t>26/03/2015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201598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4A5784-2064-4CD3-819E-F1ACADFBB29A}" type="datetimeFigureOut">
              <a:rPr lang="en-GB" smtClean="0"/>
              <a:t>26/03/2015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45119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4A5784-2064-4CD3-819E-F1ACADFBB29A}" type="datetimeFigureOut">
              <a:rPr lang="en-GB" smtClean="0"/>
              <a:t>26/03/2015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96828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A5784-2064-4CD3-819E-F1ACADFBB29A}" type="datetimeFigureOut">
              <a:rPr lang="en-GB" smtClean="0"/>
              <a:t>26/03/2015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291586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64A5784-2064-4CD3-819E-F1ACADFBB29A}" type="datetimeFigureOut">
              <a:rPr lang="en-GB" smtClean="0"/>
              <a:t>26/03/2015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288824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64A5784-2064-4CD3-819E-F1ACADFBB29A}" type="datetimeFigureOut">
              <a:rPr lang="en-GB" smtClean="0"/>
              <a:t>26/03/2015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101137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64A5784-2064-4CD3-819E-F1ACADFBB29A}" type="datetimeFigureOut">
              <a:rPr lang="en-GB" smtClean="0"/>
              <a:t>26/03/2015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57211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A5784-2064-4CD3-819E-F1ACADFBB29A}" type="datetimeFigureOut">
              <a:rPr lang="en-GB" smtClean="0"/>
              <a:t>26/03/2015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297384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A5784-2064-4CD3-819E-F1ACADFBB29A}" type="datetimeFigureOut">
              <a:rPr lang="en-GB" smtClean="0"/>
              <a:t>26/03/2015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25529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A5784-2064-4CD3-819E-F1ACADFBB29A}" type="datetimeFigureOut">
              <a:rPr lang="en-GB" smtClean="0"/>
              <a:t>26/03/2015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6BCCBD-4AEB-445D-BC0A-79FE75687184}" type="slidenum">
              <a:rPr lang="en-GB" smtClean="0"/>
              <a:t>‹#›</a:t>
            </a:fld>
            <a:endParaRPr lang="en-GB"/>
          </a:p>
        </p:txBody>
      </p:sp>
    </p:spTree>
    <p:extLst>
      <p:ext uri="{BB962C8B-B14F-4D97-AF65-F5344CB8AC3E}">
        <p14:creationId xmlns:p14="http://schemas.microsoft.com/office/powerpoint/2010/main" val="175712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A5784-2064-4CD3-819E-F1ACADFBB29A}" type="datetimeFigureOut">
              <a:rPr lang="en-GB" smtClean="0"/>
              <a:t>26/03/2015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BCCBD-4AEB-445D-BC0A-79FE75687184}" type="slidenum">
              <a:rPr lang="en-GB" smtClean="0"/>
              <a:t>‹#›</a:t>
            </a:fld>
            <a:endParaRPr lang="en-GB"/>
          </a:p>
        </p:txBody>
      </p:sp>
    </p:spTree>
    <p:extLst>
      <p:ext uri="{BB962C8B-B14F-4D97-AF65-F5344CB8AC3E}">
        <p14:creationId xmlns:p14="http://schemas.microsoft.com/office/powerpoint/2010/main" val="51133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5.jpeg"/><Relationship Id="rId18" Type="http://schemas.openxmlformats.org/officeDocument/2006/relationships/image" Target="../media/image27.jpeg"/><Relationship Id="rId26" Type="http://schemas.openxmlformats.org/officeDocument/2006/relationships/image" Target="../media/image31.png"/><Relationship Id="rId3" Type="http://schemas.openxmlformats.org/officeDocument/2006/relationships/notesSlide" Target="../notesSlides/notesSlide2.xml"/><Relationship Id="rId21" Type="http://schemas.openxmlformats.org/officeDocument/2006/relationships/image" Target="../media/image19.png"/><Relationship Id="rId7" Type="http://schemas.openxmlformats.org/officeDocument/2006/relationships/oleObject" Target="../embeddings/oleObject7.bin"/><Relationship Id="rId12" Type="http://schemas.openxmlformats.org/officeDocument/2006/relationships/image" Target="../media/image14.jpeg"/><Relationship Id="rId17" Type="http://schemas.openxmlformats.org/officeDocument/2006/relationships/image" Target="../media/image26.jpeg"/><Relationship Id="rId25" Type="http://schemas.openxmlformats.org/officeDocument/2006/relationships/image" Target="../media/image30.png"/><Relationship Id="rId2" Type="http://schemas.openxmlformats.org/officeDocument/2006/relationships/slideLayout" Target="../slideLayouts/slideLayout2.xml"/><Relationship Id="rId16" Type="http://schemas.openxmlformats.org/officeDocument/2006/relationships/image" Target="../media/image25.jpeg"/><Relationship Id="rId20" Type="http://schemas.openxmlformats.org/officeDocument/2006/relationships/image" Target="../media/image23.png"/><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3.jpeg"/><Relationship Id="rId24" Type="http://schemas.openxmlformats.org/officeDocument/2006/relationships/image" Target="../media/image29.png"/><Relationship Id="rId5" Type="http://schemas.openxmlformats.org/officeDocument/2006/relationships/image" Target="../media/image10.wmf"/><Relationship Id="rId15" Type="http://schemas.openxmlformats.org/officeDocument/2006/relationships/image" Target="../media/image17.jpeg"/><Relationship Id="rId23" Type="http://schemas.openxmlformats.org/officeDocument/2006/relationships/image" Target="../media/image28.png"/><Relationship Id="rId10" Type="http://schemas.openxmlformats.org/officeDocument/2006/relationships/image" Target="../media/image12.jpeg"/><Relationship Id="rId19" Type="http://schemas.openxmlformats.org/officeDocument/2006/relationships/image" Target="../media/image24.png"/><Relationship Id="rId4" Type="http://schemas.openxmlformats.org/officeDocument/2006/relationships/oleObject" Target="../embeddings/oleObject5.bin"/><Relationship Id="rId9" Type="http://schemas.openxmlformats.org/officeDocument/2006/relationships/image" Target="../media/image11.jpeg"/><Relationship Id="rId14" Type="http://schemas.openxmlformats.org/officeDocument/2006/relationships/image" Target="../media/image16.jpeg"/><Relationship Id="rId2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tif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5.jpeg"/><Relationship Id="rId18" Type="http://schemas.openxmlformats.org/officeDocument/2006/relationships/image" Target="../media/image20.jpeg"/><Relationship Id="rId3" Type="http://schemas.openxmlformats.org/officeDocument/2006/relationships/notesSlide" Target="../notesSlides/notesSlide1.xml"/><Relationship Id="rId21" Type="http://schemas.openxmlformats.org/officeDocument/2006/relationships/image" Target="../media/image23.png"/><Relationship Id="rId7" Type="http://schemas.openxmlformats.org/officeDocument/2006/relationships/oleObject" Target="../embeddings/oleObject3.bin"/><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8.jpeg"/><Relationship Id="rId20"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jpeg"/><Relationship Id="rId5" Type="http://schemas.openxmlformats.org/officeDocument/2006/relationships/image" Target="../media/image10.wmf"/><Relationship Id="rId15" Type="http://schemas.openxmlformats.org/officeDocument/2006/relationships/image" Target="../media/image17.jpeg"/><Relationship Id="rId10" Type="http://schemas.openxmlformats.org/officeDocument/2006/relationships/image" Target="../media/image12.jpeg"/><Relationship Id="rId19" Type="http://schemas.openxmlformats.org/officeDocument/2006/relationships/image" Target="../media/image21.jpeg"/><Relationship Id="rId4" Type="http://schemas.openxmlformats.org/officeDocument/2006/relationships/oleObject" Target="../embeddings/oleObject1.bin"/><Relationship Id="rId9" Type="http://schemas.openxmlformats.org/officeDocument/2006/relationships/image" Target="../media/image11.jpeg"/><Relationship Id="rId14" Type="http://schemas.openxmlformats.org/officeDocument/2006/relationships/image" Target="../media/image16.jpeg"/><Relationship Id="rId22"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4"/>
            <a:ext cx="7772400" cy="1470025"/>
          </a:xfrm>
        </p:spPr>
        <p:txBody>
          <a:bodyPr>
            <a:normAutofit fontScale="90000"/>
          </a:bodyPr>
          <a:lstStyle/>
          <a:p>
            <a:r>
              <a:rPr lang="en-GB" dirty="0" smtClean="0"/>
              <a:t>Tuna: Overfishing, Overfished and Understanding </a:t>
            </a:r>
            <a:r>
              <a:rPr lang="en-GB" dirty="0" smtClean="0"/>
              <a:t>Risk/ An approach to assess Indian Ocean reference Points</a:t>
            </a:r>
            <a:endParaRPr lang="en-GB" dirty="0"/>
          </a:p>
        </p:txBody>
      </p:sp>
      <p:pic>
        <p:nvPicPr>
          <p:cNvPr id="4" name="Picture 3" descr="Description: Description: C:\Documents and Settings\Julien.IOTC\Desktop\IOTCLogoCMYKLetterHead2.png"/>
          <p:cNvPicPr/>
          <p:nvPr/>
        </p:nvPicPr>
        <p:blipFill>
          <a:blip r:embed="rId2" cstate="print">
            <a:extLst>
              <a:ext uri="{28A0092B-C50C-407E-A947-70E740481C1C}">
                <a14:useLocalDpi xmlns:a14="http://schemas.microsoft.com/office/drawing/2010/main" val="0"/>
              </a:ext>
            </a:extLst>
          </a:blip>
          <a:srcRect t="45799" r="28398" b="44173"/>
          <a:stretch>
            <a:fillRect/>
          </a:stretch>
        </p:blipFill>
        <p:spPr bwMode="auto">
          <a:xfrm>
            <a:off x="228600" y="304800"/>
            <a:ext cx="8686800" cy="11430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a:ext>
            </a:extLst>
          </a:blip>
          <a:srcRect/>
          <a:stretch>
            <a:fillRect/>
          </a:stretch>
        </p:blipFill>
        <p:spPr bwMode="auto">
          <a:xfrm>
            <a:off x="2915816" y="3717032"/>
            <a:ext cx="2724150" cy="1481138"/>
          </a:xfrm>
          <a:prstGeom prst="rect">
            <a:avLst/>
          </a:prstGeom>
          <a:noFill/>
          <a:ln>
            <a:noFill/>
          </a:ln>
        </p:spPr>
      </p:pic>
    </p:spTree>
    <p:extLst>
      <p:ext uri="{BB962C8B-B14F-4D97-AF65-F5344CB8AC3E}">
        <p14:creationId xmlns:p14="http://schemas.microsoft.com/office/powerpoint/2010/main" val="3248995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4956175" y="1801813"/>
          <a:ext cx="1590675" cy="1077912"/>
        </p:xfrm>
        <a:graphic>
          <a:graphicData uri="http://schemas.openxmlformats.org/presentationml/2006/ole">
            <mc:AlternateContent xmlns:mc="http://schemas.openxmlformats.org/markup-compatibility/2006">
              <mc:Choice xmlns:v="urn:schemas-microsoft-com:vml" Requires="v">
                <p:oleObj spid="_x0000_s3190" name="Clip" r:id="rId4" imgW="4532760" imgH="3399480" progId="MS_ClipArt_Gallery.5">
                  <p:embed/>
                </p:oleObj>
              </mc:Choice>
              <mc:Fallback>
                <p:oleObj name="Clip" r:id="rId4"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1801813"/>
                        <a:ext cx="1590675"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p:cNvGraphicFramePr>
            <a:graphicFrameLocks noChangeAspect="1"/>
          </p:cNvGraphicFramePr>
          <p:nvPr/>
        </p:nvGraphicFramePr>
        <p:xfrm>
          <a:off x="4956175" y="1784350"/>
          <a:ext cx="1590675" cy="1295400"/>
        </p:xfrm>
        <a:graphic>
          <a:graphicData uri="http://schemas.openxmlformats.org/presentationml/2006/ole">
            <mc:AlternateContent xmlns:mc="http://schemas.openxmlformats.org/markup-compatibility/2006">
              <mc:Choice xmlns:v="urn:schemas-microsoft-com:vml" Requires="v">
                <p:oleObj spid="_x0000_s3191" name="Clip" r:id="rId6" imgW="4532760" imgH="3399480" progId="MS_ClipArt_Gallery.5">
                  <p:embed/>
                </p:oleObj>
              </mc:Choice>
              <mc:Fallback>
                <p:oleObj name="Clip" r:id="rId6"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1784350"/>
                        <a:ext cx="159067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4956175" y="1731963"/>
          <a:ext cx="1590675" cy="1741487"/>
        </p:xfrm>
        <a:graphic>
          <a:graphicData uri="http://schemas.openxmlformats.org/presentationml/2006/ole">
            <mc:AlternateContent xmlns:mc="http://schemas.openxmlformats.org/markup-compatibility/2006">
              <mc:Choice xmlns:v="urn:schemas-microsoft-com:vml" Requires="v">
                <p:oleObj spid="_x0000_s3192" name="Clip" r:id="rId7" imgW="4532760" imgH="3399480" progId="MS_ClipArt_Gallery.5">
                  <p:embed/>
                </p:oleObj>
              </mc:Choice>
              <mc:Fallback>
                <p:oleObj name="Clip" r:id="rId7"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1731963"/>
                        <a:ext cx="1590675" cy="174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4956175" y="1636713"/>
          <a:ext cx="1590675" cy="2260600"/>
        </p:xfrm>
        <a:graphic>
          <a:graphicData uri="http://schemas.openxmlformats.org/presentationml/2006/ole">
            <mc:AlternateContent xmlns:mc="http://schemas.openxmlformats.org/markup-compatibility/2006">
              <mc:Choice xmlns:v="urn:schemas-microsoft-com:vml" Requires="v">
                <p:oleObj spid="_x0000_s3193" name="Clip" r:id="rId8" imgW="4532760" imgH="3399480" progId="MS_ClipArt_Gallery.5">
                  <p:embed/>
                </p:oleObj>
              </mc:Choice>
              <mc:Fallback>
                <p:oleObj name="Clip" r:id="rId8"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175" y="1636713"/>
                        <a:ext cx="1590675"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6"/>
          <p:cNvSpPr txBox="1">
            <a:spLocks noChangeArrowheads="1"/>
          </p:cNvSpPr>
          <p:nvPr/>
        </p:nvSpPr>
        <p:spPr bwMode="auto">
          <a:xfrm>
            <a:off x="612775" y="12033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26631" name="AutoShape 7"/>
          <p:cNvSpPr>
            <a:spLocks noChangeArrowheads="1"/>
          </p:cNvSpPr>
          <p:nvPr/>
        </p:nvSpPr>
        <p:spPr bwMode="auto">
          <a:xfrm>
            <a:off x="1343025" y="1579563"/>
            <a:ext cx="4875213" cy="4683125"/>
          </a:xfrm>
          <a:prstGeom prst="triangle">
            <a:avLst>
              <a:gd name="adj" fmla="val 50000"/>
            </a:avLst>
          </a:prstGeom>
          <a:noFill/>
          <a:ln w="222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2" name="Line 8"/>
          <p:cNvSpPr>
            <a:spLocks noChangeShapeType="1"/>
          </p:cNvSpPr>
          <p:nvPr/>
        </p:nvSpPr>
        <p:spPr bwMode="auto">
          <a:xfrm flipV="1">
            <a:off x="1873250" y="5243513"/>
            <a:ext cx="3821113" cy="3175"/>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3" name="Line 9"/>
          <p:cNvSpPr>
            <a:spLocks noChangeShapeType="1"/>
          </p:cNvSpPr>
          <p:nvPr/>
        </p:nvSpPr>
        <p:spPr bwMode="auto">
          <a:xfrm flipV="1">
            <a:off x="2419350" y="4243388"/>
            <a:ext cx="273526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4" name="Line 10"/>
          <p:cNvSpPr>
            <a:spLocks noChangeShapeType="1"/>
          </p:cNvSpPr>
          <p:nvPr/>
        </p:nvSpPr>
        <p:spPr bwMode="auto">
          <a:xfrm flipV="1">
            <a:off x="3040063" y="2973388"/>
            <a:ext cx="147637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26635" name="Picture 11" descr="diato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7263" y="5360988"/>
            <a:ext cx="822325" cy="817562"/>
          </a:xfrm>
          <a:prstGeom prst="rect">
            <a:avLst/>
          </a:prstGeom>
          <a:noFill/>
          <a:extLst>
            <a:ext uri="{909E8E84-426E-40DD-AFC4-6F175D3DCCD1}">
              <a14:hiddenFill xmlns:a14="http://schemas.microsoft.com/office/drawing/2010/main">
                <a:solidFill>
                  <a:srgbClr val="FFFFFF"/>
                </a:solidFill>
              </a14:hiddenFill>
            </a:ext>
          </a:extLst>
        </p:spPr>
      </p:pic>
      <p:pic>
        <p:nvPicPr>
          <p:cNvPr id="26636" name="Picture 12" descr="dinofla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2550" y="5375275"/>
            <a:ext cx="706438" cy="725488"/>
          </a:xfrm>
          <a:prstGeom prst="rect">
            <a:avLst/>
          </a:prstGeom>
          <a:noFill/>
          <a:extLst>
            <a:ext uri="{909E8E84-426E-40DD-AFC4-6F175D3DCCD1}">
              <a14:hiddenFill xmlns:a14="http://schemas.microsoft.com/office/drawing/2010/main">
                <a:solidFill>
                  <a:srgbClr val="FFFFFF"/>
                </a:solidFill>
              </a14:hiddenFill>
            </a:ext>
          </a:extLst>
        </p:spPr>
      </p:pic>
      <p:pic>
        <p:nvPicPr>
          <p:cNvPr id="26637" name="Picture 13" descr="din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08338" y="5389563"/>
            <a:ext cx="449262" cy="706437"/>
          </a:xfrm>
          <a:prstGeom prst="rect">
            <a:avLst/>
          </a:prstGeom>
          <a:noFill/>
          <a:extLst>
            <a:ext uri="{909E8E84-426E-40DD-AFC4-6F175D3DCCD1}">
              <a14:hiddenFill xmlns:a14="http://schemas.microsoft.com/office/drawing/2010/main">
                <a:solidFill>
                  <a:srgbClr val="FFFFFF"/>
                </a:solidFill>
              </a14:hiddenFill>
            </a:ext>
          </a:extLst>
        </p:spPr>
      </p:pic>
      <p:pic>
        <p:nvPicPr>
          <p:cNvPr id="26638" name="Picture 14" descr="sphaero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84388" y="5386388"/>
            <a:ext cx="969962" cy="690562"/>
          </a:xfrm>
          <a:prstGeom prst="rect">
            <a:avLst/>
          </a:prstGeom>
          <a:noFill/>
          <a:extLst>
            <a:ext uri="{909E8E84-426E-40DD-AFC4-6F175D3DCCD1}">
              <a14:hiddenFill xmlns:a14="http://schemas.microsoft.com/office/drawing/2010/main">
                <a:solidFill>
                  <a:srgbClr val="FFFFFF"/>
                </a:solidFill>
              </a14:hiddenFill>
            </a:ext>
          </a:extLst>
        </p:spPr>
      </p:pic>
      <p:pic>
        <p:nvPicPr>
          <p:cNvPr id="26639" name="Picture 15" descr="rotif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4138" y="4524375"/>
            <a:ext cx="520700" cy="541338"/>
          </a:xfrm>
          <a:prstGeom prst="rect">
            <a:avLst/>
          </a:prstGeom>
          <a:noFill/>
          <a:extLst>
            <a:ext uri="{909E8E84-426E-40DD-AFC4-6F175D3DCCD1}">
              <a14:hiddenFill xmlns:a14="http://schemas.microsoft.com/office/drawing/2010/main">
                <a:solidFill>
                  <a:srgbClr val="FFFFFF"/>
                </a:solidFill>
              </a14:hiddenFill>
            </a:ext>
          </a:extLst>
        </p:spPr>
      </p:pic>
      <p:pic>
        <p:nvPicPr>
          <p:cNvPr id="26640" name="Picture 16" descr="aurelia_aurit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86063" y="3576638"/>
            <a:ext cx="650875" cy="522287"/>
          </a:xfrm>
          <a:prstGeom prst="rect">
            <a:avLst/>
          </a:prstGeom>
          <a:noFill/>
          <a:extLst>
            <a:ext uri="{909E8E84-426E-40DD-AFC4-6F175D3DCCD1}">
              <a14:hiddenFill xmlns:a14="http://schemas.microsoft.com/office/drawing/2010/main">
                <a:solidFill>
                  <a:srgbClr val="FFFFFF"/>
                </a:solidFill>
              </a14:hiddenFill>
            </a:ext>
          </a:extLst>
        </p:spPr>
      </p:pic>
      <p:pic>
        <p:nvPicPr>
          <p:cNvPr id="26641" name="Picture 17" descr="blacksea_photo_mnemiopsi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318000" y="3494088"/>
            <a:ext cx="452438" cy="725487"/>
          </a:xfrm>
          <a:prstGeom prst="rect">
            <a:avLst/>
          </a:prstGeom>
          <a:noFill/>
          <a:extLst>
            <a:ext uri="{909E8E84-426E-40DD-AFC4-6F175D3DCCD1}">
              <a14:hiddenFill xmlns:a14="http://schemas.microsoft.com/office/drawing/2010/main">
                <a:solidFill>
                  <a:srgbClr val="FFFFFF"/>
                </a:solidFill>
              </a14:hiddenFill>
            </a:ext>
          </a:extLst>
        </p:spPr>
      </p:pic>
      <p:pic>
        <p:nvPicPr>
          <p:cNvPr id="26642" name="Picture 18" descr="Atlantic Oval Squi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16313" y="3605213"/>
            <a:ext cx="671512" cy="469900"/>
          </a:xfrm>
          <a:prstGeom prst="rect">
            <a:avLst/>
          </a:prstGeom>
          <a:noFill/>
          <a:extLst>
            <a:ext uri="{909E8E84-426E-40DD-AFC4-6F175D3DCCD1}">
              <a14:hiddenFill xmlns:a14="http://schemas.microsoft.com/office/drawing/2010/main">
                <a:solidFill>
                  <a:srgbClr val="FFFFFF"/>
                </a:solidFill>
              </a14:hiddenFill>
            </a:ext>
          </a:extLst>
        </p:spPr>
      </p:pic>
      <p:pic>
        <p:nvPicPr>
          <p:cNvPr id="26643" name="Picture 19" descr="Krill"/>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275138" y="4498975"/>
            <a:ext cx="9461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20" descr="copepod1"/>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60738" y="4462463"/>
            <a:ext cx="671512" cy="469900"/>
          </a:xfrm>
          <a:prstGeom prst="rect">
            <a:avLst/>
          </a:prstGeom>
          <a:noFill/>
          <a:extLst>
            <a:ext uri="{909E8E84-426E-40DD-AFC4-6F175D3DCCD1}">
              <a14:hiddenFill xmlns:a14="http://schemas.microsoft.com/office/drawing/2010/main">
                <a:solidFill>
                  <a:srgbClr val="FFFFFF"/>
                </a:solidFill>
              </a14:hiddenFill>
            </a:ext>
          </a:extLst>
        </p:spPr>
      </p:pic>
      <p:pic>
        <p:nvPicPr>
          <p:cNvPr id="26645" name="Picture 21" descr="atlanticco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60725" y="2514600"/>
            <a:ext cx="1042988" cy="379413"/>
          </a:xfrm>
          <a:prstGeom prst="rect">
            <a:avLst/>
          </a:prstGeom>
          <a:noFill/>
          <a:extLst>
            <a:ext uri="{909E8E84-426E-40DD-AFC4-6F175D3DCCD1}">
              <a14:hiddenFill xmlns:a14="http://schemas.microsoft.com/office/drawing/2010/main">
                <a:solidFill>
                  <a:srgbClr val="FFFFFF"/>
                </a:solidFill>
              </a14:hiddenFill>
            </a:ext>
          </a:extLst>
        </p:spPr>
      </p:pic>
      <p:pic>
        <p:nvPicPr>
          <p:cNvPr id="26646" name="Picture 22" descr="tunabigey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360748">
            <a:off x="3390900" y="2193925"/>
            <a:ext cx="798513" cy="379413"/>
          </a:xfrm>
          <a:prstGeom prst="rect">
            <a:avLst/>
          </a:prstGeom>
          <a:noFill/>
          <a:extLst>
            <a:ext uri="{909E8E84-426E-40DD-AFC4-6F175D3DCCD1}">
              <a14:hiddenFill xmlns:a14="http://schemas.microsoft.com/office/drawing/2010/main">
                <a:solidFill>
                  <a:srgbClr val="FFFFFF"/>
                </a:solidFill>
              </a14:hiddenFill>
            </a:ext>
          </a:extLst>
        </p:spPr>
      </p:pic>
      <p:sp>
        <p:nvSpPr>
          <p:cNvPr id="26647" name="Text Box 23"/>
          <p:cNvSpPr txBox="1">
            <a:spLocks noChangeArrowheads="1"/>
          </p:cNvSpPr>
          <p:nvPr/>
        </p:nvSpPr>
        <p:spPr bwMode="auto">
          <a:xfrm>
            <a:off x="723900" y="5848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1</a:t>
            </a:r>
          </a:p>
        </p:txBody>
      </p:sp>
      <p:sp>
        <p:nvSpPr>
          <p:cNvPr id="26648" name="Text Box 24"/>
          <p:cNvSpPr txBox="1">
            <a:spLocks noChangeArrowheads="1"/>
          </p:cNvSpPr>
          <p:nvPr/>
        </p:nvSpPr>
        <p:spPr bwMode="auto">
          <a:xfrm>
            <a:off x="723900" y="45227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2</a:t>
            </a:r>
          </a:p>
        </p:txBody>
      </p:sp>
      <p:sp>
        <p:nvSpPr>
          <p:cNvPr id="26649" name="Text Box 25"/>
          <p:cNvSpPr txBox="1">
            <a:spLocks noChangeArrowheads="1"/>
          </p:cNvSpPr>
          <p:nvPr/>
        </p:nvSpPr>
        <p:spPr bwMode="auto">
          <a:xfrm>
            <a:off x="723900" y="33591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3</a:t>
            </a:r>
          </a:p>
        </p:txBody>
      </p:sp>
      <p:sp>
        <p:nvSpPr>
          <p:cNvPr id="26650" name="Text Box 26"/>
          <p:cNvSpPr txBox="1">
            <a:spLocks noChangeArrowheads="1"/>
          </p:cNvSpPr>
          <p:nvPr/>
        </p:nvSpPr>
        <p:spPr bwMode="auto">
          <a:xfrm>
            <a:off x="723900" y="21129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4</a:t>
            </a:r>
          </a:p>
        </p:txBody>
      </p:sp>
      <p:sp>
        <p:nvSpPr>
          <p:cNvPr id="26651" name="Line 27"/>
          <p:cNvSpPr>
            <a:spLocks noChangeShapeType="1"/>
          </p:cNvSpPr>
          <p:nvPr/>
        </p:nvSpPr>
        <p:spPr bwMode="auto">
          <a:xfrm flipV="1">
            <a:off x="655638" y="2085975"/>
            <a:ext cx="7937" cy="40735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52" name="Text Box 28"/>
          <p:cNvSpPr txBox="1">
            <a:spLocks noChangeArrowheads="1"/>
          </p:cNvSpPr>
          <p:nvPr/>
        </p:nvSpPr>
        <p:spPr bwMode="auto">
          <a:xfrm rot="16200000">
            <a:off x="-370681" y="4018757"/>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Trophic Level</a:t>
            </a:r>
          </a:p>
        </p:txBody>
      </p:sp>
      <p:pic>
        <p:nvPicPr>
          <p:cNvPr id="26653" name="Picture 29" descr="clupeais"/>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008313" y="3087688"/>
            <a:ext cx="915987" cy="395287"/>
          </a:xfrm>
          <a:prstGeom prst="rect">
            <a:avLst/>
          </a:prstGeom>
          <a:noFill/>
          <a:extLst>
            <a:ext uri="{909E8E84-426E-40DD-AFC4-6F175D3DCCD1}">
              <a14:hiddenFill xmlns:a14="http://schemas.microsoft.com/office/drawing/2010/main">
                <a:solidFill>
                  <a:srgbClr val="FFFFFF"/>
                </a:solidFill>
              </a14:hiddenFill>
            </a:ext>
          </a:extLst>
        </p:spPr>
      </p:pic>
      <p:pic>
        <p:nvPicPr>
          <p:cNvPr id="26654" name="Picture 30" descr="anchovy"/>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830638" y="2962275"/>
            <a:ext cx="819150" cy="638175"/>
          </a:xfrm>
          <a:prstGeom prst="rect">
            <a:avLst/>
          </a:prstGeom>
          <a:noFill/>
          <a:extLst>
            <a:ext uri="{909E8E84-426E-40DD-AFC4-6F175D3DCCD1}">
              <a14:hiddenFill xmlns:a14="http://schemas.microsoft.com/office/drawing/2010/main">
                <a:solidFill>
                  <a:srgbClr val="FFFFFF"/>
                </a:solidFill>
              </a14:hiddenFill>
            </a:ext>
          </a:extLst>
        </p:spPr>
      </p:pic>
      <p:pic>
        <p:nvPicPr>
          <p:cNvPr id="26655" name="Picture 31" descr="atlanticcod"/>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444875" y="2633663"/>
            <a:ext cx="306387" cy="111158"/>
          </a:xfrm>
          <a:prstGeom prst="rect">
            <a:avLst/>
          </a:prstGeom>
          <a:noFill/>
          <a:extLst>
            <a:ext uri="{909E8E84-426E-40DD-AFC4-6F175D3DCCD1}">
              <a14:hiddenFill xmlns:a14="http://schemas.microsoft.com/office/drawing/2010/main">
                <a:solidFill>
                  <a:srgbClr val="FFFFFF"/>
                </a:solidFill>
              </a14:hiddenFill>
            </a:ext>
          </a:extLst>
        </p:spPr>
      </p:pic>
      <p:pic>
        <p:nvPicPr>
          <p:cNvPr id="26656" name="Picture 32" descr="tunabigeye"/>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rot="360748">
            <a:off x="3419435" y="2205581"/>
            <a:ext cx="556219" cy="263611"/>
          </a:xfrm>
          <a:prstGeom prst="rect">
            <a:avLst/>
          </a:prstGeom>
          <a:noFill/>
          <a:extLst>
            <a:ext uri="{909E8E84-426E-40DD-AFC4-6F175D3DCCD1}">
              <a14:hiddenFill xmlns:a14="http://schemas.microsoft.com/office/drawing/2010/main">
                <a:solidFill>
                  <a:srgbClr val="FFFFFF"/>
                </a:solidFill>
              </a14:hiddenFill>
            </a:ext>
          </a:extLst>
        </p:spPr>
      </p:pic>
      <p:pic>
        <p:nvPicPr>
          <p:cNvPr id="26657" name="Picture 33" descr="clupeais"/>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286125" y="3178175"/>
            <a:ext cx="525463" cy="227013"/>
          </a:xfrm>
          <a:prstGeom prst="rect">
            <a:avLst/>
          </a:prstGeom>
          <a:noFill/>
          <a:extLst>
            <a:ext uri="{909E8E84-426E-40DD-AFC4-6F175D3DCCD1}">
              <a14:hiddenFill xmlns:a14="http://schemas.microsoft.com/office/drawing/2010/main">
                <a:solidFill>
                  <a:srgbClr val="FFFFFF"/>
                </a:solidFill>
              </a14:hiddenFill>
            </a:ext>
          </a:extLst>
        </p:spPr>
      </p:pic>
      <p:pic>
        <p:nvPicPr>
          <p:cNvPr id="26658" name="Picture 34" descr="anchovy"/>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002088" y="3094038"/>
            <a:ext cx="466725" cy="363537"/>
          </a:xfrm>
          <a:prstGeom prst="rect">
            <a:avLst/>
          </a:prstGeom>
          <a:noFill/>
          <a:extLst>
            <a:ext uri="{909E8E84-426E-40DD-AFC4-6F175D3DCCD1}">
              <a14:hiddenFill xmlns:a14="http://schemas.microsoft.com/office/drawing/2010/main">
                <a:solidFill>
                  <a:srgbClr val="FFFFFF"/>
                </a:solidFill>
              </a14:hiddenFill>
            </a:ext>
          </a:extLst>
        </p:spPr>
      </p:pic>
      <p:sp>
        <p:nvSpPr>
          <p:cNvPr id="26659" name="Rectangle 35"/>
          <p:cNvSpPr>
            <a:spLocks noGrp="1" noChangeArrowheads="1"/>
          </p:cNvSpPr>
          <p:nvPr>
            <p:ph type="title"/>
          </p:nvPr>
        </p:nvSpPr>
        <p:spPr/>
        <p:txBody>
          <a:bodyPr>
            <a:normAutofit fontScale="90000"/>
          </a:bodyPr>
          <a:lstStyle/>
          <a:p>
            <a:r>
              <a:rPr lang="en-US" altLang="en-US"/>
              <a:t>Fishing Down Food Webs:</a:t>
            </a:r>
            <a:br>
              <a:rPr lang="en-US" altLang="en-US"/>
            </a:br>
            <a:r>
              <a:rPr lang="en-US" altLang="en-US"/>
              <a:t>Sequential Addition</a:t>
            </a:r>
          </a:p>
        </p:txBody>
      </p:sp>
      <p:sp>
        <p:nvSpPr>
          <p:cNvPr id="26660" name="Rectangle 36"/>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319199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fade">
                                      <p:cBhvr>
                                        <p:cTn id="7" dur="500"/>
                                        <p:tgtEl>
                                          <p:spTgt spid="26627"/>
                                        </p:tgtEl>
                                      </p:cBhvr>
                                    </p:animEffect>
                                  </p:childTnLst>
                                </p:cTn>
                              </p:par>
                              <p:par>
                                <p:cTn id="8" presetID="10" presetClass="exit" presetSubtype="0" fill="hold" nodeType="withEffect">
                                  <p:stCondLst>
                                    <p:cond delay="0"/>
                                  </p:stCondLst>
                                  <p:childTnLst>
                                    <p:animEffect transition="out" filter="fade">
                                      <p:cBhvr>
                                        <p:cTn id="9" dur="500"/>
                                        <p:tgtEl>
                                          <p:spTgt spid="26646"/>
                                        </p:tgtEl>
                                      </p:cBhvr>
                                    </p:animEffect>
                                    <p:set>
                                      <p:cBhvr>
                                        <p:cTn id="10" dur="1" fill="hold">
                                          <p:stCondLst>
                                            <p:cond delay="499"/>
                                          </p:stCondLst>
                                        </p:cTn>
                                        <p:tgtEl>
                                          <p:spTgt spid="26646"/>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6656"/>
                                        </p:tgtEl>
                                        <p:attrNameLst>
                                          <p:attrName>style.visibility</p:attrName>
                                        </p:attrNameLst>
                                      </p:cBhvr>
                                      <p:to>
                                        <p:strVal val="visible"/>
                                      </p:to>
                                    </p:set>
                                    <p:animEffect transition="in" filter="fade">
                                      <p:cBhvr>
                                        <p:cTn id="13" dur="500"/>
                                        <p:tgtEl>
                                          <p:spTgt spid="266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6628"/>
                                        </p:tgtEl>
                                        <p:attrNameLst>
                                          <p:attrName>style.visibility</p:attrName>
                                        </p:attrNameLst>
                                      </p:cBhvr>
                                      <p:to>
                                        <p:strVal val="visible"/>
                                      </p:to>
                                    </p:set>
                                    <p:animEffect transition="in" filter="fade">
                                      <p:cBhvr>
                                        <p:cTn id="18" dur="500"/>
                                        <p:tgtEl>
                                          <p:spTgt spid="26628"/>
                                        </p:tgtEl>
                                      </p:cBhvr>
                                    </p:animEffect>
                                  </p:childTnLst>
                                </p:cTn>
                              </p:par>
                              <p:par>
                                <p:cTn id="19" presetID="10" presetClass="entr" presetSubtype="0" fill="hold" nodeType="withEffect">
                                  <p:stCondLst>
                                    <p:cond delay="0"/>
                                  </p:stCondLst>
                                  <p:childTnLst>
                                    <p:set>
                                      <p:cBhvr>
                                        <p:cTn id="20" dur="1" fill="hold">
                                          <p:stCondLst>
                                            <p:cond delay="0"/>
                                          </p:stCondLst>
                                        </p:cTn>
                                        <p:tgtEl>
                                          <p:spTgt spid="26655"/>
                                        </p:tgtEl>
                                        <p:attrNameLst>
                                          <p:attrName>style.visibility</p:attrName>
                                        </p:attrNameLst>
                                      </p:cBhvr>
                                      <p:to>
                                        <p:strVal val="visible"/>
                                      </p:to>
                                    </p:set>
                                    <p:animEffect transition="in" filter="fade">
                                      <p:cBhvr>
                                        <p:cTn id="21" dur="500"/>
                                        <p:tgtEl>
                                          <p:spTgt spid="26655"/>
                                        </p:tgtEl>
                                      </p:cBhvr>
                                    </p:animEffect>
                                  </p:childTnLst>
                                </p:cTn>
                              </p:par>
                              <p:par>
                                <p:cTn id="22" presetID="10" presetClass="exit" presetSubtype="0" fill="hold" nodeType="withEffect">
                                  <p:stCondLst>
                                    <p:cond delay="0"/>
                                  </p:stCondLst>
                                  <p:childTnLst>
                                    <p:animEffect transition="out" filter="fade">
                                      <p:cBhvr>
                                        <p:cTn id="23" dur="500"/>
                                        <p:tgtEl>
                                          <p:spTgt spid="26645"/>
                                        </p:tgtEl>
                                      </p:cBhvr>
                                    </p:animEffect>
                                    <p:set>
                                      <p:cBhvr>
                                        <p:cTn id="24" dur="1" fill="hold">
                                          <p:stCondLst>
                                            <p:cond delay="499"/>
                                          </p:stCondLst>
                                        </p:cTn>
                                        <p:tgtEl>
                                          <p:spTgt spid="26645"/>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6629"/>
                                        </p:tgtEl>
                                        <p:attrNameLst>
                                          <p:attrName>style.visibility</p:attrName>
                                        </p:attrNameLst>
                                      </p:cBhvr>
                                      <p:to>
                                        <p:strVal val="visible"/>
                                      </p:to>
                                    </p:set>
                                    <p:animEffect transition="in" filter="fade">
                                      <p:cBhvr>
                                        <p:cTn id="29" dur="500"/>
                                        <p:tgtEl>
                                          <p:spTgt spid="26629"/>
                                        </p:tgtEl>
                                      </p:cBhvr>
                                    </p:animEffect>
                                  </p:childTnLst>
                                </p:cTn>
                              </p:par>
                              <p:par>
                                <p:cTn id="30" presetID="10" presetClass="entr" presetSubtype="0" fill="hold" nodeType="withEffect">
                                  <p:stCondLst>
                                    <p:cond delay="0"/>
                                  </p:stCondLst>
                                  <p:childTnLst>
                                    <p:set>
                                      <p:cBhvr>
                                        <p:cTn id="31" dur="1" fill="hold">
                                          <p:stCondLst>
                                            <p:cond delay="0"/>
                                          </p:stCondLst>
                                        </p:cTn>
                                        <p:tgtEl>
                                          <p:spTgt spid="26657"/>
                                        </p:tgtEl>
                                        <p:attrNameLst>
                                          <p:attrName>style.visibility</p:attrName>
                                        </p:attrNameLst>
                                      </p:cBhvr>
                                      <p:to>
                                        <p:strVal val="visible"/>
                                      </p:to>
                                    </p:set>
                                    <p:animEffect transition="in" filter="fade">
                                      <p:cBhvr>
                                        <p:cTn id="32" dur="500"/>
                                        <p:tgtEl>
                                          <p:spTgt spid="26657"/>
                                        </p:tgtEl>
                                      </p:cBhvr>
                                    </p:animEffect>
                                  </p:childTnLst>
                                </p:cTn>
                              </p:par>
                              <p:par>
                                <p:cTn id="33" presetID="10" presetClass="entr" presetSubtype="0" fill="hold" nodeType="withEffect">
                                  <p:stCondLst>
                                    <p:cond delay="0"/>
                                  </p:stCondLst>
                                  <p:childTnLst>
                                    <p:set>
                                      <p:cBhvr>
                                        <p:cTn id="34" dur="1" fill="hold">
                                          <p:stCondLst>
                                            <p:cond delay="0"/>
                                          </p:stCondLst>
                                        </p:cTn>
                                        <p:tgtEl>
                                          <p:spTgt spid="26658"/>
                                        </p:tgtEl>
                                        <p:attrNameLst>
                                          <p:attrName>style.visibility</p:attrName>
                                        </p:attrNameLst>
                                      </p:cBhvr>
                                      <p:to>
                                        <p:strVal val="visible"/>
                                      </p:to>
                                    </p:set>
                                    <p:animEffect transition="in" filter="fade">
                                      <p:cBhvr>
                                        <p:cTn id="35" dur="500"/>
                                        <p:tgtEl>
                                          <p:spTgt spid="26658"/>
                                        </p:tgtEl>
                                      </p:cBhvr>
                                    </p:animEffect>
                                  </p:childTnLst>
                                </p:cTn>
                              </p:par>
                              <p:par>
                                <p:cTn id="36" presetID="10" presetClass="exit" presetSubtype="0" fill="hold" nodeType="withEffect">
                                  <p:stCondLst>
                                    <p:cond delay="0"/>
                                  </p:stCondLst>
                                  <p:childTnLst>
                                    <p:animEffect transition="out" filter="fade">
                                      <p:cBhvr>
                                        <p:cTn id="37" dur="500"/>
                                        <p:tgtEl>
                                          <p:spTgt spid="26654"/>
                                        </p:tgtEl>
                                      </p:cBhvr>
                                    </p:animEffect>
                                    <p:set>
                                      <p:cBhvr>
                                        <p:cTn id="38" dur="1" fill="hold">
                                          <p:stCondLst>
                                            <p:cond delay="499"/>
                                          </p:stCondLst>
                                        </p:cTn>
                                        <p:tgtEl>
                                          <p:spTgt spid="2665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6653"/>
                                        </p:tgtEl>
                                      </p:cBhvr>
                                    </p:animEffect>
                                    <p:set>
                                      <p:cBhvr>
                                        <p:cTn id="41" dur="1" fill="hold">
                                          <p:stCondLst>
                                            <p:cond delay="499"/>
                                          </p:stCondLst>
                                        </p:cTn>
                                        <p:tgtEl>
                                          <p:spTgt spid="266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we are here?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Management Procedures are:</a:t>
            </a:r>
          </a:p>
          <a:p>
            <a:pPr marL="0" indent="0">
              <a:buNone/>
            </a:pPr>
            <a:r>
              <a:rPr lang="en-GB" b="1" i="1" dirty="0" smtClean="0"/>
              <a:t>An Agreed basis for making management decisions in response to defined indicators. The components of which include:</a:t>
            </a:r>
          </a:p>
          <a:p>
            <a:r>
              <a:rPr lang="en-GB" dirty="0" smtClean="0"/>
              <a:t>mechanisms, including data collection</a:t>
            </a:r>
          </a:p>
          <a:p>
            <a:r>
              <a:rPr lang="en-GB" dirty="0" smtClean="0"/>
              <a:t> evaluation of trends and status and a decision rule, that aim to apply the precautionary approach to the management of fish stocks. </a:t>
            </a:r>
            <a:endParaRPr lang="en-GB" dirty="0"/>
          </a:p>
        </p:txBody>
      </p:sp>
    </p:spTree>
    <p:extLst>
      <p:ext uri="{BB962C8B-B14F-4D97-AF65-F5344CB8AC3E}">
        <p14:creationId xmlns:p14="http://schemas.microsoft.com/office/powerpoint/2010/main" val="74258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nvGraphicFramePr>
        <p:xfrm>
          <a:off x="430306" y="815247"/>
          <a:ext cx="8423238" cy="398266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5499872" y="2751256"/>
            <a:ext cx="1212686" cy="1015663"/>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IOTC</a:t>
            </a:r>
          </a:p>
          <a:p>
            <a:pPr algn="ctr"/>
            <a:r>
              <a:rPr lang="en-AU" sz="2000" dirty="0" smtClean="0"/>
              <a:t>&amp; CCSBT</a:t>
            </a:r>
          </a:p>
          <a:p>
            <a:pPr algn="ctr"/>
            <a:r>
              <a:rPr lang="en-AU" sz="2000" dirty="0" smtClean="0"/>
              <a:t>1993</a:t>
            </a:r>
            <a:endParaRPr lang="en-AU" sz="2000" dirty="0"/>
          </a:p>
        </p:txBody>
      </p:sp>
      <p:sp>
        <p:nvSpPr>
          <p:cNvPr id="19" name="TextBox 18"/>
          <p:cNvSpPr txBox="1"/>
          <p:nvPr/>
        </p:nvSpPr>
        <p:spPr>
          <a:xfrm>
            <a:off x="7184809" y="6095891"/>
            <a:ext cx="1942639" cy="707886"/>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UN Fish Stocks Agreement 1995</a:t>
            </a:r>
            <a:endParaRPr lang="en-AU" sz="2000" dirty="0"/>
          </a:p>
        </p:txBody>
      </p:sp>
      <p:sp>
        <p:nvSpPr>
          <p:cNvPr id="25" name="TextBox 24"/>
          <p:cNvSpPr txBox="1"/>
          <p:nvPr/>
        </p:nvSpPr>
        <p:spPr>
          <a:xfrm>
            <a:off x="3708690" y="5236749"/>
            <a:ext cx="1942639" cy="1015663"/>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UN Convention on the </a:t>
            </a:r>
          </a:p>
          <a:p>
            <a:pPr algn="ctr"/>
            <a:r>
              <a:rPr lang="en-AU" sz="2000" dirty="0" smtClean="0"/>
              <a:t>Law of the Sea</a:t>
            </a:r>
            <a:endParaRPr lang="en-AU" sz="2000" dirty="0"/>
          </a:p>
        </p:txBody>
      </p:sp>
      <p:sp>
        <p:nvSpPr>
          <p:cNvPr id="26" name="Right Brace 25"/>
          <p:cNvSpPr/>
          <p:nvPr/>
        </p:nvSpPr>
        <p:spPr>
          <a:xfrm rot="5400000">
            <a:off x="4438914" y="4386717"/>
            <a:ext cx="574103" cy="1134651"/>
          </a:xfrm>
          <a:prstGeom prst="rightBrace">
            <a:avLst/>
          </a:prstGeom>
          <a:ln w="762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cxnSp>
        <p:nvCxnSpPr>
          <p:cNvPr id="27" name="Straight Arrow Connector 26"/>
          <p:cNvCxnSpPr/>
          <p:nvPr/>
        </p:nvCxnSpPr>
        <p:spPr>
          <a:xfrm flipV="1">
            <a:off x="5473874" y="4748889"/>
            <a:ext cx="1050494" cy="588068"/>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637032" y="1553242"/>
            <a:ext cx="1631383" cy="1015663"/>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Precautionary Approach FAO 1996</a:t>
            </a:r>
            <a:endParaRPr lang="en-AU" sz="2000" dirty="0"/>
          </a:p>
        </p:txBody>
      </p:sp>
      <p:cxnSp>
        <p:nvCxnSpPr>
          <p:cNvPr id="37" name="Straight Arrow Connector 36"/>
          <p:cNvCxnSpPr/>
          <p:nvPr/>
        </p:nvCxnSpPr>
        <p:spPr>
          <a:xfrm>
            <a:off x="6849718" y="2481943"/>
            <a:ext cx="0" cy="1804046"/>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82650" y="3734696"/>
            <a:ext cx="821233" cy="707886"/>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AU" sz="2000" dirty="0" smtClean="0"/>
              <a:t>IWC </a:t>
            </a:r>
          </a:p>
          <a:p>
            <a:r>
              <a:rPr lang="en-AU" sz="2000" dirty="0" smtClean="0"/>
              <a:t>1946</a:t>
            </a:r>
            <a:endParaRPr lang="en-AU" sz="2000" dirty="0"/>
          </a:p>
        </p:txBody>
      </p:sp>
      <p:sp>
        <p:nvSpPr>
          <p:cNvPr id="42" name="TextBox 41"/>
          <p:cNvSpPr txBox="1"/>
          <p:nvPr/>
        </p:nvSpPr>
        <p:spPr>
          <a:xfrm>
            <a:off x="889404" y="4394946"/>
            <a:ext cx="843549" cy="707886"/>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IATTC </a:t>
            </a:r>
          </a:p>
          <a:p>
            <a:pPr algn="ctr"/>
            <a:r>
              <a:rPr lang="en-AU" sz="2000" dirty="0" smtClean="0"/>
              <a:t>1949 </a:t>
            </a:r>
            <a:endParaRPr lang="en-AU" sz="2000" dirty="0"/>
          </a:p>
        </p:txBody>
      </p:sp>
      <p:cxnSp>
        <p:nvCxnSpPr>
          <p:cNvPr id="44" name="Straight Arrow Connector 43"/>
          <p:cNvCxnSpPr/>
          <p:nvPr/>
        </p:nvCxnSpPr>
        <p:spPr>
          <a:xfrm flipH="1" flipV="1">
            <a:off x="2612571" y="4797910"/>
            <a:ext cx="1206622" cy="737476"/>
          </a:xfrm>
          <a:prstGeom prst="straightConnector1">
            <a:avLst/>
          </a:prstGeom>
          <a:ln w="762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447426" y="3014684"/>
            <a:ext cx="843549" cy="707886"/>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ICCAT </a:t>
            </a:r>
          </a:p>
          <a:p>
            <a:pPr algn="ctr"/>
            <a:r>
              <a:rPr lang="en-AU" sz="2000" dirty="0" smtClean="0"/>
              <a:t>1969</a:t>
            </a:r>
            <a:endParaRPr lang="en-AU" sz="2000" dirty="0"/>
          </a:p>
        </p:txBody>
      </p:sp>
      <p:cxnSp>
        <p:nvCxnSpPr>
          <p:cNvPr id="47" name="Straight Arrow Connector 46"/>
          <p:cNvCxnSpPr/>
          <p:nvPr/>
        </p:nvCxnSpPr>
        <p:spPr>
          <a:xfrm>
            <a:off x="3819193" y="3734696"/>
            <a:ext cx="0" cy="551293"/>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524368" y="3744596"/>
            <a:ext cx="0" cy="551293"/>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358142" y="5000882"/>
            <a:ext cx="1696762" cy="1015663"/>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CCSBT</a:t>
            </a:r>
          </a:p>
          <a:p>
            <a:pPr algn="ctr"/>
            <a:r>
              <a:rPr lang="en-AU" sz="2000" dirty="0" smtClean="0"/>
              <a:t>Management Procedure</a:t>
            </a:r>
            <a:endParaRPr lang="en-AU" sz="2000" dirty="0"/>
          </a:p>
        </p:txBody>
      </p:sp>
      <p:sp>
        <p:nvSpPr>
          <p:cNvPr id="52" name="Right Brace 51"/>
          <p:cNvSpPr/>
          <p:nvPr/>
        </p:nvSpPr>
        <p:spPr>
          <a:xfrm rot="5400000">
            <a:off x="7681792" y="4135048"/>
            <a:ext cx="574103" cy="1134651"/>
          </a:xfrm>
          <a:prstGeom prst="rightBrace">
            <a:avLst/>
          </a:prstGeom>
          <a:ln w="762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53" name="TextBox 52"/>
          <p:cNvSpPr txBox="1"/>
          <p:nvPr/>
        </p:nvSpPr>
        <p:spPr>
          <a:xfrm>
            <a:off x="5549858" y="5472280"/>
            <a:ext cx="1696762" cy="132343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IWC</a:t>
            </a:r>
          </a:p>
          <a:p>
            <a:pPr algn="ctr"/>
            <a:r>
              <a:rPr lang="en-AU" sz="2000" dirty="0" smtClean="0"/>
              <a:t>Revised</a:t>
            </a:r>
          </a:p>
          <a:p>
            <a:pPr algn="ctr"/>
            <a:r>
              <a:rPr lang="en-AU" sz="2000" dirty="0" smtClean="0"/>
              <a:t>Management Procedure</a:t>
            </a:r>
            <a:endParaRPr lang="en-AU" sz="2000" dirty="0"/>
          </a:p>
        </p:txBody>
      </p:sp>
      <p:sp>
        <p:nvSpPr>
          <p:cNvPr id="58" name="Right Brace 57"/>
          <p:cNvSpPr/>
          <p:nvPr/>
        </p:nvSpPr>
        <p:spPr>
          <a:xfrm rot="5400000">
            <a:off x="6033806" y="4931884"/>
            <a:ext cx="711797" cy="443854"/>
          </a:xfrm>
          <a:prstGeom prst="rightBrace">
            <a:avLst/>
          </a:prstGeom>
          <a:ln w="762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cxnSp>
        <p:nvCxnSpPr>
          <p:cNvPr id="31" name="Straight Arrow Connector 30"/>
          <p:cNvCxnSpPr/>
          <p:nvPr/>
        </p:nvCxnSpPr>
        <p:spPr>
          <a:xfrm>
            <a:off x="8119718" y="2927763"/>
            <a:ext cx="0" cy="1396326"/>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itle 1"/>
          <p:cNvSpPr>
            <a:spLocks noGrp="1"/>
          </p:cNvSpPr>
          <p:nvPr>
            <p:ph type="title"/>
          </p:nvPr>
        </p:nvSpPr>
        <p:spPr>
          <a:xfrm>
            <a:off x="457200" y="142434"/>
            <a:ext cx="8229600" cy="1143000"/>
          </a:xfrm>
        </p:spPr>
        <p:txBody>
          <a:bodyPr>
            <a:normAutofit/>
          </a:bodyPr>
          <a:lstStyle/>
          <a:p>
            <a:r>
              <a:rPr lang="en-US" sz="4000" dirty="0" smtClean="0"/>
              <a:t>Context – historical development</a:t>
            </a:r>
            <a:endParaRPr lang="en-US" sz="4000" dirty="0"/>
          </a:p>
        </p:txBody>
      </p:sp>
      <p:sp>
        <p:nvSpPr>
          <p:cNvPr id="22" name="TextBox 21"/>
          <p:cNvSpPr txBox="1"/>
          <p:nvPr/>
        </p:nvSpPr>
        <p:spPr>
          <a:xfrm>
            <a:off x="7367640" y="3056914"/>
            <a:ext cx="994162" cy="707886"/>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WCPFC 2004</a:t>
            </a:r>
          </a:p>
        </p:txBody>
      </p:sp>
      <p:cxnSp>
        <p:nvCxnSpPr>
          <p:cNvPr id="23" name="Straight Arrow Connector 22"/>
          <p:cNvCxnSpPr/>
          <p:nvPr/>
        </p:nvCxnSpPr>
        <p:spPr>
          <a:xfrm>
            <a:off x="7739407" y="3776926"/>
            <a:ext cx="0" cy="551293"/>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6773570" y="4748890"/>
            <a:ext cx="594070" cy="1503522"/>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Plaque 28"/>
          <p:cNvSpPr/>
          <p:nvPr/>
        </p:nvSpPr>
        <p:spPr>
          <a:xfrm>
            <a:off x="4206140" y="1974404"/>
            <a:ext cx="961902" cy="1082510"/>
          </a:xfrm>
          <a:prstGeom prst="plaque">
            <a:avLst/>
          </a:prstGeom>
          <a:solidFill>
            <a:schemeClr val="tx1">
              <a:lumMod val="85000"/>
              <a:lumOff val="15000"/>
            </a:schemeClr>
          </a:solidFill>
          <a:effectLst>
            <a:outerShdw blurRad="165100" dist="546100" dir="3360000" sx="101000" sy="101000" rotWithShape="0">
              <a:srgbClr val="000000">
                <a:alpha val="5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000" dirty="0" smtClean="0"/>
              <a:t>MSY</a:t>
            </a:r>
          </a:p>
          <a:p>
            <a:pPr algn="ctr"/>
            <a:r>
              <a:rPr lang="en-AU" dirty="0" smtClean="0"/>
              <a:t>Rest in Peace</a:t>
            </a:r>
            <a:endParaRPr lang="en-AU" dirty="0"/>
          </a:p>
        </p:txBody>
      </p:sp>
      <p:cxnSp>
        <p:nvCxnSpPr>
          <p:cNvPr id="30" name="Straight Arrow Connector 29"/>
          <p:cNvCxnSpPr/>
          <p:nvPr/>
        </p:nvCxnSpPr>
        <p:spPr>
          <a:xfrm>
            <a:off x="4743468" y="3056914"/>
            <a:ext cx="0" cy="1238975"/>
          </a:xfrm>
          <a:prstGeom prst="straightConnector1">
            <a:avLst/>
          </a:prstGeom>
          <a:ln w="762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450549" y="1912100"/>
            <a:ext cx="1490055" cy="1015663"/>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AU" sz="2000" dirty="0" smtClean="0"/>
              <a:t>Kobe Process Begins</a:t>
            </a:r>
            <a:endParaRPr lang="en-AU" sz="2000" dirty="0"/>
          </a:p>
        </p:txBody>
      </p:sp>
      <p:sp>
        <p:nvSpPr>
          <p:cNvPr id="2" name="TextBox 1"/>
          <p:cNvSpPr txBox="1"/>
          <p:nvPr/>
        </p:nvSpPr>
        <p:spPr>
          <a:xfrm>
            <a:off x="482650" y="6252412"/>
            <a:ext cx="1713086" cy="646331"/>
          </a:xfrm>
          <a:prstGeom prst="rect">
            <a:avLst/>
          </a:prstGeom>
          <a:noFill/>
        </p:spPr>
        <p:txBody>
          <a:bodyPr wrap="square" rtlCol="0">
            <a:spAutoFit/>
          </a:bodyPr>
          <a:lstStyle/>
          <a:p>
            <a:r>
              <a:rPr lang="en-GB" dirty="0" smtClean="0"/>
              <a:t>Courtesy: C. Davies CSIRO</a:t>
            </a:r>
            <a:endParaRPr lang="en-GB" dirty="0"/>
          </a:p>
        </p:txBody>
      </p:sp>
    </p:spTree>
    <p:extLst>
      <p:ext uri="{BB962C8B-B14F-4D97-AF65-F5344CB8AC3E}">
        <p14:creationId xmlns:p14="http://schemas.microsoft.com/office/powerpoint/2010/main" val="127984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5" grpId="0" animBg="1"/>
      <p:bldP spid="26" grpId="0" animBg="1"/>
      <p:bldP spid="35" grpId="0" animBg="1"/>
      <p:bldP spid="41" grpId="0" animBg="1"/>
      <p:bldP spid="42" grpId="0" animBg="1"/>
      <p:bldP spid="46" grpId="0" animBg="1"/>
      <p:bldP spid="51" grpId="0" animBg="1"/>
      <p:bldP spid="52" grpId="0" animBg="1"/>
      <p:bldP spid="53" grpId="0" animBg="1"/>
      <p:bldP spid="58" grpId="0" animBg="1"/>
      <p:bldP spid="21" grpId="0"/>
      <p:bldP spid="22" grpId="0" animBg="1"/>
      <p:bldP spid="29"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AU" dirty="0" smtClean="0"/>
              <a:t>The Kobe Process Introduces </a:t>
            </a:r>
            <a:br>
              <a:rPr lang="en-AU" dirty="0" smtClean="0"/>
            </a:br>
            <a:r>
              <a:rPr lang="en-AU" dirty="0" smtClean="0"/>
              <a:t>Phase Plots and Decision Matrices</a:t>
            </a:r>
            <a:br>
              <a:rPr lang="en-AU" dirty="0" smtClean="0"/>
            </a:br>
            <a:r>
              <a:rPr lang="en-AU" dirty="0" smtClean="0"/>
              <a:t>to Tuna RFMOs</a:t>
            </a:r>
            <a:br>
              <a:rPr lang="en-AU" dirty="0" smtClean="0"/>
            </a:br>
            <a:endParaRPr lang="en-AU" dirty="0"/>
          </a:p>
        </p:txBody>
      </p:sp>
    </p:spTree>
    <p:extLst>
      <p:ext uri="{BB962C8B-B14F-4D97-AF65-F5344CB8AC3E}">
        <p14:creationId xmlns:p14="http://schemas.microsoft.com/office/powerpoint/2010/main" val="305359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28583" y="112078"/>
            <a:ext cx="6003132" cy="6595369"/>
          </a:xfrm>
          <a:prstGeom prst="rect">
            <a:avLst/>
          </a:prstGeom>
          <a:noFill/>
          <a:ln w="9525">
            <a:noFill/>
            <a:miter lim="800000"/>
            <a:headEnd/>
            <a:tailEnd/>
          </a:ln>
        </p:spPr>
      </p:pic>
      <p:sp>
        <p:nvSpPr>
          <p:cNvPr id="2" name="Title 1"/>
          <p:cNvSpPr>
            <a:spLocks noGrp="1"/>
          </p:cNvSpPr>
          <p:nvPr>
            <p:ph type="title"/>
          </p:nvPr>
        </p:nvSpPr>
        <p:spPr>
          <a:xfrm>
            <a:off x="1645920" y="112078"/>
            <a:ext cx="6482080" cy="1025842"/>
          </a:xfrm>
        </p:spPr>
        <p:txBody>
          <a:bodyPr>
            <a:normAutofit fontScale="90000"/>
          </a:bodyPr>
          <a:lstStyle/>
          <a:p>
            <a:r>
              <a:rPr lang="en-AU" dirty="0" smtClean="0"/>
              <a:t>The Kobe Plot</a:t>
            </a:r>
            <a:br>
              <a:rPr lang="en-AU" dirty="0" smtClean="0"/>
            </a:br>
            <a:r>
              <a:rPr lang="en-AU" sz="3100" dirty="0" smtClean="0"/>
              <a:t>(a fishery summary)</a:t>
            </a:r>
            <a:endParaRPr lang="en-AU" sz="3100" dirty="0"/>
          </a:p>
        </p:txBody>
      </p:sp>
      <p:cxnSp>
        <p:nvCxnSpPr>
          <p:cNvPr id="24" name="Straight Connector 23"/>
          <p:cNvCxnSpPr>
            <a:endCxn id="26" idx="2"/>
          </p:cNvCxnSpPr>
          <p:nvPr/>
        </p:nvCxnSpPr>
        <p:spPr>
          <a:xfrm flipV="1">
            <a:off x="4937760" y="2649637"/>
            <a:ext cx="27185" cy="235924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40289" y="1449308"/>
            <a:ext cx="1449311" cy="1200329"/>
          </a:xfrm>
          <a:prstGeom prst="rect">
            <a:avLst/>
          </a:prstGeom>
          <a:noFill/>
        </p:spPr>
        <p:txBody>
          <a:bodyPr wrap="square" rtlCol="0">
            <a:spAutoFit/>
          </a:bodyPr>
          <a:lstStyle/>
          <a:p>
            <a:pPr algn="ctr"/>
            <a:r>
              <a:rPr lang="en-AU" sz="2400" dirty="0" smtClean="0"/>
              <a:t>Biomass Reference Point</a:t>
            </a:r>
            <a:endParaRPr lang="en-AU" sz="2400" dirty="0"/>
          </a:p>
        </p:txBody>
      </p:sp>
      <p:sp>
        <p:nvSpPr>
          <p:cNvPr id="28" name="Right Arrow 27"/>
          <p:cNvSpPr/>
          <p:nvPr/>
        </p:nvSpPr>
        <p:spPr>
          <a:xfrm>
            <a:off x="4958080" y="3434080"/>
            <a:ext cx="589280" cy="629920"/>
          </a:xfrm>
          <a:prstGeom prst="rightArrow">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1" name="TextBox 30"/>
          <p:cNvSpPr txBox="1"/>
          <p:nvPr/>
        </p:nvSpPr>
        <p:spPr>
          <a:xfrm>
            <a:off x="5557520" y="3365083"/>
            <a:ext cx="1217000" cy="830997"/>
          </a:xfrm>
          <a:prstGeom prst="rect">
            <a:avLst/>
          </a:prstGeom>
          <a:noFill/>
        </p:spPr>
        <p:txBody>
          <a:bodyPr wrap="none" rtlCol="0">
            <a:spAutoFit/>
          </a:bodyPr>
          <a:lstStyle/>
          <a:p>
            <a:pPr algn="ctr"/>
            <a:r>
              <a:rPr lang="en-AU" sz="2400" dirty="0" smtClean="0"/>
              <a:t>Biomass</a:t>
            </a:r>
          </a:p>
          <a:p>
            <a:pPr algn="ctr"/>
            <a:r>
              <a:rPr lang="en-AU" sz="2400" dirty="0" smtClean="0"/>
              <a:t> okay</a:t>
            </a:r>
            <a:endParaRPr lang="en-AU" sz="2400" dirty="0"/>
          </a:p>
        </p:txBody>
      </p:sp>
      <p:sp>
        <p:nvSpPr>
          <p:cNvPr id="32" name="TextBox 31"/>
          <p:cNvSpPr txBox="1"/>
          <p:nvPr/>
        </p:nvSpPr>
        <p:spPr>
          <a:xfrm>
            <a:off x="3149600" y="3365083"/>
            <a:ext cx="1217000" cy="830997"/>
          </a:xfrm>
          <a:prstGeom prst="rect">
            <a:avLst/>
          </a:prstGeom>
          <a:noFill/>
        </p:spPr>
        <p:txBody>
          <a:bodyPr wrap="none" rtlCol="0">
            <a:spAutoFit/>
          </a:bodyPr>
          <a:lstStyle/>
          <a:p>
            <a:pPr algn="ctr"/>
            <a:r>
              <a:rPr lang="en-AU" sz="2400" dirty="0" smtClean="0"/>
              <a:t>Biomass</a:t>
            </a:r>
          </a:p>
          <a:p>
            <a:pPr algn="ctr"/>
            <a:r>
              <a:rPr lang="en-AU" sz="2400" dirty="0" smtClean="0"/>
              <a:t>too low</a:t>
            </a:r>
            <a:endParaRPr lang="en-AU" sz="2400" dirty="0"/>
          </a:p>
        </p:txBody>
      </p:sp>
      <p:sp>
        <p:nvSpPr>
          <p:cNvPr id="33" name="Right Arrow 32"/>
          <p:cNvSpPr/>
          <p:nvPr/>
        </p:nvSpPr>
        <p:spPr>
          <a:xfrm rot="10800000">
            <a:off x="4366600" y="3434080"/>
            <a:ext cx="589280" cy="629920"/>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TextBox 9"/>
          <p:cNvSpPr txBox="1"/>
          <p:nvPr/>
        </p:nvSpPr>
        <p:spPr>
          <a:xfrm>
            <a:off x="482650" y="6252412"/>
            <a:ext cx="1713086" cy="646331"/>
          </a:xfrm>
          <a:prstGeom prst="rect">
            <a:avLst/>
          </a:prstGeom>
          <a:noFill/>
        </p:spPr>
        <p:txBody>
          <a:bodyPr wrap="square" rtlCol="0">
            <a:spAutoFit/>
          </a:bodyPr>
          <a:lstStyle/>
          <a:p>
            <a:r>
              <a:rPr lang="en-GB" dirty="0" smtClean="0"/>
              <a:t>Courtesy: C. Davies CSIRO</a:t>
            </a:r>
            <a:endParaRPr lang="en-GB" dirty="0"/>
          </a:p>
        </p:txBody>
      </p:sp>
    </p:spTree>
    <p:extLst>
      <p:ext uri="{BB962C8B-B14F-4D97-AF65-F5344CB8AC3E}">
        <p14:creationId xmlns:p14="http://schemas.microsoft.com/office/powerpoint/2010/main" val="249010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P spid="32"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28583" y="112078"/>
            <a:ext cx="6003132" cy="6595369"/>
          </a:xfrm>
          <a:prstGeom prst="rect">
            <a:avLst/>
          </a:prstGeom>
          <a:noFill/>
          <a:ln w="9525">
            <a:noFill/>
            <a:miter lim="800000"/>
            <a:headEnd/>
            <a:tailEnd/>
          </a:ln>
        </p:spPr>
      </p:pic>
      <p:sp>
        <p:nvSpPr>
          <p:cNvPr id="2" name="Title 1"/>
          <p:cNvSpPr>
            <a:spLocks noGrp="1"/>
          </p:cNvSpPr>
          <p:nvPr>
            <p:ph type="title"/>
          </p:nvPr>
        </p:nvSpPr>
        <p:spPr>
          <a:xfrm>
            <a:off x="1645920" y="112078"/>
            <a:ext cx="6482080" cy="1025842"/>
          </a:xfrm>
        </p:spPr>
        <p:txBody>
          <a:bodyPr>
            <a:normAutofit fontScale="90000"/>
          </a:bodyPr>
          <a:lstStyle/>
          <a:p>
            <a:r>
              <a:rPr lang="en-AU" dirty="0" smtClean="0"/>
              <a:t>The Kobe Plot</a:t>
            </a:r>
            <a:br>
              <a:rPr lang="en-AU" dirty="0" smtClean="0"/>
            </a:br>
            <a:r>
              <a:rPr lang="en-AU" sz="3100" dirty="0" smtClean="0"/>
              <a:t>(a fishery summary)</a:t>
            </a:r>
            <a:endParaRPr lang="en-AU" sz="3100" dirty="0"/>
          </a:p>
        </p:txBody>
      </p:sp>
      <p:cxnSp>
        <p:nvCxnSpPr>
          <p:cNvPr id="24" name="Straight Connector 23"/>
          <p:cNvCxnSpPr/>
          <p:nvPr/>
        </p:nvCxnSpPr>
        <p:spPr>
          <a:xfrm flipV="1">
            <a:off x="2946400" y="3230880"/>
            <a:ext cx="3962400"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922529" y="2497237"/>
            <a:ext cx="1449311" cy="1569660"/>
          </a:xfrm>
          <a:prstGeom prst="rect">
            <a:avLst/>
          </a:prstGeom>
          <a:noFill/>
        </p:spPr>
        <p:txBody>
          <a:bodyPr wrap="square" rtlCol="0">
            <a:spAutoFit/>
          </a:bodyPr>
          <a:lstStyle/>
          <a:p>
            <a:pPr algn="ctr"/>
            <a:r>
              <a:rPr lang="en-AU" sz="2400" dirty="0" smtClean="0"/>
              <a:t>Fishing Mortality Reference Point</a:t>
            </a:r>
            <a:endParaRPr lang="en-AU" sz="2400" dirty="0"/>
          </a:p>
        </p:txBody>
      </p:sp>
      <p:sp>
        <p:nvSpPr>
          <p:cNvPr id="28" name="Right Arrow 27"/>
          <p:cNvSpPr/>
          <p:nvPr/>
        </p:nvSpPr>
        <p:spPr>
          <a:xfrm rot="5400000">
            <a:off x="4704080" y="3220720"/>
            <a:ext cx="589280" cy="629920"/>
          </a:xfrm>
          <a:prstGeom prst="rightArrow">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1" name="TextBox 30"/>
          <p:cNvSpPr txBox="1"/>
          <p:nvPr/>
        </p:nvSpPr>
        <p:spPr>
          <a:xfrm>
            <a:off x="4124960" y="3965297"/>
            <a:ext cx="1655679" cy="830997"/>
          </a:xfrm>
          <a:prstGeom prst="rect">
            <a:avLst/>
          </a:prstGeom>
          <a:noFill/>
        </p:spPr>
        <p:txBody>
          <a:bodyPr wrap="square" rtlCol="0">
            <a:spAutoFit/>
          </a:bodyPr>
          <a:lstStyle/>
          <a:p>
            <a:pPr algn="ctr"/>
            <a:r>
              <a:rPr lang="en-AU" sz="2400" dirty="0" smtClean="0"/>
              <a:t>Fishing</a:t>
            </a:r>
          </a:p>
          <a:p>
            <a:pPr algn="ctr"/>
            <a:r>
              <a:rPr lang="en-AU" sz="2400" dirty="0" smtClean="0"/>
              <a:t> level okay</a:t>
            </a:r>
            <a:endParaRPr lang="en-AU" sz="2400" dirty="0"/>
          </a:p>
        </p:txBody>
      </p:sp>
      <p:sp>
        <p:nvSpPr>
          <p:cNvPr id="32" name="TextBox 31"/>
          <p:cNvSpPr txBox="1"/>
          <p:nvPr/>
        </p:nvSpPr>
        <p:spPr>
          <a:xfrm>
            <a:off x="4319836" y="1676400"/>
            <a:ext cx="1375889" cy="830997"/>
          </a:xfrm>
          <a:prstGeom prst="rect">
            <a:avLst/>
          </a:prstGeom>
          <a:noFill/>
        </p:spPr>
        <p:txBody>
          <a:bodyPr wrap="none" rtlCol="0">
            <a:spAutoFit/>
          </a:bodyPr>
          <a:lstStyle/>
          <a:p>
            <a:pPr algn="ctr"/>
            <a:r>
              <a:rPr lang="en-AU" sz="2400" dirty="0" smtClean="0"/>
              <a:t>Fishing</a:t>
            </a:r>
          </a:p>
          <a:p>
            <a:pPr algn="ctr"/>
            <a:r>
              <a:rPr lang="en-AU" sz="2400" dirty="0" smtClean="0"/>
              <a:t>too much</a:t>
            </a:r>
            <a:endParaRPr lang="en-AU" sz="2400" dirty="0"/>
          </a:p>
        </p:txBody>
      </p:sp>
      <p:sp>
        <p:nvSpPr>
          <p:cNvPr id="33" name="Right Arrow 32"/>
          <p:cNvSpPr/>
          <p:nvPr/>
        </p:nvSpPr>
        <p:spPr>
          <a:xfrm rot="16200000">
            <a:off x="4691719" y="2631440"/>
            <a:ext cx="589281" cy="629920"/>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TextBox 9"/>
          <p:cNvSpPr txBox="1"/>
          <p:nvPr/>
        </p:nvSpPr>
        <p:spPr>
          <a:xfrm>
            <a:off x="482650" y="6252412"/>
            <a:ext cx="1713086" cy="646331"/>
          </a:xfrm>
          <a:prstGeom prst="rect">
            <a:avLst/>
          </a:prstGeom>
          <a:noFill/>
        </p:spPr>
        <p:txBody>
          <a:bodyPr wrap="square" rtlCol="0">
            <a:spAutoFit/>
          </a:bodyPr>
          <a:lstStyle/>
          <a:p>
            <a:r>
              <a:rPr lang="en-GB" dirty="0" smtClean="0"/>
              <a:t>Courtesy: C. Davies CSIRO</a:t>
            </a:r>
            <a:endParaRPr lang="en-GB" dirty="0"/>
          </a:p>
        </p:txBody>
      </p:sp>
    </p:spTree>
    <p:extLst>
      <p:ext uri="{BB962C8B-B14F-4D97-AF65-F5344CB8AC3E}">
        <p14:creationId xmlns:p14="http://schemas.microsoft.com/office/powerpoint/2010/main" val="307654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P spid="32"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587942" y="46812"/>
            <a:ext cx="6062538" cy="6660636"/>
          </a:xfrm>
          <a:prstGeom prst="rect">
            <a:avLst/>
          </a:prstGeom>
          <a:noFill/>
          <a:ln w="9525">
            <a:noFill/>
            <a:miter lim="800000"/>
            <a:headEnd/>
            <a:tailEnd/>
          </a:ln>
        </p:spPr>
      </p:pic>
      <p:sp>
        <p:nvSpPr>
          <p:cNvPr id="2" name="Title 1"/>
          <p:cNvSpPr>
            <a:spLocks noGrp="1"/>
          </p:cNvSpPr>
          <p:nvPr>
            <p:ph type="title"/>
          </p:nvPr>
        </p:nvSpPr>
        <p:spPr>
          <a:xfrm>
            <a:off x="1645920" y="112078"/>
            <a:ext cx="6482080" cy="1025842"/>
          </a:xfrm>
        </p:spPr>
        <p:txBody>
          <a:bodyPr>
            <a:normAutofit fontScale="90000"/>
          </a:bodyPr>
          <a:lstStyle/>
          <a:p>
            <a:r>
              <a:rPr lang="en-AU" dirty="0" smtClean="0"/>
              <a:t>The Kobe Plot</a:t>
            </a:r>
            <a:br>
              <a:rPr lang="en-AU" dirty="0" smtClean="0"/>
            </a:br>
            <a:r>
              <a:rPr lang="en-AU" sz="3100" dirty="0" smtClean="0"/>
              <a:t>Where is your fishery now?</a:t>
            </a:r>
            <a:endParaRPr lang="en-AU" sz="3100" dirty="0"/>
          </a:p>
        </p:txBody>
      </p:sp>
      <p:sp>
        <p:nvSpPr>
          <p:cNvPr id="15" name="Rectangle 14"/>
          <p:cNvSpPr/>
          <p:nvPr/>
        </p:nvSpPr>
        <p:spPr>
          <a:xfrm>
            <a:off x="2926080" y="1391920"/>
            <a:ext cx="2021840" cy="1828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 name="TextBox 16"/>
          <p:cNvSpPr txBox="1"/>
          <p:nvPr/>
        </p:nvSpPr>
        <p:spPr>
          <a:xfrm>
            <a:off x="3565672" y="6245783"/>
            <a:ext cx="2492477" cy="461665"/>
          </a:xfrm>
          <a:prstGeom prst="rect">
            <a:avLst/>
          </a:prstGeom>
          <a:noFill/>
        </p:spPr>
        <p:txBody>
          <a:bodyPr wrap="none" rtlCol="0">
            <a:spAutoFit/>
          </a:bodyPr>
          <a:lstStyle/>
          <a:p>
            <a:r>
              <a:rPr lang="en-AU" sz="2400" dirty="0" smtClean="0"/>
              <a:t>Spawning Biomass</a:t>
            </a:r>
            <a:endParaRPr lang="en-AU" sz="2400" dirty="0"/>
          </a:p>
        </p:txBody>
      </p:sp>
      <p:sp>
        <p:nvSpPr>
          <p:cNvPr id="18" name="TextBox 17"/>
          <p:cNvSpPr txBox="1"/>
          <p:nvPr/>
        </p:nvSpPr>
        <p:spPr>
          <a:xfrm rot="16200000">
            <a:off x="160515" y="2873234"/>
            <a:ext cx="2285626" cy="461665"/>
          </a:xfrm>
          <a:prstGeom prst="rect">
            <a:avLst/>
          </a:prstGeom>
          <a:noFill/>
        </p:spPr>
        <p:txBody>
          <a:bodyPr wrap="none" rtlCol="0">
            <a:spAutoFit/>
          </a:bodyPr>
          <a:lstStyle/>
          <a:p>
            <a:r>
              <a:rPr lang="en-AU" sz="2400" dirty="0" smtClean="0"/>
              <a:t>Fishing Mortality</a:t>
            </a:r>
            <a:endParaRPr lang="en-AU" sz="2400" dirty="0"/>
          </a:p>
        </p:txBody>
      </p:sp>
      <p:sp>
        <p:nvSpPr>
          <p:cNvPr id="20" name="Rectangle 19"/>
          <p:cNvSpPr/>
          <p:nvPr/>
        </p:nvSpPr>
        <p:spPr>
          <a:xfrm>
            <a:off x="4947920" y="3220720"/>
            <a:ext cx="2021840" cy="18288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Rectangle 20"/>
          <p:cNvSpPr/>
          <p:nvPr/>
        </p:nvSpPr>
        <p:spPr>
          <a:xfrm>
            <a:off x="4947920" y="1381760"/>
            <a:ext cx="2021840" cy="1828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Rectangle 21"/>
          <p:cNvSpPr/>
          <p:nvPr/>
        </p:nvSpPr>
        <p:spPr>
          <a:xfrm>
            <a:off x="2926080" y="3220720"/>
            <a:ext cx="2021840" cy="18288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3" name="TextBox 12"/>
          <p:cNvSpPr txBox="1"/>
          <p:nvPr/>
        </p:nvSpPr>
        <p:spPr>
          <a:xfrm>
            <a:off x="5060726" y="3833167"/>
            <a:ext cx="1803378" cy="707886"/>
          </a:xfrm>
          <a:prstGeom prst="rect">
            <a:avLst/>
          </a:prstGeom>
          <a:noFill/>
        </p:spPr>
        <p:txBody>
          <a:bodyPr wrap="none" rtlCol="0">
            <a:spAutoFit/>
          </a:bodyPr>
          <a:lstStyle/>
          <a:p>
            <a:pPr algn="ctr"/>
            <a:r>
              <a:rPr lang="en-AU" sz="2000" dirty="0" smtClean="0"/>
              <a:t>Biomass OK</a:t>
            </a:r>
          </a:p>
          <a:p>
            <a:pPr algn="ctr"/>
            <a:r>
              <a:rPr lang="en-AU" sz="2000" dirty="0" smtClean="0"/>
              <a:t>Fishing Rate OK</a:t>
            </a:r>
            <a:endParaRPr lang="en-AU" sz="2000" dirty="0"/>
          </a:p>
        </p:txBody>
      </p:sp>
      <p:sp>
        <p:nvSpPr>
          <p:cNvPr id="16" name="TextBox 15"/>
          <p:cNvSpPr txBox="1"/>
          <p:nvPr/>
        </p:nvSpPr>
        <p:spPr>
          <a:xfrm>
            <a:off x="5025767" y="2045007"/>
            <a:ext cx="1974900" cy="707886"/>
          </a:xfrm>
          <a:prstGeom prst="rect">
            <a:avLst/>
          </a:prstGeom>
          <a:noFill/>
        </p:spPr>
        <p:txBody>
          <a:bodyPr wrap="none" rtlCol="0">
            <a:spAutoFit/>
          </a:bodyPr>
          <a:lstStyle/>
          <a:p>
            <a:pPr algn="ctr"/>
            <a:r>
              <a:rPr lang="en-AU" sz="2000" dirty="0" smtClean="0"/>
              <a:t>Biomass OK</a:t>
            </a:r>
          </a:p>
          <a:p>
            <a:pPr algn="ctr"/>
            <a:r>
              <a:rPr lang="en-AU" sz="2000" dirty="0" smtClean="0"/>
              <a:t>Fishing Rate High</a:t>
            </a:r>
            <a:endParaRPr lang="en-AU" sz="2000" dirty="0"/>
          </a:p>
        </p:txBody>
      </p:sp>
      <p:sp>
        <p:nvSpPr>
          <p:cNvPr id="23" name="TextBox 22"/>
          <p:cNvSpPr txBox="1"/>
          <p:nvPr/>
        </p:nvSpPr>
        <p:spPr>
          <a:xfrm>
            <a:off x="2953124" y="2055167"/>
            <a:ext cx="1974900" cy="707886"/>
          </a:xfrm>
          <a:prstGeom prst="rect">
            <a:avLst/>
          </a:prstGeom>
          <a:noFill/>
        </p:spPr>
        <p:txBody>
          <a:bodyPr wrap="none" rtlCol="0">
            <a:spAutoFit/>
          </a:bodyPr>
          <a:lstStyle/>
          <a:p>
            <a:pPr algn="ctr"/>
            <a:r>
              <a:rPr lang="en-AU" sz="2000" dirty="0" smtClean="0"/>
              <a:t>Biomass Low</a:t>
            </a:r>
          </a:p>
          <a:p>
            <a:pPr algn="ctr"/>
            <a:r>
              <a:rPr lang="en-AU" sz="2000" dirty="0" smtClean="0"/>
              <a:t>Fishing Rate High</a:t>
            </a:r>
            <a:endParaRPr lang="en-AU" sz="2000" dirty="0"/>
          </a:p>
        </p:txBody>
      </p:sp>
      <p:sp>
        <p:nvSpPr>
          <p:cNvPr id="25" name="TextBox 24"/>
          <p:cNvSpPr txBox="1"/>
          <p:nvPr/>
        </p:nvSpPr>
        <p:spPr>
          <a:xfrm>
            <a:off x="3069364" y="3812847"/>
            <a:ext cx="1803379" cy="707886"/>
          </a:xfrm>
          <a:prstGeom prst="rect">
            <a:avLst/>
          </a:prstGeom>
          <a:noFill/>
        </p:spPr>
        <p:txBody>
          <a:bodyPr wrap="none" rtlCol="0">
            <a:spAutoFit/>
          </a:bodyPr>
          <a:lstStyle/>
          <a:p>
            <a:pPr algn="ctr"/>
            <a:r>
              <a:rPr lang="en-AU" sz="2000" dirty="0" smtClean="0"/>
              <a:t>Biomass Low</a:t>
            </a:r>
          </a:p>
          <a:p>
            <a:pPr algn="ctr"/>
            <a:r>
              <a:rPr lang="en-AU" sz="2000" dirty="0" smtClean="0"/>
              <a:t>Fishing Rate OK</a:t>
            </a:r>
            <a:endParaRPr lang="en-AU" sz="2000" dirty="0"/>
          </a:p>
        </p:txBody>
      </p:sp>
      <p:cxnSp>
        <p:nvCxnSpPr>
          <p:cNvPr id="26" name="Straight Connector 25"/>
          <p:cNvCxnSpPr/>
          <p:nvPr/>
        </p:nvCxnSpPr>
        <p:spPr>
          <a:xfrm flipV="1">
            <a:off x="2946400" y="3230880"/>
            <a:ext cx="3962400" cy="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4937760" y="1381760"/>
            <a:ext cx="10160" cy="362712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82650" y="6252412"/>
            <a:ext cx="1713086" cy="646331"/>
          </a:xfrm>
          <a:prstGeom prst="rect">
            <a:avLst/>
          </a:prstGeom>
          <a:noFill/>
        </p:spPr>
        <p:txBody>
          <a:bodyPr wrap="square" rtlCol="0">
            <a:spAutoFit/>
          </a:bodyPr>
          <a:lstStyle/>
          <a:p>
            <a:r>
              <a:rPr lang="en-GB" dirty="0" smtClean="0"/>
              <a:t>Courtesy: C. Davies CSIRO</a:t>
            </a:r>
            <a:endParaRPr lang="en-GB" dirty="0"/>
          </a:p>
        </p:txBody>
      </p:sp>
    </p:spTree>
    <p:extLst>
      <p:ext uri="{BB962C8B-B14F-4D97-AF65-F5344CB8AC3E}">
        <p14:creationId xmlns:p14="http://schemas.microsoft.com/office/powerpoint/2010/main" val="13218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animBg="1"/>
      <p:bldP spid="13" grpId="0"/>
      <p:bldP spid="16" grpId="0"/>
      <p:bldP spid="2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1587942" y="46812"/>
            <a:ext cx="6062538" cy="6660636"/>
          </a:xfrm>
          <a:prstGeom prst="rect">
            <a:avLst/>
          </a:prstGeom>
          <a:noFill/>
          <a:ln w="9525">
            <a:noFill/>
            <a:miter lim="800000"/>
            <a:headEnd/>
            <a:tailEnd/>
          </a:ln>
        </p:spPr>
      </p:pic>
      <p:sp>
        <p:nvSpPr>
          <p:cNvPr id="2" name="Title 1"/>
          <p:cNvSpPr>
            <a:spLocks noGrp="1"/>
          </p:cNvSpPr>
          <p:nvPr>
            <p:ph type="title"/>
          </p:nvPr>
        </p:nvSpPr>
        <p:spPr>
          <a:xfrm>
            <a:off x="1645920" y="112078"/>
            <a:ext cx="6482080" cy="1025842"/>
          </a:xfrm>
        </p:spPr>
        <p:txBody>
          <a:bodyPr>
            <a:normAutofit fontScale="90000"/>
          </a:bodyPr>
          <a:lstStyle/>
          <a:p>
            <a:r>
              <a:rPr lang="en-AU" dirty="0" smtClean="0"/>
              <a:t>The Kobe Plot</a:t>
            </a:r>
            <a:br>
              <a:rPr lang="en-AU" dirty="0" smtClean="0"/>
            </a:br>
            <a:r>
              <a:rPr lang="en-AU" sz="3100" dirty="0" smtClean="0"/>
              <a:t>A common fishery story</a:t>
            </a:r>
            <a:endParaRPr lang="en-AU" sz="3100" dirty="0"/>
          </a:p>
        </p:txBody>
      </p:sp>
      <p:sp>
        <p:nvSpPr>
          <p:cNvPr id="15" name="Rectangle 14"/>
          <p:cNvSpPr/>
          <p:nvPr/>
        </p:nvSpPr>
        <p:spPr>
          <a:xfrm>
            <a:off x="2926080" y="1391920"/>
            <a:ext cx="2021840" cy="1828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 name="TextBox 16"/>
          <p:cNvSpPr txBox="1"/>
          <p:nvPr/>
        </p:nvSpPr>
        <p:spPr>
          <a:xfrm>
            <a:off x="3565672" y="6245783"/>
            <a:ext cx="2492477" cy="461665"/>
          </a:xfrm>
          <a:prstGeom prst="rect">
            <a:avLst/>
          </a:prstGeom>
          <a:noFill/>
        </p:spPr>
        <p:txBody>
          <a:bodyPr wrap="none" rtlCol="0">
            <a:spAutoFit/>
          </a:bodyPr>
          <a:lstStyle/>
          <a:p>
            <a:r>
              <a:rPr lang="en-AU" sz="2400" dirty="0" smtClean="0"/>
              <a:t>Spawning Biomass</a:t>
            </a:r>
            <a:endParaRPr lang="en-AU" sz="2400" dirty="0"/>
          </a:p>
        </p:txBody>
      </p:sp>
      <p:sp>
        <p:nvSpPr>
          <p:cNvPr id="18" name="TextBox 17"/>
          <p:cNvSpPr txBox="1"/>
          <p:nvPr/>
        </p:nvSpPr>
        <p:spPr>
          <a:xfrm rot="16200000">
            <a:off x="160515" y="2873234"/>
            <a:ext cx="2285626" cy="461665"/>
          </a:xfrm>
          <a:prstGeom prst="rect">
            <a:avLst/>
          </a:prstGeom>
          <a:noFill/>
        </p:spPr>
        <p:txBody>
          <a:bodyPr wrap="none" rtlCol="0">
            <a:spAutoFit/>
          </a:bodyPr>
          <a:lstStyle/>
          <a:p>
            <a:r>
              <a:rPr lang="en-AU" sz="2400" dirty="0" smtClean="0"/>
              <a:t>Fishing Mortality</a:t>
            </a:r>
            <a:endParaRPr lang="en-AU" sz="2400" dirty="0"/>
          </a:p>
        </p:txBody>
      </p:sp>
      <p:sp>
        <p:nvSpPr>
          <p:cNvPr id="20" name="Rectangle 19"/>
          <p:cNvSpPr/>
          <p:nvPr/>
        </p:nvSpPr>
        <p:spPr>
          <a:xfrm>
            <a:off x="4947920" y="3220720"/>
            <a:ext cx="2021840" cy="18288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Rectangle 20"/>
          <p:cNvSpPr/>
          <p:nvPr/>
        </p:nvSpPr>
        <p:spPr>
          <a:xfrm>
            <a:off x="4947920" y="1381760"/>
            <a:ext cx="2021840" cy="18288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Rectangle 21"/>
          <p:cNvSpPr/>
          <p:nvPr/>
        </p:nvSpPr>
        <p:spPr>
          <a:xfrm>
            <a:off x="2926080" y="3220720"/>
            <a:ext cx="2021840" cy="18288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 name="TextBox 15"/>
          <p:cNvSpPr txBox="1"/>
          <p:nvPr/>
        </p:nvSpPr>
        <p:spPr>
          <a:xfrm>
            <a:off x="6917717" y="4348480"/>
            <a:ext cx="1668727" cy="400110"/>
          </a:xfrm>
          <a:prstGeom prst="rect">
            <a:avLst/>
          </a:prstGeom>
          <a:noFill/>
        </p:spPr>
        <p:txBody>
          <a:bodyPr wrap="none" rtlCol="0">
            <a:spAutoFit/>
          </a:bodyPr>
          <a:lstStyle/>
          <a:p>
            <a:pPr algn="ctr"/>
            <a:r>
              <a:rPr lang="en-AU" sz="2000" dirty="0" smtClean="0"/>
              <a:t>Fishery begins</a:t>
            </a:r>
            <a:endParaRPr lang="en-AU" sz="2000" dirty="0"/>
          </a:p>
        </p:txBody>
      </p:sp>
      <p:sp>
        <p:nvSpPr>
          <p:cNvPr id="25" name="TextBox 24"/>
          <p:cNvSpPr txBox="1"/>
          <p:nvPr/>
        </p:nvSpPr>
        <p:spPr>
          <a:xfrm>
            <a:off x="3121887" y="4089142"/>
            <a:ext cx="1698350" cy="707886"/>
          </a:xfrm>
          <a:prstGeom prst="rect">
            <a:avLst/>
          </a:prstGeom>
          <a:noFill/>
        </p:spPr>
        <p:txBody>
          <a:bodyPr wrap="none" rtlCol="0">
            <a:spAutoFit/>
          </a:bodyPr>
          <a:lstStyle/>
          <a:p>
            <a:pPr algn="ctr"/>
            <a:r>
              <a:rPr lang="en-AU" sz="2000" dirty="0" smtClean="0"/>
              <a:t>Over-fished </a:t>
            </a:r>
          </a:p>
          <a:p>
            <a:pPr algn="ctr"/>
            <a:r>
              <a:rPr lang="en-AU" sz="2000" dirty="0" smtClean="0"/>
              <a:t>but recovering</a:t>
            </a:r>
            <a:endParaRPr lang="en-AU" sz="2000" dirty="0"/>
          </a:p>
        </p:txBody>
      </p:sp>
      <p:sp>
        <p:nvSpPr>
          <p:cNvPr id="14" name="Multiply 13"/>
          <p:cNvSpPr/>
          <p:nvPr/>
        </p:nvSpPr>
        <p:spPr>
          <a:xfrm>
            <a:off x="6301458" y="4350306"/>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9" name="TextBox 18"/>
          <p:cNvSpPr txBox="1"/>
          <p:nvPr/>
        </p:nvSpPr>
        <p:spPr>
          <a:xfrm>
            <a:off x="7182984" y="269855"/>
            <a:ext cx="1751762" cy="461665"/>
          </a:xfrm>
          <a:prstGeom prst="rect">
            <a:avLst/>
          </a:prstGeom>
          <a:noFill/>
        </p:spPr>
        <p:txBody>
          <a:bodyPr wrap="none" rtlCol="0">
            <a:spAutoFit/>
          </a:bodyPr>
          <a:lstStyle/>
          <a:p>
            <a:r>
              <a:rPr lang="en-AU" sz="2400" dirty="0" smtClean="0"/>
              <a:t>You are here</a:t>
            </a:r>
            <a:endParaRPr lang="en-AU" sz="2400" dirty="0"/>
          </a:p>
        </p:txBody>
      </p:sp>
      <p:sp>
        <p:nvSpPr>
          <p:cNvPr id="24" name="Multiply 23"/>
          <p:cNvSpPr/>
          <p:nvPr/>
        </p:nvSpPr>
        <p:spPr>
          <a:xfrm>
            <a:off x="7650480" y="691198"/>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6" name="Multiply 25"/>
          <p:cNvSpPr/>
          <p:nvPr/>
        </p:nvSpPr>
        <p:spPr>
          <a:xfrm>
            <a:off x="5752818" y="3334306"/>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7" name="TextBox 26"/>
          <p:cNvSpPr txBox="1"/>
          <p:nvPr/>
        </p:nvSpPr>
        <p:spPr>
          <a:xfrm>
            <a:off x="6132467" y="3360598"/>
            <a:ext cx="2677271" cy="400110"/>
          </a:xfrm>
          <a:prstGeom prst="rect">
            <a:avLst/>
          </a:prstGeom>
          <a:noFill/>
        </p:spPr>
        <p:txBody>
          <a:bodyPr wrap="none" rtlCol="0">
            <a:spAutoFit/>
          </a:bodyPr>
          <a:lstStyle/>
          <a:p>
            <a:pPr algn="ctr"/>
            <a:r>
              <a:rPr lang="en-AU" sz="2000" dirty="0" smtClean="0"/>
              <a:t>Fishing Effort increases</a:t>
            </a:r>
            <a:endParaRPr lang="en-AU" sz="2000" dirty="0"/>
          </a:p>
        </p:txBody>
      </p:sp>
      <p:sp>
        <p:nvSpPr>
          <p:cNvPr id="28" name="TextBox 27"/>
          <p:cNvSpPr txBox="1"/>
          <p:nvPr/>
        </p:nvSpPr>
        <p:spPr>
          <a:xfrm>
            <a:off x="5332559" y="2157085"/>
            <a:ext cx="1491819" cy="707886"/>
          </a:xfrm>
          <a:prstGeom prst="rect">
            <a:avLst/>
          </a:prstGeom>
          <a:noFill/>
        </p:spPr>
        <p:txBody>
          <a:bodyPr wrap="square" rtlCol="0">
            <a:spAutoFit/>
          </a:bodyPr>
          <a:lstStyle/>
          <a:p>
            <a:pPr algn="ctr"/>
            <a:r>
              <a:rPr lang="en-AU" sz="2000" dirty="0" smtClean="0"/>
              <a:t>Over-Fishing</a:t>
            </a:r>
          </a:p>
          <a:p>
            <a:pPr algn="ctr"/>
            <a:endParaRPr lang="en-AU" sz="2000" dirty="0" smtClean="0"/>
          </a:p>
        </p:txBody>
      </p:sp>
      <p:sp>
        <p:nvSpPr>
          <p:cNvPr id="29" name="Multiply 28"/>
          <p:cNvSpPr/>
          <p:nvPr/>
        </p:nvSpPr>
        <p:spPr>
          <a:xfrm>
            <a:off x="4947920" y="2468731"/>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0" name="TextBox 29"/>
          <p:cNvSpPr txBox="1"/>
          <p:nvPr/>
        </p:nvSpPr>
        <p:spPr>
          <a:xfrm>
            <a:off x="2997254" y="1567805"/>
            <a:ext cx="1959896" cy="707886"/>
          </a:xfrm>
          <a:prstGeom prst="rect">
            <a:avLst/>
          </a:prstGeom>
          <a:noFill/>
        </p:spPr>
        <p:txBody>
          <a:bodyPr wrap="none" rtlCol="0">
            <a:spAutoFit/>
          </a:bodyPr>
          <a:lstStyle/>
          <a:p>
            <a:pPr algn="ctr"/>
            <a:r>
              <a:rPr lang="en-AU" sz="2000" dirty="0" smtClean="0"/>
              <a:t>Over-fishing  and</a:t>
            </a:r>
          </a:p>
          <a:p>
            <a:pPr algn="ctr"/>
            <a:r>
              <a:rPr lang="en-AU" sz="2000" dirty="0" smtClean="0"/>
              <a:t>Over-fished</a:t>
            </a:r>
          </a:p>
        </p:txBody>
      </p:sp>
      <p:sp>
        <p:nvSpPr>
          <p:cNvPr id="31" name="Multiply 30"/>
          <p:cNvSpPr/>
          <p:nvPr/>
        </p:nvSpPr>
        <p:spPr>
          <a:xfrm>
            <a:off x="3665981" y="2245370"/>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2" name="Multiply 31"/>
          <p:cNvSpPr/>
          <p:nvPr/>
        </p:nvSpPr>
        <p:spPr>
          <a:xfrm>
            <a:off x="3655821" y="3434090"/>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3" name="Multiply 32"/>
          <p:cNvSpPr/>
          <p:nvPr/>
        </p:nvSpPr>
        <p:spPr>
          <a:xfrm>
            <a:off x="4957150" y="3413770"/>
            <a:ext cx="579120" cy="44672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4" name="TextBox 33"/>
          <p:cNvSpPr txBox="1"/>
          <p:nvPr/>
        </p:nvSpPr>
        <p:spPr>
          <a:xfrm>
            <a:off x="3172565" y="2864971"/>
            <a:ext cx="1723998" cy="400110"/>
          </a:xfrm>
          <a:prstGeom prst="rect">
            <a:avLst/>
          </a:prstGeom>
          <a:noFill/>
        </p:spPr>
        <p:txBody>
          <a:bodyPr wrap="none" rtlCol="0">
            <a:spAutoFit/>
          </a:bodyPr>
          <a:lstStyle/>
          <a:p>
            <a:pPr algn="ctr"/>
            <a:r>
              <a:rPr lang="en-AU" sz="2000" dirty="0" smtClean="0">
                <a:solidFill>
                  <a:schemeClr val="bg1"/>
                </a:solidFill>
              </a:rPr>
              <a:t>Effort Reduced</a:t>
            </a:r>
            <a:endParaRPr lang="en-AU" sz="2000" dirty="0">
              <a:solidFill>
                <a:schemeClr val="bg1"/>
              </a:solidFill>
            </a:endParaRPr>
          </a:p>
        </p:txBody>
      </p:sp>
      <p:sp>
        <p:nvSpPr>
          <p:cNvPr id="35" name="TextBox 34"/>
          <p:cNvSpPr txBox="1"/>
          <p:nvPr/>
        </p:nvSpPr>
        <p:spPr>
          <a:xfrm>
            <a:off x="4830162" y="3819852"/>
            <a:ext cx="1106393" cy="707886"/>
          </a:xfrm>
          <a:prstGeom prst="rect">
            <a:avLst/>
          </a:prstGeom>
          <a:noFill/>
        </p:spPr>
        <p:txBody>
          <a:bodyPr wrap="none" rtlCol="0">
            <a:spAutoFit/>
          </a:bodyPr>
          <a:lstStyle/>
          <a:p>
            <a:pPr algn="ctr"/>
            <a:r>
              <a:rPr lang="en-AU" sz="2000" dirty="0" smtClean="0"/>
              <a:t>Biomass </a:t>
            </a:r>
          </a:p>
          <a:p>
            <a:pPr algn="ctr"/>
            <a:r>
              <a:rPr lang="en-AU" sz="2000" dirty="0" smtClean="0"/>
              <a:t>rebuilt</a:t>
            </a:r>
            <a:endParaRPr lang="en-AU" sz="2000" dirty="0"/>
          </a:p>
        </p:txBody>
      </p:sp>
      <p:cxnSp>
        <p:nvCxnSpPr>
          <p:cNvPr id="37" name="Straight Arrow Connector 36"/>
          <p:cNvCxnSpPr/>
          <p:nvPr/>
        </p:nvCxnSpPr>
        <p:spPr>
          <a:xfrm flipH="1" flipV="1">
            <a:off x="6064474" y="3637132"/>
            <a:ext cx="529366" cy="992206"/>
          </a:xfrm>
          <a:prstGeom prst="straightConnector1">
            <a:avLst/>
          </a:prstGeom>
          <a:ln w="762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5191760" y="2692092"/>
            <a:ext cx="872714" cy="945039"/>
          </a:xfrm>
          <a:prstGeom prst="straightConnector1">
            <a:avLst/>
          </a:prstGeom>
          <a:ln w="762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3931920" y="2468732"/>
            <a:ext cx="1259840" cy="223360"/>
          </a:xfrm>
          <a:prstGeom prst="straightConnector1">
            <a:avLst/>
          </a:prstGeom>
          <a:ln w="762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931920" y="2468732"/>
            <a:ext cx="0" cy="1168399"/>
          </a:xfrm>
          <a:prstGeom prst="straightConnector1">
            <a:avLst/>
          </a:prstGeom>
          <a:ln w="76200">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931920" y="3637132"/>
            <a:ext cx="1259840" cy="0"/>
          </a:xfrm>
          <a:prstGeom prst="straightConnector1">
            <a:avLst/>
          </a:prstGeom>
          <a:ln w="76200">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82650" y="6252412"/>
            <a:ext cx="1713086" cy="646331"/>
          </a:xfrm>
          <a:prstGeom prst="rect">
            <a:avLst/>
          </a:prstGeom>
          <a:noFill/>
        </p:spPr>
        <p:txBody>
          <a:bodyPr wrap="square" rtlCol="0">
            <a:spAutoFit/>
          </a:bodyPr>
          <a:lstStyle/>
          <a:p>
            <a:r>
              <a:rPr lang="en-GB" dirty="0" smtClean="0"/>
              <a:t>Courtesy: C. Davies CSIRO</a:t>
            </a:r>
            <a:endParaRPr lang="en-GB" dirty="0"/>
          </a:p>
        </p:txBody>
      </p:sp>
    </p:spTree>
    <p:extLst>
      <p:ext uri="{BB962C8B-B14F-4D97-AF65-F5344CB8AC3E}">
        <p14:creationId xmlns:p14="http://schemas.microsoft.com/office/powerpoint/2010/main" val="176339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animBg="1"/>
      <p:bldP spid="26" grpId="0" animBg="1"/>
      <p:bldP spid="26" grpId="1" animBg="1"/>
      <p:bldP spid="27" grpId="0"/>
      <p:bldP spid="28" grpId="0"/>
      <p:bldP spid="29" grpId="0" animBg="1"/>
      <p:bldP spid="29" grpId="1" animBg="1"/>
      <p:bldP spid="30" grpId="0"/>
      <p:bldP spid="31" grpId="0" animBg="1"/>
      <p:bldP spid="31" grpId="1" animBg="1"/>
      <p:bldP spid="32" grpId="0" animBg="1"/>
      <p:bldP spid="32" grpId="1" animBg="1"/>
      <p:bldP spid="33" grpId="0" animBg="1"/>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55957697"/>
              </p:ext>
            </p:extLst>
          </p:nvPr>
        </p:nvGraphicFramePr>
        <p:xfrm>
          <a:off x="114985" y="1373234"/>
          <a:ext cx="9029015" cy="4579069"/>
        </p:xfrm>
        <a:graphic>
          <a:graphicData uri="http://schemas.openxmlformats.org/drawingml/2006/table">
            <a:tbl>
              <a:tblPr firstRow="1" bandRow="1">
                <a:tableStyleId>{5C22544A-7EE6-4342-B048-85BDC9FD1C3A}</a:tableStyleId>
              </a:tblPr>
              <a:tblGrid>
                <a:gridCol w="1394363"/>
                <a:gridCol w="3211220"/>
                <a:gridCol w="4423432"/>
              </a:tblGrid>
              <a:tr h="433789">
                <a:tc>
                  <a:txBody>
                    <a:bodyPr/>
                    <a:lstStyle/>
                    <a:p>
                      <a:pPr algn="ctr"/>
                      <a:r>
                        <a:rPr lang="en-US" sz="1600" dirty="0" smtClean="0"/>
                        <a:t>Stock</a:t>
                      </a:r>
                      <a:endParaRPr 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Indicators</a:t>
                      </a:r>
                      <a:endParaRPr lang="en-US" sz="1600" dirty="0"/>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t>Advice</a:t>
                      </a:r>
                      <a:endParaRPr lang="en-US" sz="1600" dirty="0"/>
                    </a:p>
                  </a:txBody>
                  <a:tcPr>
                    <a:lnB w="12700" cap="flat" cmpd="sng" algn="ctr">
                      <a:solidFill>
                        <a:schemeClr val="tx1"/>
                      </a:solidFill>
                      <a:prstDash val="solid"/>
                      <a:round/>
                      <a:headEnd type="none" w="med" len="med"/>
                      <a:tailEnd type="none" w="med" len="med"/>
                    </a:lnB>
                  </a:tcPr>
                </a:tc>
              </a:tr>
              <a:tr h="642457">
                <a:tc>
                  <a:txBody>
                    <a:bodyPr/>
                    <a:lstStyle/>
                    <a:p>
                      <a:pPr algn="ctr"/>
                      <a:r>
                        <a:rPr lang="en-US" sz="1600" dirty="0" smtClean="0"/>
                        <a:t>Bigeye</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2012</a:t>
                      </a:r>
                      <a:r>
                        <a:rPr kumimoji="0" lang="en-GB" sz="1600" kern="1200" baseline="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MSY</a:t>
                      </a:r>
                      <a:r>
                        <a:rPr lang="en-US" sz="1600" b="0" i="0" u="none" strike="noStrike" kern="1200" baseline="0" dirty="0" smtClean="0">
                          <a:solidFill>
                            <a:schemeClr val="accent1">
                              <a:lumMod val="50000"/>
                            </a:schemeClr>
                          </a:solidFill>
                          <a:latin typeface="+mn-lt"/>
                          <a:ea typeface="+mn-ea"/>
                          <a:cs typeface="+mn-cs"/>
                        </a:rPr>
                        <a:t>= </a:t>
                      </a:r>
                      <a:r>
                        <a:rPr kumimoji="0" lang="en-GB" sz="1600" kern="1200" dirty="0" smtClean="0">
                          <a:solidFill>
                            <a:schemeClr val="accent1">
                              <a:lumMod val="50000"/>
                            </a:schemeClr>
                          </a:solidFill>
                          <a:effectLst/>
                          <a:latin typeface="+mn-lt"/>
                          <a:ea typeface="+mn-ea"/>
                          <a:cs typeface="+mn-cs"/>
                        </a:rPr>
                        <a:t>0.42 (0.21–0.80)</a:t>
                      </a:r>
                    </a:p>
                    <a:p>
                      <a:pPr algn="l"/>
                      <a:r>
                        <a:rPr kumimoji="0" lang="en-GB" sz="1600" kern="120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2012</a:t>
                      </a:r>
                      <a:r>
                        <a:rPr kumimoji="0" lang="en-GB" sz="1600" kern="1200" baseline="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MSY</a:t>
                      </a:r>
                      <a:r>
                        <a:rPr lang="en-US" sz="1600" b="0" i="0" u="none" strike="noStrike" kern="1200" baseline="0" dirty="0" smtClean="0">
                          <a:solidFill>
                            <a:schemeClr val="accent1">
                              <a:lumMod val="50000"/>
                            </a:schemeClr>
                          </a:solidFill>
                          <a:latin typeface="+mn-lt"/>
                          <a:ea typeface="+mn-ea"/>
                          <a:cs typeface="+mn-cs"/>
                        </a:rPr>
                        <a:t>= </a:t>
                      </a:r>
                      <a:r>
                        <a:rPr kumimoji="0" lang="en-GB" sz="1600" b="0" kern="1200" dirty="0" smtClean="0">
                          <a:solidFill>
                            <a:schemeClr val="accent1">
                              <a:lumMod val="50000"/>
                            </a:schemeClr>
                          </a:solidFill>
                          <a:effectLst/>
                          <a:latin typeface="+mn-lt"/>
                          <a:ea typeface="+mn-ea"/>
                          <a:cs typeface="+mn-cs"/>
                        </a:rPr>
                        <a:t>1.44 </a:t>
                      </a:r>
                      <a:r>
                        <a:rPr kumimoji="0" lang="en-GB" sz="1600" b="0" kern="1200" dirty="0" smtClean="0">
                          <a:solidFill>
                            <a:schemeClr val="accent1">
                              <a:lumMod val="75000"/>
                            </a:schemeClr>
                          </a:solidFill>
                          <a:effectLst/>
                          <a:latin typeface="+mn-lt"/>
                          <a:ea typeface="+mn-ea"/>
                          <a:cs typeface="+mn-cs"/>
                        </a:rPr>
                        <a:t>(</a:t>
                      </a:r>
                      <a:r>
                        <a:rPr kumimoji="0" lang="en-GB" sz="1600" b="0" kern="1200" dirty="0" smtClean="0">
                          <a:solidFill>
                            <a:srgbClr val="FF0000"/>
                          </a:solidFill>
                          <a:effectLst/>
                          <a:latin typeface="+mn-lt"/>
                          <a:ea typeface="+mn-ea"/>
                          <a:cs typeface="+mn-cs"/>
                        </a:rPr>
                        <a:t>0.87</a:t>
                      </a:r>
                      <a:r>
                        <a:rPr kumimoji="0" lang="en-GB" sz="1600" b="0" kern="1200" dirty="0" smtClean="0">
                          <a:solidFill>
                            <a:schemeClr val="accent1">
                              <a:lumMod val="75000"/>
                            </a:schemeClr>
                          </a:solidFill>
                          <a:effectLst/>
                          <a:latin typeface="+mn-lt"/>
                          <a:ea typeface="+mn-ea"/>
                          <a:cs typeface="+mn-cs"/>
                        </a:rPr>
                        <a:t>–</a:t>
                      </a:r>
                      <a:r>
                        <a:rPr kumimoji="0" lang="en-GB" sz="1600" b="0" kern="1200" dirty="0" smtClean="0">
                          <a:solidFill>
                            <a:schemeClr val="accent1">
                              <a:lumMod val="50000"/>
                            </a:schemeClr>
                          </a:solidFill>
                          <a:effectLst/>
                          <a:latin typeface="+mn-lt"/>
                          <a:ea typeface="+mn-ea"/>
                          <a:cs typeface="+mn-cs"/>
                        </a:rPr>
                        <a:t>2.22</a:t>
                      </a:r>
                      <a:r>
                        <a:rPr kumimoji="0" lang="en-GB" sz="1600" b="0" kern="1200" dirty="0" smtClean="0">
                          <a:solidFill>
                            <a:schemeClr val="accent1">
                              <a:lumMod val="75000"/>
                            </a:schemeClr>
                          </a:solidFill>
                          <a:effectLst/>
                          <a:latin typeface="+mn-lt"/>
                          <a:ea typeface="+mn-ea"/>
                          <a:cs typeface="+mn-cs"/>
                        </a:rPr>
                        <a:t>)</a:t>
                      </a:r>
                    </a:p>
                    <a:p>
                      <a:pPr algn="l"/>
                      <a:r>
                        <a:rPr kumimoji="0" lang="en-GB" sz="1600" b="0" i="0" u="none" strike="noStrike" kern="1200" baseline="0" dirty="0" smtClean="0">
                          <a:solidFill>
                            <a:schemeClr val="tx1"/>
                          </a:solidFill>
                          <a:effectLst/>
                          <a:latin typeface="+mn-lt"/>
                          <a:ea typeface="+mn-ea"/>
                          <a:cs typeface="+mn-cs"/>
                        </a:rPr>
                        <a:t>C</a:t>
                      </a:r>
                      <a:r>
                        <a:rPr kumimoji="0" lang="en-GB" sz="1600" b="0" i="0" u="none" strike="noStrike" kern="1200" baseline="-25000" dirty="0" smtClean="0">
                          <a:solidFill>
                            <a:schemeClr val="tx1"/>
                          </a:solidFill>
                          <a:effectLst/>
                          <a:latin typeface="+mn-lt"/>
                          <a:ea typeface="+mn-ea"/>
                          <a:cs typeface="+mn-cs"/>
                        </a:rPr>
                        <a:t>2013</a:t>
                      </a:r>
                      <a:r>
                        <a:rPr kumimoji="0" lang="en-GB" sz="1600" b="0" i="0" u="none" strike="noStrike" kern="1200" baseline="0" dirty="0" smtClean="0">
                          <a:solidFill>
                            <a:schemeClr val="tx1"/>
                          </a:solidFill>
                          <a:effectLst/>
                          <a:latin typeface="+mn-lt"/>
                          <a:ea typeface="+mn-ea"/>
                          <a:cs typeface="+mn-cs"/>
                        </a:rPr>
                        <a:t>=109.3Kt</a:t>
                      </a:r>
                      <a:endParaRPr lang="en-US" sz="1600" b="0" i="0" u="none" strike="noStrike" kern="1200" baseline="-25000" dirty="0" smtClean="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algn="ctr"/>
                      <a:r>
                        <a:rPr lang="en-US" sz="1600" b="0" i="0" u="none" strike="noStrike" kern="1200" baseline="0" dirty="0" smtClean="0">
                          <a:solidFill>
                            <a:schemeClr val="dk1"/>
                          </a:solidFill>
                          <a:latin typeface="+mn-lt"/>
                          <a:ea typeface="+mn-ea"/>
                          <a:cs typeface="+mn-cs"/>
                        </a:rPr>
                        <a:t>Probably not overfished, and overfishing is probably not occurring. Probably near full utilization</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557016">
                <a:tc>
                  <a:txBody>
                    <a:bodyPr/>
                    <a:lstStyle/>
                    <a:p>
                      <a:pPr algn="ctr"/>
                      <a:r>
                        <a:rPr lang="en-US" sz="1600" dirty="0" smtClean="0"/>
                        <a:t>Yellowfin</a:t>
                      </a:r>
                      <a:endParaRPr lang="en-US" sz="1600" dirty="0"/>
                    </a:p>
                  </a:txBody>
                  <a:tcPr>
                    <a:lnL w="12700" cap="flat" cmpd="sng" algn="ctr">
                      <a:solidFill>
                        <a:schemeClr val="tx1"/>
                      </a:solidFill>
                      <a:prstDash val="solid"/>
                      <a:round/>
                      <a:headEnd type="none" w="med" len="med"/>
                      <a:tailEnd type="none" w="med" len="med"/>
                    </a:lnL>
                  </a:tcPr>
                </a:tc>
                <a:tc>
                  <a:txBody>
                    <a:bodyPr/>
                    <a:lstStyle/>
                    <a:p>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2010/</a:t>
                      </a:r>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MSY</a:t>
                      </a:r>
                      <a:r>
                        <a:rPr lang="en-US" sz="1600" b="0" i="0" u="none" strike="noStrike" kern="1200" baseline="0" dirty="0" smtClean="0">
                          <a:solidFill>
                            <a:schemeClr val="accent1">
                              <a:lumMod val="50000"/>
                            </a:schemeClr>
                          </a:solidFill>
                          <a:latin typeface="+mn-lt"/>
                          <a:ea typeface="+mn-ea"/>
                          <a:cs typeface="+mn-cs"/>
                        </a:rPr>
                        <a:t>=</a:t>
                      </a:r>
                      <a:r>
                        <a:rPr kumimoji="0" lang="en-US" sz="1600" kern="1200" dirty="0" smtClean="0">
                          <a:solidFill>
                            <a:schemeClr val="accent1">
                              <a:lumMod val="50000"/>
                            </a:schemeClr>
                          </a:solidFill>
                          <a:effectLst/>
                          <a:latin typeface="+mn-lt"/>
                          <a:ea typeface="+mn-ea"/>
                          <a:cs typeface="+mn-cs"/>
                        </a:rPr>
                        <a:t>0.69 (0.59–0.90)</a:t>
                      </a:r>
                      <a:endParaRPr kumimoji="0" lang="en-GB" sz="1600" kern="1200" dirty="0" smtClean="0">
                        <a:solidFill>
                          <a:schemeClr val="accent1">
                            <a:lumMod val="50000"/>
                          </a:schemeClr>
                        </a:solidFill>
                        <a:effectLst/>
                        <a:latin typeface="+mn-lt"/>
                        <a:ea typeface="+mn-ea"/>
                        <a:cs typeface="+mn-cs"/>
                      </a:endParaRPr>
                    </a:p>
                    <a:p>
                      <a:r>
                        <a:rPr kumimoji="0" lang="en-GB" sz="1600" kern="120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2010/</a:t>
                      </a:r>
                      <a:r>
                        <a:rPr kumimoji="0" lang="en-GB" sz="1600" kern="1200" baseline="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MSY</a:t>
                      </a:r>
                      <a:r>
                        <a:rPr lang="en-US" sz="1600" b="0" i="0" u="none" strike="noStrike" kern="1200" baseline="0" dirty="0" smtClean="0">
                          <a:solidFill>
                            <a:schemeClr val="accent1">
                              <a:lumMod val="50000"/>
                            </a:schemeClr>
                          </a:solidFill>
                          <a:latin typeface="+mn-lt"/>
                          <a:ea typeface="+mn-ea"/>
                          <a:cs typeface="+mn-cs"/>
                        </a:rPr>
                        <a:t>= </a:t>
                      </a:r>
                      <a:r>
                        <a:rPr kumimoji="0" lang="en-US" sz="1600" kern="1200" dirty="0" smtClean="0">
                          <a:solidFill>
                            <a:schemeClr val="dk1"/>
                          </a:solidFill>
                          <a:effectLst/>
                          <a:latin typeface="+mn-lt"/>
                          <a:ea typeface="+mn-ea"/>
                          <a:cs typeface="+mn-cs"/>
                        </a:rPr>
                        <a:t>1.24 (</a:t>
                      </a:r>
                      <a:r>
                        <a:rPr kumimoji="0" lang="en-US" sz="1600" kern="1200" dirty="0" smtClean="0">
                          <a:solidFill>
                            <a:srgbClr val="FF0000"/>
                          </a:solidFill>
                          <a:effectLst/>
                          <a:latin typeface="+mn-lt"/>
                          <a:ea typeface="+mn-ea"/>
                          <a:cs typeface="+mn-cs"/>
                        </a:rPr>
                        <a:t>0.91</a:t>
                      </a:r>
                      <a:r>
                        <a:rPr kumimoji="0" lang="en-US" sz="1600" kern="1200" dirty="0" smtClean="0">
                          <a:solidFill>
                            <a:schemeClr val="dk1"/>
                          </a:solidFill>
                          <a:effectLst/>
                          <a:latin typeface="+mn-lt"/>
                          <a:ea typeface="+mn-ea"/>
                          <a:cs typeface="+mn-cs"/>
                        </a:rPr>
                        <a:t>–1.40)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baseline="0" dirty="0" smtClean="0">
                          <a:solidFill>
                            <a:schemeClr val="tx1"/>
                          </a:solidFill>
                          <a:effectLst/>
                          <a:latin typeface="+mn-lt"/>
                          <a:ea typeface="+mn-ea"/>
                          <a:cs typeface="+mn-cs"/>
                        </a:rPr>
                        <a:t>C</a:t>
                      </a:r>
                      <a:r>
                        <a:rPr kumimoji="0" lang="en-GB" sz="1600" b="0" i="0" u="none" strike="noStrike" kern="1200" baseline="-25000" dirty="0" smtClean="0">
                          <a:solidFill>
                            <a:schemeClr val="tx1"/>
                          </a:solidFill>
                          <a:effectLst/>
                          <a:latin typeface="+mn-lt"/>
                          <a:ea typeface="+mn-ea"/>
                          <a:cs typeface="+mn-cs"/>
                        </a:rPr>
                        <a:t>2013</a:t>
                      </a:r>
                      <a:r>
                        <a:rPr kumimoji="0" lang="en-GB" sz="1600" b="0" i="0" u="none" strike="noStrike" kern="1200" baseline="0" dirty="0" smtClean="0">
                          <a:solidFill>
                            <a:schemeClr val="tx1"/>
                          </a:solidFill>
                          <a:effectLst/>
                          <a:latin typeface="+mn-lt"/>
                          <a:ea typeface="+mn-ea"/>
                          <a:cs typeface="+mn-cs"/>
                        </a:rPr>
                        <a:t>=402 </a:t>
                      </a:r>
                      <a:r>
                        <a:rPr kumimoji="0" lang="en-GB" sz="1600" b="0" i="0" u="none" strike="noStrike" kern="1200" baseline="0" dirty="0" err="1" smtClean="0">
                          <a:solidFill>
                            <a:schemeClr val="tx1"/>
                          </a:solidFill>
                          <a:effectLst/>
                          <a:latin typeface="+mn-lt"/>
                          <a:ea typeface="+mn-ea"/>
                          <a:cs typeface="+mn-cs"/>
                        </a:rPr>
                        <a:t>Kt</a:t>
                      </a:r>
                      <a:endParaRPr lang="en-US" sz="1600" b="0" i="0" u="none" strike="noStrike" kern="1200" baseline="-25000" dirty="0" smtClean="0">
                        <a:solidFill>
                          <a:schemeClr val="tx1"/>
                        </a:solidFill>
                        <a:latin typeface="+mn-lt"/>
                        <a:ea typeface="+mn-ea"/>
                        <a:cs typeface="+mn-cs"/>
                      </a:endParaRPr>
                    </a:p>
                  </a:txBody>
                  <a:tcPr/>
                </a:tc>
                <a:tc>
                  <a:txBody>
                    <a:bodyPr/>
                    <a:lstStyle/>
                    <a:p>
                      <a:pPr algn="ctr"/>
                      <a:r>
                        <a:rPr lang="en-US" sz="1600" b="0" i="0" u="none" strike="noStrike" kern="1200" baseline="0" dirty="0" smtClean="0">
                          <a:solidFill>
                            <a:schemeClr val="dk1"/>
                          </a:solidFill>
                          <a:latin typeface="+mn-lt"/>
                          <a:ea typeface="+mn-ea"/>
                          <a:cs typeface="+mn-cs"/>
                        </a:rPr>
                        <a:t>Probably not overfished, and overfishing is probably not occurring. Probably near full utilization</a:t>
                      </a:r>
                      <a:endParaRPr lang="en-US" sz="1600" dirty="0"/>
                    </a:p>
                  </a:txBody>
                  <a:tcPr>
                    <a:lnR w="12700" cap="flat" cmpd="sng" algn="ctr">
                      <a:solidFill>
                        <a:schemeClr val="tx1"/>
                      </a:solidFill>
                      <a:prstDash val="solid"/>
                      <a:round/>
                      <a:headEnd type="none" w="med" len="med"/>
                      <a:tailEnd type="none" w="med" len="med"/>
                    </a:lnR>
                  </a:tcPr>
                </a:tc>
              </a:tr>
              <a:tr h="599303">
                <a:tc>
                  <a:txBody>
                    <a:bodyPr/>
                    <a:lstStyle/>
                    <a:p>
                      <a:pPr algn="ctr"/>
                      <a:r>
                        <a:rPr lang="en-US" sz="1600" dirty="0" smtClean="0"/>
                        <a:t>Skipjack</a:t>
                      </a:r>
                      <a:endParaRPr lang="en-US" sz="1600" dirty="0"/>
                    </a:p>
                  </a:txBody>
                  <a:tcPr>
                    <a:lnL w="12700" cap="flat" cmpd="sng" algn="ctr">
                      <a:solidFill>
                        <a:schemeClr val="tx1"/>
                      </a:solidFill>
                      <a:prstDash val="solid"/>
                      <a:round/>
                      <a:headEnd type="none" w="med" len="med"/>
                      <a:tailEnd type="none" w="med" len="med"/>
                    </a:lnL>
                  </a:tcPr>
                </a:tc>
                <a:tc>
                  <a:txBody>
                    <a:bodyPr/>
                    <a:lstStyle/>
                    <a:p>
                      <a:pPr algn="l"/>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2013/</a:t>
                      </a:r>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MSY</a:t>
                      </a:r>
                      <a:r>
                        <a:rPr lang="en-US" sz="1600" baseline="0" dirty="0" smtClean="0">
                          <a:solidFill>
                            <a:schemeClr val="accent1">
                              <a:lumMod val="50000"/>
                            </a:schemeClr>
                          </a:solidFill>
                        </a:rPr>
                        <a:t>= 0.62 (0.49-0.75)</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600" kern="120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2013/</a:t>
                      </a:r>
                      <a:r>
                        <a:rPr kumimoji="0" lang="en-GB" sz="1600" kern="1200" baseline="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MSY</a:t>
                      </a:r>
                      <a:r>
                        <a:rPr lang="en-US" sz="1600" baseline="0" dirty="0" smtClean="0">
                          <a:solidFill>
                            <a:schemeClr val="accent1">
                              <a:lumMod val="50000"/>
                            </a:schemeClr>
                          </a:solidFill>
                        </a:rPr>
                        <a:t>= </a:t>
                      </a:r>
                      <a:r>
                        <a:rPr kumimoji="0" lang="en-US" sz="1600" kern="1200" dirty="0" smtClean="0">
                          <a:solidFill>
                            <a:schemeClr val="accent1">
                              <a:lumMod val="50000"/>
                            </a:schemeClr>
                          </a:solidFill>
                          <a:effectLst/>
                          <a:latin typeface="+mn-lt"/>
                          <a:ea typeface="+mn-ea"/>
                          <a:cs typeface="+mn-cs"/>
                        </a:rPr>
                        <a:t>1.59(1.13–2.14)</a:t>
                      </a:r>
                      <a:r>
                        <a:rPr kumimoji="0" lang="en-GB" sz="1600" b="0" i="0" u="none" strike="noStrike" kern="1200" baseline="0" dirty="0" smtClean="0">
                          <a:solidFill>
                            <a:schemeClr val="bg1"/>
                          </a:solidFill>
                          <a:effectLst/>
                          <a:latin typeface="+mn-lt"/>
                          <a:ea typeface="+mn-ea"/>
                          <a:cs typeface="+mn-cs"/>
                        </a:rPr>
                        <a:t> </a:t>
                      </a:r>
                      <a:r>
                        <a:rPr kumimoji="0" lang="en-GB" sz="1600" b="0" i="0" u="none" strike="noStrike" kern="1200" baseline="0" dirty="0" smtClean="0">
                          <a:solidFill>
                            <a:schemeClr val="tx1"/>
                          </a:solidFill>
                          <a:effectLst/>
                          <a:latin typeface="+mn-lt"/>
                          <a:ea typeface="+mn-ea"/>
                          <a:cs typeface="+mn-cs"/>
                        </a:rPr>
                        <a:t>C</a:t>
                      </a:r>
                      <a:r>
                        <a:rPr kumimoji="0" lang="en-GB" sz="1600" b="0" i="0" u="none" strike="noStrike" kern="1200" baseline="-25000" dirty="0" smtClean="0">
                          <a:solidFill>
                            <a:schemeClr val="tx1"/>
                          </a:solidFill>
                          <a:effectLst/>
                          <a:latin typeface="+mn-lt"/>
                          <a:ea typeface="+mn-ea"/>
                          <a:cs typeface="+mn-cs"/>
                        </a:rPr>
                        <a:t>2013</a:t>
                      </a:r>
                      <a:r>
                        <a:rPr kumimoji="0" lang="en-GB" sz="1600" b="0" i="0" u="none" strike="noStrike" kern="1200" baseline="0" dirty="0" smtClean="0">
                          <a:solidFill>
                            <a:schemeClr val="tx1"/>
                          </a:solidFill>
                          <a:effectLst/>
                          <a:latin typeface="+mn-lt"/>
                          <a:ea typeface="+mn-ea"/>
                          <a:cs typeface="+mn-cs"/>
                        </a:rPr>
                        <a:t>=424.6 </a:t>
                      </a:r>
                      <a:r>
                        <a:rPr kumimoji="0" lang="en-GB" sz="1600" b="0" i="0" u="none" strike="noStrike" kern="1200" baseline="0" dirty="0" err="1" smtClean="0">
                          <a:solidFill>
                            <a:schemeClr val="tx1"/>
                          </a:solidFill>
                          <a:effectLst/>
                          <a:latin typeface="+mn-lt"/>
                          <a:ea typeface="+mn-ea"/>
                          <a:cs typeface="+mn-cs"/>
                        </a:rPr>
                        <a:t>Kt</a:t>
                      </a:r>
                      <a:endParaRPr kumimoji="0" lang="en-GB" sz="1600" kern="1200" dirty="0">
                        <a:solidFill>
                          <a:schemeClr val="tx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Highly productive species and robust to overfishing. Probably near full utilization</a:t>
                      </a:r>
                      <a:endParaRPr lang="en-US" sz="1600" dirty="0" smtClean="0"/>
                    </a:p>
                    <a:p>
                      <a:pPr algn="ctr"/>
                      <a:endParaRPr lang="en-US" sz="1600" dirty="0" smtClean="0"/>
                    </a:p>
                  </a:txBody>
                  <a:tcPr>
                    <a:lnR w="12700" cap="flat" cmpd="sng" algn="ctr">
                      <a:solidFill>
                        <a:schemeClr val="tx1"/>
                      </a:solidFill>
                      <a:prstDash val="solid"/>
                      <a:round/>
                      <a:headEnd type="none" w="med" len="med"/>
                      <a:tailEnd type="none" w="med" len="med"/>
                    </a:lnR>
                  </a:tcPr>
                </a:tc>
              </a:tr>
              <a:tr h="599673">
                <a:tc>
                  <a:txBody>
                    <a:bodyPr/>
                    <a:lstStyle/>
                    <a:p>
                      <a:pPr algn="ctr"/>
                      <a:r>
                        <a:rPr lang="en-US" sz="1600" dirty="0" smtClean="0"/>
                        <a:t>Albacore</a:t>
                      </a:r>
                      <a:endParaRPr lang="en-US" sz="1600" dirty="0"/>
                    </a:p>
                  </a:txBody>
                  <a:tcPr>
                    <a:lnL w="12700" cap="flat" cmpd="sng" algn="ctr">
                      <a:solidFill>
                        <a:schemeClr val="tx1"/>
                      </a:solidFill>
                      <a:prstDash val="solid"/>
                      <a:round/>
                      <a:headEnd type="none" w="med" len="med"/>
                      <a:tailEnd type="none" w="med" len="med"/>
                    </a:lnL>
                  </a:tcPr>
                </a:tc>
                <a:tc>
                  <a:txBody>
                    <a:bodyPr/>
                    <a:lstStyle/>
                    <a:p>
                      <a:pPr algn="l"/>
                      <a:r>
                        <a:rPr kumimoji="0" lang="en-GB" sz="1800" kern="1200" dirty="0" smtClean="0">
                          <a:solidFill>
                            <a:schemeClr val="dk1"/>
                          </a:solidFill>
                          <a:effectLst/>
                          <a:latin typeface="+mn-lt"/>
                          <a:ea typeface="+mn-ea"/>
                          <a:cs typeface="+mn-cs"/>
                        </a:rPr>
                        <a:t>F</a:t>
                      </a:r>
                      <a:r>
                        <a:rPr kumimoji="0" lang="en-GB" sz="1800" kern="1200" baseline="-25000" dirty="0" smtClean="0">
                          <a:solidFill>
                            <a:schemeClr val="dk1"/>
                          </a:solidFill>
                          <a:effectLst/>
                          <a:latin typeface="+mn-lt"/>
                          <a:ea typeface="+mn-ea"/>
                          <a:cs typeface="+mn-cs"/>
                        </a:rPr>
                        <a:t>2012/</a:t>
                      </a:r>
                      <a:r>
                        <a:rPr kumimoji="0" lang="en-GB" sz="1800" kern="1200" dirty="0" smtClean="0">
                          <a:solidFill>
                            <a:schemeClr val="dk1"/>
                          </a:solidFill>
                          <a:effectLst/>
                          <a:latin typeface="+mn-lt"/>
                          <a:ea typeface="+mn-ea"/>
                          <a:cs typeface="+mn-cs"/>
                        </a:rPr>
                        <a:t>F</a:t>
                      </a:r>
                      <a:r>
                        <a:rPr kumimoji="0" lang="en-GB" sz="1800" kern="1200" baseline="-25000" dirty="0" smtClean="0">
                          <a:solidFill>
                            <a:schemeClr val="dk1"/>
                          </a:solidFill>
                          <a:effectLst/>
                          <a:latin typeface="+mn-lt"/>
                          <a:ea typeface="+mn-ea"/>
                          <a:cs typeface="+mn-cs"/>
                        </a:rPr>
                        <a:t>MSY = </a:t>
                      </a:r>
                      <a:r>
                        <a:rPr kumimoji="0" lang="en-GB" sz="1600" kern="1200" dirty="0" smtClean="0">
                          <a:solidFill>
                            <a:schemeClr val="accent1">
                              <a:lumMod val="50000"/>
                            </a:schemeClr>
                          </a:solidFill>
                          <a:effectLst/>
                          <a:latin typeface="+mn-lt"/>
                          <a:ea typeface="+mn-ea"/>
                          <a:cs typeface="+mn-cs"/>
                        </a:rPr>
                        <a:t>0.69 (0.23</a:t>
                      </a:r>
                      <a:r>
                        <a:rPr kumimoji="0" lang="en-GB" sz="1600" kern="1200" dirty="0" smtClean="0">
                          <a:solidFill>
                            <a:srgbClr val="FF0000"/>
                          </a:solidFill>
                          <a:effectLst/>
                          <a:latin typeface="+mn-lt"/>
                          <a:ea typeface="+mn-ea"/>
                          <a:cs typeface="+mn-cs"/>
                        </a:rPr>
                        <a:t>–1.4)</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600" kern="120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2012</a:t>
                      </a:r>
                      <a:r>
                        <a:rPr kumimoji="0" lang="en-GB" sz="1600" kern="1200" baseline="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MSY</a:t>
                      </a:r>
                      <a:r>
                        <a:rPr kumimoji="0" lang="en-GB" sz="1600" kern="1200" baseline="0" dirty="0" smtClean="0">
                          <a:solidFill>
                            <a:schemeClr val="dk1"/>
                          </a:solidFill>
                          <a:effectLst/>
                          <a:latin typeface="+mn-lt"/>
                          <a:ea typeface="+mn-ea"/>
                          <a:cs typeface="+mn-cs"/>
                        </a:rPr>
                        <a:t>=1</a:t>
                      </a:r>
                      <a:r>
                        <a:rPr kumimoji="0" lang="en-GB" sz="1600" kern="1200" dirty="0" smtClean="0">
                          <a:solidFill>
                            <a:schemeClr val="dk1"/>
                          </a:solidFill>
                          <a:effectLst/>
                          <a:latin typeface="+mn-lt"/>
                          <a:ea typeface="+mn-ea"/>
                          <a:cs typeface="+mn-cs"/>
                        </a:rPr>
                        <a:t>.09 (</a:t>
                      </a:r>
                      <a:r>
                        <a:rPr kumimoji="0" lang="en-GB" sz="1600" kern="1200" dirty="0" smtClean="0">
                          <a:solidFill>
                            <a:srgbClr val="FF0000"/>
                          </a:solidFill>
                          <a:effectLst/>
                          <a:latin typeface="+mn-lt"/>
                          <a:ea typeface="+mn-ea"/>
                          <a:cs typeface="+mn-cs"/>
                        </a:rPr>
                        <a:t>0.34</a:t>
                      </a:r>
                      <a:r>
                        <a:rPr kumimoji="0" lang="en-GB" sz="1600" kern="1200" dirty="0" smtClean="0">
                          <a:solidFill>
                            <a:schemeClr val="dk1"/>
                          </a:solidFill>
                          <a:effectLst/>
                          <a:latin typeface="+mn-lt"/>
                          <a:ea typeface="+mn-ea"/>
                          <a:cs typeface="+mn-cs"/>
                        </a:rPr>
                        <a:t>–2.2)</a:t>
                      </a:r>
                      <a:r>
                        <a:rPr kumimoji="0" lang="en-GB" sz="1600" b="0" i="0" u="none" strike="noStrike" kern="1200" baseline="0" dirty="0" smtClean="0">
                          <a:solidFill>
                            <a:schemeClr val="bg1"/>
                          </a:solidFill>
                          <a:effectLst/>
                          <a:latin typeface="+mn-lt"/>
                          <a:ea typeface="+mn-ea"/>
                          <a:cs typeface="+mn-cs"/>
                        </a:rPr>
                        <a:t> </a:t>
                      </a:r>
                      <a:r>
                        <a:rPr kumimoji="0" lang="en-GB" sz="1600" b="0" i="0" u="none" strike="noStrike" kern="1200" baseline="0" dirty="0" smtClean="0">
                          <a:solidFill>
                            <a:schemeClr val="tx1"/>
                          </a:solidFill>
                          <a:effectLst/>
                          <a:latin typeface="+mn-lt"/>
                          <a:ea typeface="+mn-ea"/>
                          <a:cs typeface="+mn-cs"/>
                        </a:rPr>
                        <a:t>C</a:t>
                      </a:r>
                      <a:r>
                        <a:rPr kumimoji="0" lang="en-GB" sz="1600" b="0" i="0" u="none" strike="noStrike" kern="1200" baseline="-25000" dirty="0" smtClean="0">
                          <a:solidFill>
                            <a:schemeClr val="tx1"/>
                          </a:solidFill>
                          <a:effectLst/>
                          <a:latin typeface="+mn-lt"/>
                          <a:ea typeface="+mn-ea"/>
                          <a:cs typeface="+mn-cs"/>
                        </a:rPr>
                        <a:t>2013</a:t>
                      </a:r>
                      <a:r>
                        <a:rPr kumimoji="0" lang="en-GB" sz="1600" b="0" i="0" u="none" strike="noStrike" kern="1200" baseline="0" dirty="0" smtClean="0">
                          <a:solidFill>
                            <a:schemeClr val="tx1"/>
                          </a:solidFill>
                          <a:effectLst/>
                          <a:latin typeface="+mn-lt"/>
                          <a:ea typeface="+mn-ea"/>
                          <a:cs typeface="+mn-cs"/>
                        </a:rPr>
                        <a:t>=38.3 </a:t>
                      </a:r>
                      <a:r>
                        <a:rPr kumimoji="0" lang="en-GB" sz="1600" b="0" i="0" u="none" strike="noStrike" kern="1200" baseline="0" dirty="0" err="1" smtClean="0">
                          <a:solidFill>
                            <a:schemeClr val="tx1"/>
                          </a:solidFill>
                          <a:effectLst/>
                          <a:latin typeface="+mn-lt"/>
                          <a:ea typeface="+mn-ea"/>
                          <a:cs typeface="+mn-cs"/>
                        </a:rPr>
                        <a:t>Kt</a:t>
                      </a:r>
                      <a:endParaRPr kumimoji="0" lang="en-GB" sz="1600" kern="1200" dirty="0">
                        <a:solidFill>
                          <a:schemeClr val="tx1"/>
                        </a:solidFill>
                        <a:effectLst/>
                        <a:latin typeface="+mn-lt"/>
                        <a:ea typeface="+mn-ea"/>
                        <a:cs typeface="+mn-cs"/>
                      </a:endParaRPr>
                    </a:p>
                  </a:txBody>
                  <a:tcPr/>
                </a:tc>
                <a:tc>
                  <a:txBody>
                    <a:bodyPr/>
                    <a:lstStyle/>
                    <a:p>
                      <a:pPr algn="ctr"/>
                      <a:r>
                        <a:rPr lang="en-GB" sz="1600" kern="1200" dirty="0" smtClean="0">
                          <a:solidFill>
                            <a:schemeClr val="dk1"/>
                          </a:solidFill>
                          <a:effectLst/>
                          <a:latin typeface="+mn-lt"/>
                          <a:ea typeface="+mn-ea"/>
                          <a:cs typeface="+mn-cs"/>
                        </a:rPr>
                        <a:t>F approaching</a:t>
                      </a:r>
                      <a:r>
                        <a:rPr lang="en-GB" sz="1600" kern="1200" baseline="0" dirty="0" smtClean="0">
                          <a:solidFill>
                            <a:schemeClr val="dk1"/>
                          </a:solidFill>
                          <a:effectLst/>
                          <a:latin typeface="+mn-lt"/>
                          <a:ea typeface="+mn-ea"/>
                          <a:cs typeface="+mn-cs"/>
                        </a:rPr>
                        <a:t> </a:t>
                      </a:r>
                      <a:r>
                        <a:rPr lang="en-GB" sz="1600" kern="1200" dirty="0" smtClean="0">
                          <a:solidFill>
                            <a:schemeClr val="dk1"/>
                          </a:solidFill>
                          <a:effectLst/>
                          <a:latin typeface="+mn-lt"/>
                          <a:ea typeface="+mn-ea"/>
                          <a:cs typeface="+mn-cs"/>
                        </a:rPr>
                        <a:t>MSY levels. Further declines likely due to effort displacement (piracy). Almost exclusively LL.</a:t>
                      </a:r>
                      <a:endParaRPr lang="en-US" sz="1600" dirty="0"/>
                    </a:p>
                  </a:txBody>
                  <a:tcPr>
                    <a:lnR w="12700" cap="flat" cmpd="sng" algn="ctr">
                      <a:solidFill>
                        <a:schemeClr val="tx1"/>
                      </a:solidFill>
                      <a:prstDash val="solid"/>
                      <a:round/>
                      <a:headEnd type="none" w="med" len="med"/>
                      <a:tailEnd type="none" w="med" len="med"/>
                    </a:lnR>
                  </a:tcPr>
                </a:tc>
              </a:tr>
              <a:tr h="422121">
                <a:tc>
                  <a:txBody>
                    <a:bodyPr/>
                    <a:lstStyle/>
                    <a:p>
                      <a:pPr algn="ctr"/>
                      <a:r>
                        <a:rPr lang="en-US" sz="1600" dirty="0" smtClean="0"/>
                        <a:t>Swordfish</a:t>
                      </a:r>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2013/</a:t>
                      </a:r>
                      <a:r>
                        <a:rPr kumimoji="0" lang="en-GB" sz="1600" kern="1200" dirty="0" smtClean="0">
                          <a:solidFill>
                            <a:schemeClr val="dk1"/>
                          </a:solidFill>
                          <a:effectLst/>
                          <a:latin typeface="+mn-lt"/>
                          <a:ea typeface="+mn-ea"/>
                          <a:cs typeface="+mn-cs"/>
                        </a:rPr>
                        <a:t>F</a:t>
                      </a:r>
                      <a:r>
                        <a:rPr kumimoji="0" lang="en-GB" sz="1600" kern="1200" baseline="-25000" dirty="0" smtClean="0">
                          <a:solidFill>
                            <a:schemeClr val="dk1"/>
                          </a:solidFill>
                          <a:effectLst/>
                          <a:latin typeface="+mn-lt"/>
                          <a:ea typeface="+mn-ea"/>
                          <a:cs typeface="+mn-cs"/>
                        </a:rPr>
                        <a:t>MSY</a:t>
                      </a:r>
                      <a:r>
                        <a:rPr lang="en-US" sz="1600" b="0" i="0" u="none" strike="noStrike" kern="1200" baseline="0" dirty="0" smtClean="0">
                          <a:solidFill>
                            <a:schemeClr val="accent1">
                              <a:lumMod val="50000"/>
                            </a:schemeClr>
                          </a:solidFill>
                          <a:latin typeface="+mn-lt"/>
                          <a:ea typeface="+mn-ea"/>
                          <a:cs typeface="+mn-cs"/>
                        </a:rPr>
                        <a:t>= 0.34(0.28-0.40)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1600" kern="120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2013/</a:t>
                      </a:r>
                      <a:r>
                        <a:rPr kumimoji="0" lang="en-GB" sz="1600" kern="1200" baseline="0" dirty="0" smtClean="0">
                          <a:solidFill>
                            <a:schemeClr val="dk1"/>
                          </a:solidFill>
                          <a:effectLst/>
                          <a:latin typeface="+mn-lt"/>
                          <a:ea typeface="+mn-ea"/>
                          <a:cs typeface="+mn-cs"/>
                        </a:rPr>
                        <a:t>SB</a:t>
                      </a:r>
                      <a:r>
                        <a:rPr kumimoji="0" lang="en-GB" sz="1600" kern="1200" baseline="-25000" dirty="0" smtClean="0">
                          <a:solidFill>
                            <a:schemeClr val="dk1"/>
                          </a:solidFill>
                          <a:effectLst/>
                          <a:latin typeface="+mn-lt"/>
                          <a:ea typeface="+mn-ea"/>
                          <a:cs typeface="+mn-cs"/>
                        </a:rPr>
                        <a:t>MSY</a:t>
                      </a:r>
                      <a:r>
                        <a:rPr lang="en-US" sz="1600" b="0" i="0" u="none" strike="noStrike" kern="1200" baseline="0" dirty="0" smtClean="0">
                          <a:solidFill>
                            <a:schemeClr val="accent1">
                              <a:lumMod val="50000"/>
                            </a:schemeClr>
                          </a:solidFill>
                          <a:latin typeface="+mn-lt"/>
                          <a:ea typeface="+mn-ea"/>
                          <a:cs typeface="+mn-cs"/>
                        </a:rPr>
                        <a:t>= 3.1 (2.44-3.75) </a:t>
                      </a:r>
                      <a:r>
                        <a:rPr kumimoji="0" lang="en-GB" sz="1600" b="0" i="0" u="none" strike="noStrike" kern="1200" baseline="0" dirty="0" smtClean="0">
                          <a:solidFill>
                            <a:schemeClr val="tx1"/>
                          </a:solidFill>
                          <a:effectLst/>
                          <a:latin typeface="+mn-lt"/>
                          <a:ea typeface="+mn-ea"/>
                          <a:cs typeface="+mn-cs"/>
                        </a:rPr>
                        <a:t>C</a:t>
                      </a:r>
                      <a:r>
                        <a:rPr kumimoji="0" lang="en-GB" sz="1600" b="0" i="0" u="none" strike="noStrike" kern="1200" baseline="-25000" dirty="0" smtClean="0">
                          <a:solidFill>
                            <a:schemeClr val="tx1"/>
                          </a:solidFill>
                          <a:effectLst/>
                          <a:latin typeface="+mn-lt"/>
                          <a:ea typeface="+mn-ea"/>
                          <a:cs typeface="+mn-cs"/>
                        </a:rPr>
                        <a:t>2013</a:t>
                      </a:r>
                      <a:r>
                        <a:rPr kumimoji="0" lang="en-GB" sz="1600" b="0" i="0" u="none" strike="noStrike" kern="1200" baseline="0" dirty="0" smtClean="0">
                          <a:solidFill>
                            <a:schemeClr val="tx1"/>
                          </a:solidFill>
                          <a:effectLst/>
                          <a:latin typeface="+mn-lt"/>
                          <a:ea typeface="+mn-ea"/>
                          <a:cs typeface="+mn-cs"/>
                        </a:rPr>
                        <a:t>=31.8 </a:t>
                      </a:r>
                      <a:r>
                        <a:rPr kumimoji="0" lang="en-GB" sz="1600" b="0" i="0" u="none" strike="noStrike" kern="1200" baseline="0" dirty="0" err="1" smtClean="0">
                          <a:solidFill>
                            <a:schemeClr val="tx1"/>
                          </a:solidFill>
                          <a:effectLst/>
                          <a:latin typeface="+mn-lt"/>
                          <a:ea typeface="+mn-ea"/>
                          <a:cs typeface="+mn-cs"/>
                        </a:rPr>
                        <a:t>Kt</a:t>
                      </a:r>
                      <a:endParaRPr kumimoji="0" lang="en-GB" sz="1600" kern="1200" dirty="0">
                        <a:solidFill>
                          <a:schemeClr val="tx1"/>
                        </a:solidFill>
                        <a:effectLst/>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algn="ctr"/>
                      <a:r>
                        <a:rPr lang="en-US" sz="1600" b="0" i="0" u="none" strike="noStrike" kern="1200" baseline="0" dirty="0" smtClean="0">
                          <a:solidFill>
                            <a:schemeClr val="dk1"/>
                          </a:solidFill>
                          <a:latin typeface="+mn-lt"/>
                          <a:ea typeface="+mn-ea"/>
                          <a:cs typeface="+mn-cs"/>
                        </a:rPr>
                        <a:t>The overall stock size and fishing pressure are estimated to be within acceptable limits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a:xfrm>
            <a:off x="469513" y="0"/>
            <a:ext cx="8229600" cy="554048"/>
          </a:xfrm>
        </p:spPr>
        <p:txBody>
          <a:bodyPr>
            <a:normAutofit fontScale="90000"/>
          </a:bodyPr>
          <a:lstStyle/>
          <a:p>
            <a:r>
              <a:rPr lang="en-US" dirty="0" smtClean="0"/>
              <a:t>Stock status</a:t>
            </a:r>
            <a:endParaRPr lang="en-US" dirty="0"/>
          </a:p>
        </p:txBody>
      </p:sp>
      <p:sp>
        <p:nvSpPr>
          <p:cNvPr id="5" name="Rectangle 4"/>
          <p:cNvSpPr/>
          <p:nvPr/>
        </p:nvSpPr>
        <p:spPr>
          <a:xfrm>
            <a:off x="467544" y="488632"/>
            <a:ext cx="8051676" cy="615553"/>
          </a:xfrm>
          <a:prstGeom prst="rect">
            <a:avLst/>
          </a:prstGeom>
        </p:spPr>
        <p:txBody>
          <a:bodyPr wrap="square">
            <a:spAutoFit/>
          </a:bodyPr>
          <a:lstStyle/>
          <a:p>
            <a:r>
              <a:rPr lang="en-GB" sz="1700" dirty="0"/>
              <a:t>Stocks under IOTC mandate </a:t>
            </a:r>
            <a:r>
              <a:rPr lang="en-GB" sz="1700" dirty="0" smtClean="0"/>
              <a:t>are in relatively </a:t>
            </a:r>
            <a:r>
              <a:rPr lang="en-GB" sz="1700" b="1" dirty="0" smtClean="0"/>
              <a:t>good shape (at optimal utilization)</a:t>
            </a:r>
            <a:r>
              <a:rPr lang="en-GB" sz="1700" dirty="0" smtClean="0"/>
              <a:t>, </a:t>
            </a:r>
            <a:r>
              <a:rPr lang="en-GB" sz="1700" dirty="0"/>
              <a:t>but no room for further fleet expansion</a:t>
            </a:r>
            <a:r>
              <a:rPr lang="en-GB" sz="1700" dirty="0" smtClean="0"/>
              <a:t>.</a:t>
            </a:r>
            <a:endParaRPr lang="en-GB" sz="1700" dirty="0"/>
          </a:p>
        </p:txBody>
      </p:sp>
      <p:pic>
        <p:nvPicPr>
          <p:cNvPr id="6" name="Picture 5" descr="C:\Users\NFDS\Documents\My Dropbox\IOTC PSMR\Photo - graphics\IOTCLogoCMYK.jpg"/>
          <p:cNvPicPr>
            <a:picLocks noChangeAspect="1" noChangeArrowheads="1"/>
          </p:cNvPicPr>
          <p:nvPr/>
        </p:nvPicPr>
        <p:blipFill>
          <a:blip r:embed="rId3" cstate="print">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8328025" y="49213"/>
            <a:ext cx="7620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19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71537"/>
            <a:ext cx="8077200" cy="5114925"/>
          </a:xfrm>
          <a:prstGeom prst="rect">
            <a:avLst/>
          </a:prstGeom>
        </p:spPr>
      </p:pic>
    </p:spTree>
    <p:extLst>
      <p:ext uri="{BB962C8B-B14F-4D97-AF65-F5344CB8AC3E}">
        <p14:creationId xmlns:p14="http://schemas.microsoft.com/office/powerpoint/2010/main" val="94361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Context and why this is important</a:t>
            </a:r>
          </a:p>
          <a:p>
            <a:r>
              <a:rPr lang="en-GB" dirty="0" smtClean="0"/>
              <a:t>Defining Overfishing vs Overfished</a:t>
            </a:r>
          </a:p>
          <a:p>
            <a:r>
              <a:rPr lang="en-GB" dirty="0" smtClean="0"/>
              <a:t>Understanding Risk and Putting Res 13/10 in context.</a:t>
            </a:r>
          </a:p>
          <a:p>
            <a:r>
              <a:rPr lang="en-GB" dirty="0" smtClean="0"/>
              <a:t>Issues of </a:t>
            </a:r>
            <a:r>
              <a:rPr lang="en-GB" dirty="0" err="1" smtClean="0"/>
              <a:t>tradeoffs</a:t>
            </a:r>
            <a:endParaRPr lang="en-GB" dirty="0" smtClean="0"/>
          </a:p>
          <a:p>
            <a:pPr marL="0" indent="0">
              <a:buNone/>
            </a:pPr>
            <a:endParaRPr lang="en-GB" dirty="0"/>
          </a:p>
        </p:txBody>
      </p:sp>
    </p:spTree>
    <p:extLst>
      <p:ext uri="{BB962C8B-B14F-4D97-AF65-F5344CB8AC3E}">
        <p14:creationId xmlns:p14="http://schemas.microsoft.com/office/powerpoint/2010/main" val="173824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71536"/>
            <a:ext cx="7885386" cy="5114925"/>
          </a:xfrm>
          <a:prstGeom prst="rect">
            <a:avLst/>
          </a:prstGeom>
        </p:spPr>
      </p:pic>
    </p:spTree>
    <p:extLst>
      <p:ext uri="{BB962C8B-B14F-4D97-AF65-F5344CB8AC3E}">
        <p14:creationId xmlns:p14="http://schemas.microsoft.com/office/powerpoint/2010/main" val="38226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GB" dirty="0" smtClean="0"/>
              <a:t>Background-Point 4 in Resolution 13/10</a:t>
            </a:r>
            <a:endParaRPr lang="en-GB" dirty="0"/>
          </a:p>
        </p:txBody>
      </p:sp>
      <p:sp>
        <p:nvSpPr>
          <p:cNvPr id="3" name="Content Placeholder 2"/>
          <p:cNvSpPr>
            <a:spLocks noGrp="1"/>
          </p:cNvSpPr>
          <p:nvPr>
            <p:ph idx="1"/>
          </p:nvPr>
        </p:nvSpPr>
        <p:spPr/>
        <p:txBody>
          <a:bodyPr>
            <a:noAutofit/>
          </a:bodyPr>
          <a:lstStyle/>
          <a:p>
            <a:pPr marL="0" lvl="0" indent="0">
              <a:buNone/>
            </a:pPr>
            <a:r>
              <a:rPr lang="en-US" sz="1600" dirty="0" smtClean="0"/>
              <a:t>In </a:t>
            </a:r>
            <a:r>
              <a:rPr lang="en-US" sz="1600" dirty="0"/>
              <a:t>addition the IOTC Scientific Committee shall develop and assess potential harvest control rules (HCRs) to be applied, considering the status of the stocks against the reference points assessed in paragraph 3 for albacore, </a:t>
            </a:r>
            <a:r>
              <a:rPr lang="en-US" sz="1600" dirty="0" err="1"/>
              <a:t>bigeye</a:t>
            </a:r>
            <a:r>
              <a:rPr lang="en-US" sz="1600" dirty="0"/>
              <a:t> tuna, skipjack tuna, </a:t>
            </a:r>
            <a:r>
              <a:rPr lang="en-US" sz="1600" dirty="0" err="1"/>
              <a:t>yellowfin</a:t>
            </a:r>
            <a:r>
              <a:rPr lang="en-US" sz="1600" dirty="0"/>
              <a:t> tuna and swordfish. Based on the results of the MSE and considering the guidelines set forth in the UNFSA and in Article V of the IOTC Agreement, the IOTC Scientific Committee will recommend to the Commission HCRs for these tuna and tuna-like species, which among other factors, taking account of the following objectives:</a:t>
            </a:r>
            <a:endParaRPr lang="en-GB" sz="1600" dirty="0"/>
          </a:p>
          <a:p>
            <a:pPr marL="0" indent="0">
              <a:buNone/>
            </a:pPr>
            <a:r>
              <a:rPr lang="en-US" sz="1600" dirty="0" smtClean="0"/>
              <a:t>	a</a:t>
            </a:r>
            <a:r>
              <a:rPr lang="en-US" sz="1600" dirty="0"/>
              <a:t>) For stocks which assessed status will match with the lower right (green) </a:t>
            </a:r>
            <a:r>
              <a:rPr lang="en-US" sz="1600" dirty="0" smtClean="0"/>
              <a:t>quadrant 	of </a:t>
            </a:r>
            <a:r>
              <a:rPr lang="en-US" sz="1600" dirty="0"/>
              <a:t>the Kobe Plot, aim at maintaining the stocks in a </a:t>
            </a:r>
            <a:r>
              <a:rPr lang="en-US" sz="1600" b="1" dirty="0">
                <a:solidFill>
                  <a:srgbClr val="FF0000"/>
                </a:solidFill>
              </a:rPr>
              <a:t>high probability </a:t>
            </a:r>
            <a:r>
              <a:rPr lang="en-US" sz="1600" dirty="0" smtClean="0"/>
              <a:t>within </a:t>
            </a:r>
            <a:r>
              <a:rPr lang="en-US" sz="1600" dirty="0"/>
              <a:t>this </a:t>
            </a:r>
            <a:r>
              <a:rPr lang="en-US" sz="1600" dirty="0" smtClean="0"/>
              <a:t>	quadrant;</a:t>
            </a:r>
            <a:endParaRPr lang="en-GB" sz="1600" dirty="0"/>
          </a:p>
          <a:p>
            <a:pPr marL="0" indent="0">
              <a:buNone/>
            </a:pPr>
            <a:r>
              <a:rPr lang="en-US" sz="1600" dirty="0" smtClean="0"/>
              <a:t>	b</a:t>
            </a:r>
            <a:r>
              <a:rPr lang="en-US" sz="1600" dirty="0"/>
              <a:t>) For stocks which assessed status will match with the upper right (orange) </a:t>
            </a:r>
            <a:r>
              <a:rPr lang="en-US" sz="1600" dirty="0" smtClean="0"/>
              <a:t>quadrant 	of </a:t>
            </a:r>
            <a:r>
              <a:rPr lang="en-US" sz="1600" dirty="0"/>
              <a:t>the Kobe Plot, aim at ending overfishing with a </a:t>
            </a:r>
            <a:r>
              <a:rPr lang="en-US" sz="1600" b="1" dirty="0">
                <a:solidFill>
                  <a:srgbClr val="FF0000"/>
                </a:solidFill>
              </a:rPr>
              <a:t>high probability </a:t>
            </a:r>
            <a:r>
              <a:rPr lang="en-US" sz="1600" dirty="0" smtClean="0"/>
              <a:t>in </a:t>
            </a:r>
            <a:r>
              <a:rPr lang="en-US" sz="1600" dirty="0"/>
              <a:t>as </a:t>
            </a:r>
            <a:r>
              <a:rPr lang="en-US" sz="1600" b="1" dirty="0">
                <a:solidFill>
                  <a:srgbClr val="FF0000"/>
                </a:solidFill>
              </a:rPr>
              <a:t>short a period </a:t>
            </a:r>
            <a:r>
              <a:rPr lang="en-US" sz="1600" b="1" dirty="0" smtClean="0">
                <a:solidFill>
                  <a:srgbClr val="FF0000"/>
                </a:solidFill>
              </a:rPr>
              <a:t>	as </a:t>
            </a:r>
            <a:r>
              <a:rPr lang="en-US" sz="1600" b="1" dirty="0">
                <a:solidFill>
                  <a:srgbClr val="FF0000"/>
                </a:solidFill>
              </a:rPr>
              <a:t>possible;</a:t>
            </a:r>
            <a:endParaRPr lang="en-GB" sz="1600" b="1" dirty="0">
              <a:solidFill>
                <a:srgbClr val="FF0000"/>
              </a:solidFill>
            </a:endParaRPr>
          </a:p>
          <a:p>
            <a:pPr marL="0" indent="0">
              <a:buNone/>
            </a:pPr>
            <a:r>
              <a:rPr lang="en-US" sz="1600" dirty="0" smtClean="0"/>
              <a:t>	c</a:t>
            </a:r>
            <a:r>
              <a:rPr lang="en-US" sz="1600" dirty="0"/>
              <a:t>) For stocks which assessed status will match with the lower left (yellow) quadrant of </a:t>
            </a:r>
            <a:r>
              <a:rPr lang="en-US" sz="1600" dirty="0" smtClean="0"/>
              <a:t>	the Kobe </a:t>
            </a:r>
            <a:r>
              <a:rPr lang="en-US" sz="1600" dirty="0"/>
              <a:t>plot, </a:t>
            </a:r>
            <a:r>
              <a:rPr lang="en-US" sz="1600" b="1" dirty="0">
                <a:solidFill>
                  <a:srgbClr val="FF0000"/>
                </a:solidFill>
              </a:rPr>
              <a:t>aim at rebuilding these stocks in as short a period as possible</a:t>
            </a:r>
            <a:r>
              <a:rPr lang="en-US" sz="1600" dirty="0"/>
              <a:t>;</a:t>
            </a:r>
            <a:endParaRPr lang="en-GB" sz="1600" dirty="0"/>
          </a:p>
          <a:p>
            <a:pPr marL="0" indent="0">
              <a:buNone/>
            </a:pPr>
            <a:r>
              <a:rPr lang="en-US" sz="1600" dirty="0" smtClean="0"/>
              <a:t>	d</a:t>
            </a:r>
            <a:r>
              <a:rPr lang="en-US" sz="1600" dirty="0"/>
              <a:t>) For stocks which assessed status will match with the upper left quadrant (red), aim </a:t>
            </a:r>
            <a:r>
              <a:rPr lang="en-US" sz="1600" dirty="0" smtClean="0"/>
              <a:t>	at ending </a:t>
            </a:r>
            <a:r>
              <a:rPr lang="en-US" sz="1600" dirty="0"/>
              <a:t>overfishing with </a:t>
            </a:r>
            <a:r>
              <a:rPr lang="en-US" sz="1600" b="1" dirty="0">
                <a:solidFill>
                  <a:srgbClr val="FF0000"/>
                </a:solidFill>
              </a:rPr>
              <a:t>a high probability and at rebuilding the biomass of these </a:t>
            </a:r>
            <a:r>
              <a:rPr lang="en-US" sz="1600" b="1" dirty="0" smtClean="0">
                <a:solidFill>
                  <a:srgbClr val="FF0000"/>
                </a:solidFill>
              </a:rPr>
              <a:t>	stocks </a:t>
            </a:r>
            <a:r>
              <a:rPr lang="en-US" sz="1600" b="1" dirty="0">
                <a:solidFill>
                  <a:srgbClr val="FF0000"/>
                </a:solidFill>
              </a:rPr>
              <a:t>in as </a:t>
            </a:r>
            <a:r>
              <a:rPr lang="en-US" sz="1600" b="1" dirty="0" smtClean="0">
                <a:solidFill>
                  <a:srgbClr val="FF0000"/>
                </a:solidFill>
              </a:rPr>
              <a:t>short </a:t>
            </a:r>
            <a:r>
              <a:rPr lang="en-US" sz="1600" b="1" dirty="0">
                <a:solidFill>
                  <a:srgbClr val="FF0000"/>
                </a:solidFill>
              </a:rPr>
              <a:t>a period as possible</a:t>
            </a:r>
            <a:r>
              <a:rPr lang="en-US" sz="1600" dirty="0"/>
              <a:t>.</a:t>
            </a:r>
            <a:endParaRPr lang="en-GB" sz="1600" dirty="0"/>
          </a:p>
          <a:p>
            <a:endParaRPr lang="en-GB" sz="1600" dirty="0"/>
          </a:p>
        </p:txBody>
      </p:sp>
    </p:spTree>
    <p:extLst>
      <p:ext uri="{BB962C8B-B14F-4D97-AF65-F5344CB8AC3E}">
        <p14:creationId xmlns:p14="http://schemas.microsoft.com/office/powerpoint/2010/main" val="2514988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Green Zone with </a:t>
            </a:r>
            <a:r>
              <a:rPr lang="en-GB" b="1" dirty="0" smtClean="0">
                <a:solidFill>
                  <a:srgbClr val="FF0000"/>
                </a:solidFill>
              </a:rPr>
              <a:t>high probability</a:t>
            </a:r>
          </a:p>
          <a:p>
            <a:r>
              <a:rPr lang="en-GB" dirty="0" smtClean="0"/>
              <a:t>In case of not green zone, come back as </a:t>
            </a:r>
            <a:r>
              <a:rPr lang="en-GB" dirty="0" smtClean="0">
                <a:solidFill>
                  <a:srgbClr val="FF0000"/>
                </a:solidFill>
              </a:rPr>
              <a:t>quick as possible </a:t>
            </a:r>
            <a:r>
              <a:rPr lang="en-GB" dirty="0" smtClean="0"/>
              <a:t>with </a:t>
            </a:r>
            <a:r>
              <a:rPr lang="en-GB" dirty="0" smtClean="0">
                <a:solidFill>
                  <a:srgbClr val="FF0000"/>
                </a:solidFill>
              </a:rPr>
              <a:t>high probability</a:t>
            </a:r>
            <a:r>
              <a:rPr lang="en-GB" dirty="0" smtClean="0"/>
              <a:t>.</a:t>
            </a:r>
          </a:p>
          <a:p>
            <a:pPr marL="0" indent="0">
              <a:buNone/>
            </a:pPr>
            <a:endParaRPr lang="en-GB" dirty="0"/>
          </a:p>
          <a:p>
            <a:pPr marL="0" indent="0" algn="ctr">
              <a:buNone/>
            </a:pPr>
            <a:r>
              <a:rPr lang="en-GB" b="1" u="sng" dirty="0" smtClean="0"/>
              <a:t>Other Priorities (Social)</a:t>
            </a:r>
          </a:p>
          <a:p>
            <a:r>
              <a:rPr lang="en-GB" dirty="0" smtClean="0"/>
              <a:t>Employment/stability of catch</a:t>
            </a:r>
          </a:p>
          <a:p>
            <a:r>
              <a:rPr lang="en-GB" dirty="0" smtClean="0"/>
              <a:t>Maximum Economic Yield Vs Maximum Sustainable Yield.</a:t>
            </a:r>
          </a:p>
          <a:p>
            <a:r>
              <a:rPr lang="en-GB" dirty="0" smtClean="0"/>
              <a:t>Expanding Fleet Capacity/ Opportunity (Industry)</a:t>
            </a:r>
          </a:p>
          <a:p>
            <a:r>
              <a:rPr lang="en-GB" dirty="0" smtClean="0"/>
              <a:t>Conserving stocks for Intrinsic Benefits (</a:t>
            </a:r>
            <a:r>
              <a:rPr lang="en-GB" dirty="0" err="1" smtClean="0"/>
              <a:t>Enviros</a:t>
            </a:r>
            <a:r>
              <a:rPr lang="en-GB" dirty="0" smtClean="0"/>
              <a:t>)</a:t>
            </a:r>
          </a:p>
          <a:p>
            <a:endParaRPr lang="en-GB" dirty="0"/>
          </a:p>
        </p:txBody>
      </p:sp>
    </p:spTree>
    <p:extLst>
      <p:ext uri="{BB962C8B-B14F-4D97-AF65-F5344CB8AC3E}">
        <p14:creationId xmlns:p14="http://schemas.microsoft.com/office/powerpoint/2010/main" val="9584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187624" y="1628800"/>
            <a:ext cx="3528392" cy="2160240"/>
          </a:xfrm>
          <a:prstGeom prst="rect">
            <a:avLst/>
          </a:prstGeom>
          <a:solidFill>
            <a:srgbClr val="FF0000"/>
          </a:solidFill>
          <a:ln>
            <a:solidFill>
              <a:schemeClr val="bg2">
                <a:lumMod val="10000"/>
              </a:schemeClr>
            </a:solidFill>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9" name="8 Rectángulo"/>
          <p:cNvSpPr/>
          <p:nvPr/>
        </p:nvSpPr>
        <p:spPr>
          <a:xfrm>
            <a:off x="4716016" y="1628800"/>
            <a:ext cx="3528392" cy="2160240"/>
          </a:xfrm>
          <a:prstGeom prst="rect">
            <a:avLst/>
          </a:prstGeom>
          <a:solidFill>
            <a:srgbClr val="FFC000"/>
          </a:solidFill>
          <a:ln>
            <a:solidFill>
              <a:schemeClr val="bg2">
                <a:lumMod val="10000"/>
              </a:schemeClr>
            </a:solidFill>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10" name="9 Rectángulo"/>
          <p:cNvSpPr/>
          <p:nvPr/>
        </p:nvSpPr>
        <p:spPr>
          <a:xfrm>
            <a:off x="1187624" y="3789040"/>
            <a:ext cx="3528392" cy="2160240"/>
          </a:xfrm>
          <a:prstGeom prst="rect">
            <a:avLst/>
          </a:prstGeom>
          <a:solidFill>
            <a:srgbClr val="FFFF00"/>
          </a:solidFill>
          <a:ln>
            <a:solidFill>
              <a:schemeClr val="bg2">
                <a:lumMod val="10000"/>
              </a:schemeClr>
            </a:solidFill>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11" name="10 Rectángulo"/>
          <p:cNvSpPr/>
          <p:nvPr/>
        </p:nvSpPr>
        <p:spPr>
          <a:xfrm>
            <a:off x="4716016" y="3789040"/>
            <a:ext cx="3528392" cy="2160240"/>
          </a:xfrm>
          <a:prstGeom prst="rect">
            <a:avLst/>
          </a:prstGeom>
          <a:solidFill>
            <a:srgbClr val="00B050"/>
          </a:solidFill>
          <a:ln>
            <a:solidFill>
              <a:schemeClr val="bg2">
                <a:lumMod val="10000"/>
              </a:schemeClr>
            </a:solidFill>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cxnSp>
        <p:nvCxnSpPr>
          <p:cNvPr id="12" name="11 Conector recto"/>
          <p:cNvCxnSpPr/>
          <p:nvPr/>
        </p:nvCxnSpPr>
        <p:spPr>
          <a:xfrm>
            <a:off x="4716016" y="1628800"/>
            <a:ext cx="0" cy="4608512"/>
          </a:xfrm>
          <a:prstGeom prst="line">
            <a:avLst/>
          </a:prstGeom>
        </p:spPr>
        <p:style>
          <a:lnRef idx="3">
            <a:schemeClr val="dk1"/>
          </a:lnRef>
          <a:fillRef idx="0">
            <a:schemeClr val="dk1"/>
          </a:fillRef>
          <a:effectRef idx="2">
            <a:schemeClr val="dk1"/>
          </a:effectRef>
          <a:fontRef idx="minor">
            <a:schemeClr val="tx1"/>
          </a:fontRef>
        </p:style>
      </p:cxnSp>
      <p:cxnSp>
        <p:nvCxnSpPr>
          <p:cNvPr id="15" name="14 Conector recto"/>
          <p:cNvCxnSpPr/>
          <p:nvPr/>
        </p:nvCxnSpPr>
        <p:spPr>
          <a:xfrm>
            <a:off x="827584" y="3789040"/>
            <a:ext cx="7395864" cy="0"/>
          </a:xfrm>
          <a:prstGeom prst="line">
            <a:avLst/>
          </a:prstGeom>
        </p:spPr>
        <p:style>
          <a:lnRef idx="3">
            <a:schemeClr val="dk1"/>
          </a:lnRef>
          <a:fillRef idx="0">
            <a:schemeClr val="dk1"/>
          </a:fillRef>
          <a:effectRef idx="2">
            <a:schemeClr val="dk1"/>
          </a:effectRef>
          <a:fontRef idx="minor">
            <a:schemeClr val="tx1"/>
          </a:fontRef>
        </p:style>
      </p:cxnSp>
      <p:cxnSp>
        <p:nvCxnSpPr>
          <p:cNvPr id="16" name="15 Conector recto"/>
          <p:cNvCxnSpPr/>
          <p:nvPr/>
        </p:nvCxnSpPr>
        <p:spPr>
          <a:xfrm>
            <a:off x="1187624" y="1484784"/>
            <a:ext cx="0" cy="4464496"/>
          </a:xfrm>
          <a:prstGeom prst="line">
            <a:avLst/>
          </a:prstGeom>
          <a:ln w="50800">
            <a:headEnd type="triangle"/>
            <a:tailEnd type="none"/>
          </a:ln>
        </p:spPr>
        <p:style>
          <a:lnRef idx="3">
            <a:schemeClr val="dk1"/>
          </a:lnRef>
          <a:fillRef idx="0">
            <a:schemeClr val="dk1"/>
          </a:fillRef>
          <a:effectRef idx="2">
            <a:schemeClr val="dk1"/>
          </a:effectRef>
          <a:fontRef idx="minor">
            <a:schemeClr val="tx1"/>
          </a:fontRef>
        </p:style>
      </p:cxnSp>
      <p:cxnSp>
        <p:nvCxnSpPr>
          <p:cNvPr id="17" name="16 Conector recto"/>
          <p:cNvCxnSpPr/>
          <p:nvPr/>
        </p:nvCxnSpPr>
        <p:spPr>
          <a:xfrm>
            <a:off x="1187624" y="5949280"/>
            <a:ext cx="7200800" cy="0"/>
          </a:xfrm>
          <a:prstGeom prst="line">
            <a:avLst/>
          </a:prstGeom>
          <a:ln w="50800">
            <a:headEnd type="none"/>
            <a:tailEnd type="triangle"/>
          </a:ln>
        </p:spPr>
        <p:style>
          <a:lnRef idx="3">
            <a:schemeClr val="dk1"/>
          </a:lnRef>
          <a:fillRef idx="0">
            <a:schemeClr val="dk1"/>
          </a:fillRef>
          <a:effectRef idx="2">
            <a:schemeClr val="dk1"/>
          </a:effectRef>
          <a:fontRef idx="minor">
            <a:schemeClr val="tx1"/>
          </a:fontRef>
        </p:style>
      </p:cxnSp>
      <p:sp>
        <p:nvSpPr>
          <p:cNvPr id="18" name="17 CuadroTexto"/>
          <p:cNvSpPr txBox="1"/>
          <p:nvPr/>
        </p:nvSpPr>
        <p:spPr>
          <a:xfrm>
            <a:off x="129957" y="3532946"/>
            <a:ext cx="697627" cy="400110"/>
          </a:xfrm>
          <a:prstGeom prst="rect">
            <a:avLst/>
          </a:prstGeom>
          <a:noFill/>
        </p:spPr>
        <p:txBody>
          <a:bodyPr wrap="none" rtlCol="0">
            <a:spAutoFit/>
          </a:bodyPr>
          <a:lstStyle/>
          <a:p>
            <a:r>
              <a:rPr lang="es-ES" sz="2000" b="1" dirty="0" smtClean="0">
                <a:latin typeface="Garamond" pitchFamily="18" charset="0"/>
              </a:rPr>
              <a:t>F</a:t>
            </a:r>
            <a:r>
              <a:rPr lang="es-ES" sz="2000" b="1" baseline="-25000" dirty="0" smtClean="0">
                <a:latin typeface="Garamond" pitchFamily="18" charset="0"/>
              </a:rPr>
              <a:t>MSY</a:t>
            </a:r>
            <a:endParaRPr lang="es-ES" sz="2000" b="1" baseline="-25000" dirty="0">
              <a:latin typeface="Garamond" pitchFamily="18" charset="0"/>
            </a:endParaRPr>
          </a:p>
        </p:txBody>
      </p:sp>
      <p:sp>
        <p:nvSpPr>
          <p:cNvPr id="19" name="18 CuadroTexto"/>
          <p:cNvSpPr txBox="1"/>
          <p:nvPr/>
        </p:nvSpPr>
        <p:spPr>
          <a:xfrm>
            <a:off x="4362399" y="6197242"/>
            <a:ext cx="713657" cy="400110"/>
          </a:xfrm>
          <a:prstGeom prst="rect">
            <a:avLst/>
          </a:prstGeom>
          <a:noFill/>
        </p:spPr>
        <p:txBody>
          <a:bodyPr wrap="none" rtlCol="0">
            <a:spAutoFit/>
          </a:bodyPr>
          <a:lstStyle/>
          <a:p>
            <a:r>
              <a:rPr lang="es-ES" sz="2000" b="1" dirty="0" smtClean="0">
                <a:latin typeface="Garamond" pitchFamily="18" charset="0"/>
              </a:rPr>
              <a:t>B</a:t>
            </a:r>
            <a:r>
              <a:rPr lang="es-ES" sz="2000" b="1" baseline="-25000" dirty="0" smtClean="0">
                <a:latin typeface="Garamond" pitchFamily="18" charset="0"/>
              </a:rPr>
              <a:t>MSY</a:t>
            </a:r>
            <a:endParaRPr lang="es-ES" sz="2000" b="1" baseline="-25000" dirty="0">
              <a:latin typeface="Garamond" pitchFamily="18" charset="0"/>
            </a:endParaRPr>
          </a:p>
        </p:txBody>
      </p:sp>
      <p:sp>
        <p:nvSpPr>
          <p:cNvPr id="20" name="19 Rectángulo"/>
          <p:cNvSpPr/>
          <p:nvPr/>
        </p:nvSpPr>
        <p:spPr>
          <a:xfrm>
            <a:off x="637728" y="1484784"/>
            <a:ext cx="405880" cy="523220"/>
          </a:xfrm>
          <a:prstGeom prst="rect">
            <a:avLst/>
          </a:prstGeom>
        </p:spPr>
        <p:txBody>
          <a:bodyPr wrap="none">
            <a:spAutoFit/>
          </a:bodyPr>
          <a:lstStyle/>
          <a:p>
            <a:r>
              <a:rPr lang="es-ES" sz="2800" b="1" dirty="0" smtClean="0">
                <a:latin typeface="Garamond" pitchFamily="18" charset="0"/>
              </a:rPr>
              <a:t>F</a:t>
            </a:r>
            <a:endParaRPr lang="es-ES" sz="2800" dirty="0"/>
          </a:p>
        </p:txBody>
      </p:sp>
      <p:sp>
        <p:nvSpPr>
          <p:cNvPr id="21" name="20 Rectángulo"/>
          <p:cNvSpPr/>
          <p:nvPr/>
        </p:nvSpPr>
        <p:spPr>
          <a:xfrm>
            <a:off x="8032110" y="6002124"/>
            <a:ext cx="428322" cy="523220"/>
          </a:xfrm>
          <a:prstGeom prst="rect">
            <a:avLst/>
          </a:prstGeom>
        </p:spPr>
        <p:txBody>
          <a:bodyPr wrap="none">
            <a:spAutoFit/>
          </a:bodyPr>
          <a:lstStyle/>
          <a:p>
            <a:r>
              <a:rPr lang="es-ES" sz="2800" b="1" dirty="0" smtClean="0">
                <a:latin typeface="Garamond" pitchFamily="18" charset="0"/>
              </a:rPr>
              <a:t>B</a:t>
            </a:r>
            <a:endParaRPr lang="es-ES" sz="2800" dirty="0"/>
          </a:p>
        </p:txBody>
      </p:sp>
      <p:sp>
        <p:nvSpPr>
          <p:cNvPr id="22" name="21 Rectángulo"/>
          <p:cNvSpPr/>
          <p:nvPr/>
        </p:nvSpPr>
        <p:spPr>
          <a:xfrm>
            <a:off x="5790644" y="4613066"/>
            <a:ext cx="1587294"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dirty="0" smtClean="0">
                <a:latin typeface="Gill Sans MT Condensed" pitchFamily="34" charset="0"/>
              </a:rPr>
              <a:t>P(F&lt;F</a:t>
            </a:r>
            <a:r>
              <a:rPr lang="es-ES" sz="2000" baseline="-25000" dirty="0" smtClean="0">
                <a:latin typeface="Gill Sans MT Condensed" pitchFamily="34" charset="0"/>
              </a:rPr>
              <a:t>MSY</a:t>
            </a:r>
            <a:r>
              <a:rPr lang="es-ES" sz="2000" dirty="0" smtClean="0">
                <a:latin typeface="Gill Sans MT Condensed" pitchFamily="34" charset="0"/>
              </a:rPr>
              <a:t>)=«</a:t>
            </a:r>
            <a:r>
              <a:rPr lang="es-ES" sz="2000" dirty="0" err="1" smtClean="0">
                <a:latin typeface="Gill Sans MT Condensed" pitchFamily="34" charset="0"/>
              </a:rPr>
              <a:t>high</a:t>
            </a:r>
            <a:r>
              <a:rPr lang="es-ES" sz="2000" dirty="0" smtClean="0">
                <a:latin typeface="Gill Sans MT Condensed" pitchFamily="34" charset="0"/>
              </a:rPr>
              <a:t>»</a:t>
            </a:r>
            <a:endParaRPr lang="es-ES" sz="2000" dirty="0">
              <a:latin typeface="Gill Sans MT Condensed" pitchFamily="34" charset="0"/>
            </a:endParaRPr>
          </a:p>
        </p:txBody>
      </p:sp>
      <p:sp>
        <p:nvSpPr>
          <p:cNvPr id="23" name="22 Rectángulo"/>
          <p:cNvSpPr/>
          <p:nvPr/>
        </p:nvSpPr>
        <p:spPr>
          <a:xfrm>
            <a:off x="4932040" y="2636912"/>
            <a:ext cx="316785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dirty="0" smtClean="0">
                <a:latin typeface="Gill Sans MT Condensed" pitchFamily="34" charset="0"/>
              </a:rPr>
              <a:t>P(F&lt;F</a:t>
            </a:r>
            <a:r>
              <a:rPr lang="es-ES" sz="2000" baseline="-25000" dirty="0" smtClean="0">
                <a:latin typeface="Gill Sans MT Condensed" pitchFamily="34" charset="0"/>
              </a:rPr>
              <a:t>MSY</a:t>
            </a:r>
            <a:r>
              <a:rPr lang="es-ES" sz="2000" dirty="0" smtClean="0">
                <a:latin typeface="Gill Sans MT Condensed" pitchFamily="34" charset="0"/>
              </a:rPr>
              <a:t>)=«</a:t>
            </a:r>
            <a:r>
              <a:rPr lang="es-ES" sz="2000" dirty="0" err="1" smtClean="0">
                <a:latin typeface="Gill Sans MT Condensed" pitchFamily="34" charset="0"/>
              </a:rPr>
              <a:t>high</a:t>
            </a:r>
            <a:r>
              <a:rPr lang="es-ES" sz="2000" dirty="0" smtClean="0">
                <a:latin typeface="Gill Sans MT Condensed" pitchFamily="34" charset="0"/>
              </a:rPr>
              <a:t>» in </a:t>
            </a:r>
            <a:r>
              <a:rPr lang="es-ES" sz="2000" dirty="0">
                <a:latin typeface="Gill Sans MT Condensed" pitchFamily="34" charset="0"/>
              </a:rPr>
              <a:t>a </a:t>
            </a:r>
            <a:r>
              <a:rPr lang="es-ES" sz="2000" dirty="0" smtClean="0">
                <a:latin typeface="Gill Sans MT Condensed" pitchFamily="34" charset="0"/>
              </a:rPr>
              <a:t>«short» </a:t>
            </a:r>
            <a:r>
              <a:rPr lang="es-ES" sz="2000" dirty="0" err="1" smtClean="0">
                <a:latin typeface="Gill Sans MT Condensed" pitchFamily="34" charset="0"/>
              </a:rPr>
              <a:t>period</a:t>
            </a:r>
            <a:endParaRPr lang="es-ES" sz="2000" dirty="0">
              <a:latin typeface="Gill Sans MT Condensed" pitchFamily="34" charset="0"/>
            </a:endParaRPr>
          </a:p>
        </p:txBody>
      </p:sp>
      <p:sp>
        <p:nvSpPr>
          <p:cNvPr id="24" name="23 Rectángulo"/>
          <p:cNvSpPr/>
          <p:nvPr/>
        </p:nvSpPr>
        <p:spPr>
          <a:xfrm>
            <a:off x="2298670" y="2348880"/>
            <a:ext cx="1337226"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s-ES" sz="2000" dirty="0" err="1" smtClean="0">
                <a:latin typeface="Gill Sans MT Condensed" pitchFamily="34" charset="0"/>
              </a:rPr>
              <a:t>Rebuilding</a:t>
            </a:r>
            <a:r>
              <a:rPr lang="es-ES" sz="2000" dirty="0" smtClean="0">
                <a:latin typeface="Gill Sans MT Condensed" pitchFamily="34" charset="0"/>
              </a:rPr>
              <a:t> plan</a:t>
            </a:r>
            <a:endParaRPr lang="es-ES" sz="2000" dirty="0">
              <a:latin typeface="Gill Sans MT Condensed" pitchFamily="34" charset="0"/>
            </a:endParaRPr>
          </a:p>
        </p:txBody>
      </p:sp>
      <p:sp>
        <p:nvSpPr>
          <p:cNvPr id="25" name="24 Rectángulo"/>
          <p:cNvSpPr/>
          <p:nvPr/>
        </p:nvSpPr>
        <p:spPr>
          <a:xfrm>
            <a:off x="1403648" y="2884874"/>
            <a:ext cx="316785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dirty="0" smtClean="0">
                <a:latin typeface="Gill Sans MT Condensed" pitchFamily="34" charset="0"/>
              </a:rPr>
              <a:t>P(F&lt;F</a:t>
            </a:r>
            <a:r>
              <a:rPr lang="es-ES" sz="2000" baseline="-25000" dirty="0" smtClean="0">
                <a:latin typeface="Gill Sans MT Condensed" pitchFamily="34" charset="0"/>
              </a:rPr>
              <a:t>MSY</a:t>
            </a:r>
            <a:r>
              <a:rPr lang="es-ES" sz="2000" dirty="0" smtClean="0">
                <a:latin typeface="Gill Sans MT Condensed" pitchFamily="34" charset="0"/>
              </a:rPr>
              <a:t>)=«</a:t>
            </a:r>
            <a:r>
              <a:rPr lang="es-ES" sz="2000" dirty="0" err="1" smtClean="0">
                <a:latin typeface="Gill Sans MT Condensed" pitchFamily="34" charset="0"/>
              </a:rPr>
              <a:t>high</a:t>
            </a:r>
            <a:r>
              <a:rPr lang="es-ES" sz="2000" dirty="0" smtClean="0">
                <a:latin typeface="Gill Sans MT Condensed" pitchFamily="34" charset="0"/>
              </a:rPr>
              <a:t>» in </a:t>
            </a:r>
            <a:r>
              <a:rPr lang="es-ES" sz="2000" dirty="0">
                <a:latin typeface="Gill Sans MT Condensed" pitchFamily="34" charset="0"/>
              </a:rPr>
              <a:t>a </a:t>
            </a:r>
            <a:r>
              <a:rPr lang="es-ES" sz="2000" dirty="0" smtClean="0">
                <a:latin typeface="Gill Sans MT Condensed" pitchFamily="34" charset="0"/>
              </a:rPr>
              <a:t>«short» </a:t>
            </a:r>
            <a:r>
              <a:rPr lang="es-ES" sz="2000" dirty="0" err="1" smtClean="0">
                <a:latin typeface="Gill Sans MT Condensed" pitchFamily="34" charset="0"/>
              </a:rPr>
              <a:t>period</a:t>
            </a:r>
            <a:endParaRPr lang="es-ES" sz="2000" dirty="0">
              <a:latin typeface="Gill Sans MT Condensed" pitchFamily="34" charset="0"/>
            </a:endParaRPr>
          </a:p>
        </p:txBody>
      </p:sp>
      <p:sp>
        <p:nvSpPr>
          <p:cNvPr id="26" name="25 Rectángulo"/>
          <p:cNvSpPr/>
          <p:nvPr/>
        </p:nvSpPr>
        <p:spPr>
          <a:xfrm>
            <a:off x="1475656" y="4613066"/>
            <a:ext cx="307327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s-ES" sz="2000">
                <a:latin typeface="Gill Sans MT Condensed" pitchFamily="34" charset="0"/>
              </a:rPr>
              <a:t>Rebuild the stock in a «short» </a:t>
            </a:r>
            <a:r>
              <a:rPr lang="es-ES" sz="2000" smtClean="0">
                <a:latin typeface="Gill Sans MT Condensed" pitchFamily="34" charset="0"/>
              </a:rPr>
              <a:t>period</a:t>
            </a:r>
            <a:endParaRPr lang="es-ES" sz="2000">
              <a:latin typeface="Gill Sans MT Condensed" pitchFamily="34" charset="0"/>
            </a:endParaRPr>
          </a:p>
        </p:txBody>
      </p:sp>
      <p:sp>
        <p:nvSpPr>
          <p:cNvPr id="2" name="1 Rectángulo"/>
          <p:cNvSpPr/>
          <p:nvPr/>
        </p:nvSpPr>
        <p:spPr>
          <a:xfrm>
            <a:off x="179512" y="6156593"/>
            <a:ext cx="4146471" cy="584775"/>
          </a:xfrm>
          <a:prstGeom prst="rect">
            <a:avLst/>
          </a:prstGeom>
        </p:spPr>
        <p:txBody>
          <a:bodyPr wrap="square">
            <a:spAutoFit/>
          </a:bodyPr>
          <a:lstStyle/>
          <a:p>
            <a:r>
              <a:rPr lang="en-US" sz="1600" dirty="0"/>
              <a:t>Objectives of management measures under each Kobe </a:t>
            </a:r>
            <a:r>
              <a:rPr lang="en-US" sz="1600" dirty="0" smtClean="0"/>
              <a:t>quadrant according to </a:t>
            </a:r>
            <a:r>
              <a:rPr lang="en-US" sz="1600" b="1" dirty="0" smtClean="0"/>
              <a:t>[Rec 13-10]</a:t>
            </a:r>
            <a:endParaRPr lang="en-US" sz="1600" dirty="0"/>
          </a:p>
        </p:txBody>
      </p:sp>
      <p:graphicFrame>
        <p:nvGraphicFramePr>
          <p:cNvPr id="27" name="26 Tabla"/>
          <p:cNvGraphicFramePr>
            <a:graphicFrameLocks noGrp="1"/>
          </p:cNvGraphicFramePr>
          <p:nvPr>
            <p:extLst>
              <p:ext uri="{D42A27DB-BD31-4B8C-83A1-F6EECF244321}">
                <p14:modId xmlns:p14="http://schemas.microsoft.com/office/powerpoint/2010/main" val="3330223446"/>
              </p:ext>
            </p:extLst>
          </p:nvPr>
        </p:nvGraphicFramePr>
        <p:xfrm>
          <a:off x="344136" y="332656"/>
          <a:ext cx="8136904" cy="640080"/>
        </p:xfrm>
        <a:graphic>
          <a:graphicData uri="http://schemas.openxmlformats.org/drawingml/2006/table">
            <a:tbl>
              <a:tblPr firstRow="1" bandRow="1">
                <a:effectLst>
                  <a:outerShdw blurRad="50800" dist="38100" dir="18900000" algn="bl" rotWithShape="0">
                    <a:prstClr val="black">
                      <a:alpha val="40000"/>
                    </a:prstClr>
                  </a:outerShdw>
                </a:effectLst>
                <a:tableStyleId>{5FD0F851-EC5A-4D38-B0AD-8093EC10F338}</a:tableStyleId>
              </a:tblPr>
              <a:tblGrid>
                <a:gridCol w="8136904"/>
              </a:tblGrid>
              <a:tr h="370840">
                <a:tc>
                  <a:txBody>
                    <a:bodyPr/>
                    <a:lstStyle/>
                    <a:p>
                      <a:pPr algn="ctr"/>
                      <a:r>
                        <a:rPr lang="en-US" sz="3600" b="0" dirty="0" smtClean="0"/>
                        <a:t>Harvest Control Rules (HCR) -Objectives</a:t>
                      </a:r>
                    </a:p>
                  </a:txBody>
                  <a:tcPr>
                    <a:solidFill>
                      <a:schemeClr val="accent4">
                        <a:lumMod val="60000"/>
                        <a:lumOff val="40000"/>
                      </a:schemeClr>
                    </a:solidFill>
                  </a:tcPr>
                </a:tc>
              </a:tr>
            </a:tbl>
          </a:graphicData>
        </a:graphic>
      </p:graphicFrame>
      <p:sp>
        <p:nvSpPr>
          <p:cNvPr id="3" name="TextBox 2"/>
          <p:cNvSpPr txBox="1"/>
          <p:nvPr/>
        </p:nvSpPr>
        <p:spPr>
          <a:xfrm>
            <a:off x="6977867" y="6448980"/>
            <a:ext cx="2092165" cy="369332"/>
          </a:xfrm>
          <a:prstGeom prst="rect">
            <a:avLst/>
          </a:prstGeom>
          <a:noFill/>
        </p:spPr>
        <p:txBody>
          <a:bodyPr wrap="square" rtlCol="0">
            <a:spAutoFit/>
          </a:bodyPr>
          <a:lstStyle/>
          <a:p>
            <a:r>
              <a:rPr lang="en-GB" dirty="0" smtClean="0"/>
              <a:t>Courtesy: ICCAT</a:t>
            </a:r>
            <a:endParaRPr lang="en-GB" dirty="0"/>
          </a:p>
        </p:txBody>
      </p:sp>
    </p:spTree>
    <p:extLst>
      <p:ext uri="{BB962C8B-B14F-4D97-AF65-F5344CB8AC3E}">
        <p14:creationId xmlns:p14="http://schemas.microsoft.com/office/powerpoint/2010/main" val="2642772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errar llave"/>
          <p:cNvSpPr/>
          <p:nvPr/>
        </p:nvSpPr>
        <p:spPr>
          <a:xfrm>
            <a:off x="3923928" y="4185046"/>
            <a:ext cx="648072" cy="237626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6 Rectángulo"/>
          <p:cNvSpPr/>
          <p:nvPr/>
        </p:nvSpPr>
        <p:spPr>
          <a:xfrm>
            <a:off x="4644008" y="4577024"/>
            <a:ext cx="781881"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smtClean="0">
                <a:latin typeface="Gill Sans MT Condensed" pitchFamily="34" charset="0"/>
              </a:rPr>
              <a:t>F target</a:t>
            </a:r>
            <a:endParaRPr lang="es-ES" sz="2000" dirty="0">
              <a:latin typeface="Gill Sans MT Condensed" pitchFamily="34" charset="0"/>
            </a:endParaRPr>
          </a:p>
        </p:txBody>
      </p:sp>
      <p:sp>
        <p:nvSpPr>
          <p:cNvPr id="8" name="7 Rectángulo"/>
          <p:cNvSpPr/>
          <p:nvPr/>
        </p:nvSpPr>
        <p:spPr>
          <a:xfrm>
            <a:off x="4644008" y="5295052"/>
            <a:ext cx="1042273"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a:latin typeface="Gill Sans MT Condensed" pitchFamily="34" charset="0"/>
              </a:rPr>
              <a:t>B</a:t>
            </a:r>
            <a:r>
              <a:rPr lang="es-ES" sz="2000" smtClean="0">
                <a:latin typeface="Gill Sans MT Condensed" pitchFamily="34" charset="0"/>
              </a:rPr>
              <a:t> threshold</a:t>
            </a:r>
            <a:endParaRPr lang="es-ES" sz="2000" dirty="0">
              <a:latin typeface="Gill Sans MT Condensed" pitchFamily="34" charset="0"/>
            </a:endParaRPr>
          </a:p>
        </p:txBody>
      </p:sp>
      <p:sp>
        <p:nvSpPr>
          <p:cNvPr id="9" name="8 Rectángulo"/>
          <p:cNvSpPr/>
          <p:nvPr/>
        </p:nvSpPr>
        <p:spPr>
          <a:xfrm>
            <a:off x="4644008" y="5945176"/>
            <a:ext cx="593432"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a:latin typeface="Gill Sans MT Condensed" pitchFamily="34" charset="0"/>
              </a:rPr>
              <a:t>B</a:t>
            </a:r>
            <a:r>
              <a:rPr lang="es-ES" sz="2000" smtClean="0">
                <a:latin typeface="Gill Sans MT Condensed" pitchFamily="34" charset="0"/>
              </a:rPr>
              <a:t> lim</a:t>
            </a:r>
            <a:endParaRPr lang="es-ES" sz="2000" dirty="0">
              <a:latin typeface="Gill Sans MT Condensed" pitchFamily="34" charset="0"/>
            </a:endParaRPr>
          </a:p>
        </p:txBody>
      </p:sp>
      <p:sp>
        <p:nvSpPr>
          <p:cNvPr id="10" name="9 Rectángulo"/>
          <p:cNvSpPr/>
          <p:nvPr/>
        </p:nvSpPr>
        <p:spPr>
          <a:xfrm>
            <a:off x="4644008" y="1952798"/>
            <a:ext cx="1426994"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s-ES" sz="2000" smtClean="0">
                <a:latin typeface="Gill Sans MT Condensed" pitchFamily="34" charset="0"/>
              </a:rPr>
              <a:t>HIGH probability</a:t>
            </a:r>
            <a:endParaRPr lang="es-ES" sz="2000" dirty="0">
              <a:latin typeface="Gill Sans MT Condensed" pitchFamily="34" charset="0"/>
            </a:endParaRPr>
          </a:p>
        </p:txBody>
      </p:sp>
      <p:sp>
        <p:nvSpPr>
          <p:cNvPr id="11" name="10 Rectángulo"/>
          <p:cNvSpPr/>
          <p:nvPr/>
        </p:nvSpPr>
        <p:spPr>
          <a:xfrm>
            <a:off x="4644008" y="2992848"/>
            <a:ext cx="1187441"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s-ES" sz="2000" smtClean="0">
                <a:latin typeface="Gill Sans MT Condensed" pitchFamily="34" charset="0"/>
              </a:rPr>
              <a:t>SHORT period</a:t>
            </a:r>
            <a:endParaRPr lang="es-ES" sz="2000" dirty="0">
              <a:latin typeface="Gill Sans MT Condensed" pitchFamily="34" charset="0"/>
            </a:endParaRPr>
          </a:p>
        </p:txBody>
      </p:sp>
      <p:sp>
        <p:nvSpPr>
          <p:cNvPr id="12" name="11 Cerrar llave"/>
          <p:cNvSpPr/>
          <p:nvPr/>
        </p:nvSpPr>
        <p:spPr>
          <a:xfrm>
            <a:off x="3923928" y="1520750"/>
            <a:ext cx="648072" cy="237626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12 Rectángulo"/>
          <p:cNvSpPr/>
          <p:nvPr/>
        </p:nvSpPr>
        <p:spPr>
          <a:xfrm>
            <a:off x="5652120" y="4607802"/>
            <a:ext cx="3312368"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smtClean="0">
                <a:solidFill>
                  <a:srgbClr val="FF0000"/>
                </a:solidFill>
              </a:rPr>
              <a:t>[0.7</a:t>
            </a:r>
            <a:r>
              <a:rPr lang="en-US" sz="1600">
                <a:solidFill>
                  <a:srgbClr val="FF0000"/>
                </a:solidFill>
              </a:rPr>
              <a:t>, 0.75, 0.8, 0.85, 0.9 </a:t>
            </a:r>
            <a:r>
              <a:rPr lang="en-US" sz="1600" smtClean="0">
                <a:solidFill>
                  <a:srgbClr val="FF0000"/>
                </a:solidFill>
              </a:rPr>
              <a:t>and 1</a:t>
            </a:r>
            <a:r>
              <a:rPr lang="en-US" sz="1600">
                <a:solidFill>
                  <a:srgbClr val="FF0000"/>
                </a:solidFill>
              </a:rPr>
              <a:t>] x </a:t>
            </a:r>
            <a:r>
              <a:rPr lang="en-US" sz="1600" smtClean="0">
                <a:solidFill>
                  <a:srgbClr val="FF0000"/>
                </a:solidFill>
              </a:rPr>
              <a:t>F</a:t>
            </a:r>
            <a:r>
              <a:rPr lang="en-US" sz="1600" baseline="-25000" smtClean="0">
                <a:solidFill>
                  <a:srgbClr val="FF0000"/>
                </a:solidFill>
              </a:rPr>
              <a:t>MSY</a:t>
            </a:r>
            <a:endParaRPr lang="en-US" sz="1600">
              <a:solidFill>
                <a:srgbClr val="FF0000"/>
              </a:solidFill>
            </a:endParaRPr>
          </a:p>
        </p:txBody>
      </p:sp>
      <p:sp>
        <p:nvSpPr>
          <p:cNvPr id="14" name="13 Rectángulo"/>
          <p:cNvSpPr/>
          <p:nvPr/>
        </p:nvSpPr>
        <p:spPr>
          <a:xfrm>
            <a:off x="5940152" y="5337174"/>
            <a:ext cx="2040943" cy="33855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600">
                <a:solidFill>
                  <a:srgbClr val="FF0000"/>
                </a:solidFill>
              </a:rPr>
              <a:t>[0.6, 0.8 and 1] x </a:t>
            </a:r>
            <a:r>
              <a:rPr lang="en-US" sz="1600" smtClean="0">
                <a:solidFill>
                  <a:srgbClr val="FF0000"/>
                </a:solidFill>
              </a:rPr>
              <a:t>B</a:t>
            </a:r>
            <a:r>
              <a:rPr lang="en-US" sz="1600" baseline="-25000" smtClean="0">
                <a:solidFill>
                  <a:srgbClr val="FF0000"/>
                </a:solidFill>
              </a:rPr>
              <a:t>MSY</a:t>
            </a:r>
            <a:endParaRPr lang="en-US" sz="1600" baseline="-25000">
              <a:solidFill>
                <a:srgbClr val="FF0000"/>
              </a:solidFill>
            </a:endParaRPr>
          </a:p>
        </p:txBody>
      </p:sp>
      <p:sp>
        <p:nvSpPr>
          <p:cNvPr id="18" name="17 Rectángulo"/>
          <p:cNvSpPr/>
          <p:nvPr/>
        </p:nvSpPr>
        <p:spPr>
          <a:xfrm>
            <a:off x="5964871" y="5913238"/>
            <a:ext cx="840295" cy="33855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600">
                <a:solidFill>
                  <a:srgbClr val="FF0000"/>
                </a:solidFill>
              </a:rPr>
              <a:t>0.4B</a:t>
            </a:r>
            <a:r>
              <a:rPr lang="en-US" sz="1600" baseline="-25000">
                <a:solidFill>
                  <a:srgbClr val="FF0000"/>
                </a:solidFill>
              </a:rPr>
              <a:t>MSY</a:t>
            </a:r>
          </a:p>
        </p:txBody>
      </p:sp>
      <p:sp>
        <p:nvSpPr>
          <p:cNvPr id="16" name="15 Rectángulo"/>
          <p:cNvSpPr/>
          <p:nvPr/>
        </p:nvSpPr>
        <p:spPr>
          <a:xfrm>
            <a:off x="6510151" y="1781486"/>
            <a:ext cx="1572503"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a:solidFill>
                  <a:srgbClr val="FF0000"/>
                </a:solidFill>
              </a:rPr>
              <a:t>IPCC: 80%</a:t>
            </a:r>
          </a:p>
          <a:p>
            <a:r>
              <a:rPr lang="en-US" sz="1600">
                <a:solidFill>
                  <a:srgbClr val="FF0000"/>
                </a:solidFill>
              </a:rPr>
              <a:t>Canada: 75%</a:t>
            </a:r>
          </a:p>
          <a:p>
            <a:r>
              <a:rPr lang="en-US" sz="1600">
                <a:solidFill>
                  <a:srgbClr val="FF0000"/>
                </a:solidFill>
              </a:rPr>
              <a:t>MSC: 70%-80%</a:t>
            </a:r>
          </a:p>
        </p:txBody>
      </p:sp>
      <p:sp>
        <p:nvSpPr>
          <p:cNvPr id="17" name="16 Rectángulo"/>
          <p:cNvSpPr/>
          <p:nvPr/>
        </p:nvSpPr>
        <p:spPr>
          <a:xfrm>
            <a:off x="6031303" y="2777985"/>
            <a:ext cx="3031237"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1600">
                <a:solidFill>
                  <a:srgbClr val="FF0000"/>
                </a:solidFill>
              </a:rPr>
              <a:t>USA: 10 </a:t>
            </a:r>
            <a:r>
              <a:rPr lang="es-ES" sz="1600" smtClean="0">
                <a:solidFill>
                  <a:srgbClr val="FF0000"/>
                </a:solidFill>
              </a:rPr>
              <a:t>years or 1.5 generations</a:t>
            </a:r>
            <a:endParaRPr lang="es-ES" sz="1200">
              <a:solidFill>
                <a:srgbClr val="FF0000"/>
              </a:solidFill>
            </a:endParaRPr>
          </a:p>
          <a:p>
            <a:r>
              <a:rPr lang="es-ES" sz="1600" smtClean="0">
                <a:solidFill>
                  <a:srgbClr val="FF0000"/>
                </a:solidFill>
              </a:rPr>
              <a:t>Australia: </a:t>
            </a:r>
            <a:r>
              <a:rPr lang="es-ES" sz="1600">
                <a:solidFill>
                  <a:srgbClr val="FF0000"/>
                </a:solidFill>
              </a:rPr>
              <a:t>10 </a:t>
            </a:r>
            <a:r>
              <a:rPr lang="es-ES" sz="1600" smtClean="0">
                <a:solidFill>
                  <a:srgbClr val="FF0000"/>
                </a:solidFill>
              </a:rPr>
              <a:t>years </a:t>
            </a:r>
            <a:r>
              <a:rPr lang="es-ES" sz="1600">
                <a:solidFill>
                  <a:srgbClr val="FF0000"/>
                </a:solidFill>
              </a:rPr>
              <a:t>+ 1 </a:t>
            </a:r>
            <a:r>
              <a:rPr lang="es-ES" sz="1600" smtClean="0">
                <a:solidFill>
                  <a:srgbClr val="FF0000"/>
                </a:solidFill>
              </a:rPr>
              <a:t>generation</a:t>
            </a:r>
            <a:endParaRPr lang="es-ES" sz="1600">
              <a:solidFill>
                <a:srgbClr val="FF0000"/>
              </a:solidFill>
            </a:endParaRPr>
          </a:p>
          <a:p>
            <a:r>
              <a:rPr lang="es-ES" sz="1600">
                <a:solidFill>
                  <a:srgbClr val="FF0000"/>
                </a:solidFill>
              </a:rPr>
              <a:t>MSC: 2 </a:t>
            </a:r>
            <a:r>
              <a:rPr lang="es-ES" sz="1600" smtClean="0">
                <a:solidFill>
                  <a:srgbClr val="FF0000"/>
                </a:solidFill>
              </a:rPr>
              <a:t>generations</a:t>
            </a:r>
            <a:endParaRPr lang="es-ES" sz="1600">
              <a:solidFill>
                <a:srgbClr val="FF0000"/>
              </a:solidFill>
            </a:endParaRPr>
          </a:p>
        </p:txBody>
      </p:sp>
      <p:graphicFrame>
        <p:nvGraphicFramePr>
          <p:cNvPr id="22" name="21 Tabla"/>
          <p:cNvGraphicFramePr>
            <a:graphicFrameLocks noGrp="1"/>
          </p:cNvGraphicFramePr>
          <p:nvPr>
            <p:extLst>
              <p:ext uri="{D42A27DB-BD31-4B8C-83A1-F6EECF244321}">
                <p14:modId xmlns:p14="http://schemas.microsoft.com/office/powerpoint/2010/main" val="3624850614"/>
              </p:ext>
            </p:extLst>
          </p:nvPr>
        </p:nvGraphicFramePr>
        <p:xfrm>
          <a:off x="323528" y="332656"/>
          <a:ext cx="8136904" cy="457200"/>
        </p:xfrm>
        <a:graphic>
          <a:graphicData uri="http://schemas.openxmlformats.org/drawingml/2006/table">
            <a:tbl>
              <a:tblPr firstRow="1" bandRow="1">
                <a:effectLst>
                  <a:outerShdw blurRad="50800" dist="38100" dir="18900000" algn="bl" rotWithShape="0">
                    <a:prstClr val="black">
                      <a:alpha val="40000"/>
                    </a:prstClr>
                  </a:outerShdw>
                </a:effectLst>
                <a:tableStyleId>{5FD0F851-EC5A-4D38-B0AD-8093EC10F338}</a:tableStyleId>
              </a:tblPr>
              <a:tblGrid>
                <a:gridCol w="8136904"/>
              </a:tblGrid>
              <a:tr h="370840">
                <a:tc>
                  <a:txBody>
                    <a:bodyPr/>
                    <a:lstStyle/>
                    <a:p>
                      <a:pPr algn="ctr"/>
                      <a:r>
                        <a:rPr lang="en-US" sz="2400" b="0" dirty="0" smtClean="0"/>
                        <a:t>Harvest Control Rules (HCR) </a:t>
                      </a:r>
                    </a:p>
                  </a:txBody>
                  <a:tcPr>
                    <a:solidFill>
                      <a:schemeClr val="accent4">
                        <a:lumMod val="60000"/>
                        <a:lumOff val="40000"/>
                      </a:schemeClr>
                    </a:solidFill>
                  </a:tcPr>
                </a:tc>
              </a:tr>
            </a:tbl>
          </a:graphicData>
        </a:graphic>
      </p:graphicFrame>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4184312"/>
            <a:ext cx="4380507" cy="27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2195736" y="4350865"/>
            <a:ext cx="1800200" cy="11431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889" y="1412776"/>
            <a:ext cx="3918331" cy="262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67744" y="1556716"/>
            <a:ext cx="1584176" cy="5961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267744" y="2221413"/>
            <a:ext cx="1584176" cy="4154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977867" y="6448980"/>
            <a:ext cx="2092165" cy="369332"/>
          </a:xfrm>
          <a:prstGeom prst="rect">
            <a:avLst/>
          </a:prstGeom>
          <a:noFill/>
        </p:spPr>
        <p:txBody>
          <a:bodyPr wrap="square" rtlCol="0">
            <a:spAutoFit/>
          </a:bodyPr>
          <a:lstStyle/>
          <a:p>
            <a:r>
              <a:rPr lang="en-GB" dirty="0" smtClean="0"/>
              <a:t>Courtesy: ICCAT</a:t>
            </a:r>
            <a:endParaRPr lang="en-GB" dirty="0"/>
          </a:p>
        </p:txBody>
      </p:sp>
    </p:spTree>
    <p:extLst>
      <p:ext uri="{BB962C8B-B14F-4D97-AF65-F5344CB8AC3E}">
        <p14:creationId xmlns:p14="http://schemas.microsoft.com/office/powerpoint/2010/main" val="133573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8"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sz="3900" b="1" dirty="0" smtClean="0">
                <a:cs typeface="Arial" pitchFamily="34" charset="0"/>
              </a:rPr>
              <a:t>Inherently this involves a risk: Biomass/Minimizing Risk (Probability)</a:t>
            </a:r>
            <a:endParaRPr lang="en-US" sz="3900" b="1" dirty="0">
              <a:cs typeface="Arial" pitchFamily="34" charset="0"/>
            </a:endParaRPr>
          </a:p>
        </p:txBody>
      </p:sp>
      <p:sp>
        <p:nvSpPr>
          <p:cNvPr id="41987" name="Rectangle 3"/>
          <p:cNvSpPr>
            <a:spLocks noGrp="1" noChangeArrowheads="1"/>
          </p:cNvSpPr>
          <p:nvPr>
            <p:ph type="body" idx="1"/>
          </p:nvPr>
        </p:nvSpPr>
        <p:spPr/>
        <p:txBody>
          <a:bodyPr/>
          <a:lstStyle/>
          <a:p>
            <a:pPr lvl="1">
              <a:lnSpc>
                <a:spcPct val="90000"/>
              </a:lnSpc>
              <a:buFontTx/>
              <a:buNone/>
            </a:pPr>
            <a:r>
              <a:rPr lang="en-US" b="1" dirty="0" smtClean="0">
                <a:cs typeface="Arial" pitchFamily="34" charset="0"/>
              </a:rPr>
              <a:t>Spawning Biomass has been low for some years:</a:t>
            </a:r>
            <a:endParaRPr lang="en-US" b="1" dirty="0">
              <a:cs typeface="Arial" pitchFamily="34" charset="0"/>
            </a:endParaRPr>
          </a:p>
          <a:p>
            <a:pPr lvl="1">
              <a:lnSpc>
                <a:spcPct val="90000"/>
              </a:lnSpc>
              <a:buFontTx/>
              <a:buNone/>
            </a:pPr>
            <a:endParaRPr lang="en-US" b="1" dirty="0">
              <a:cs typeface="Arial" pitchFamily="34" charset="0"/>
            </a:endParaRPr>
          </a:p>
          <a:p>
            <a:pPr lvl="1">
              <a:lnSpc>
                <a:spcPct val="90000"/>
              </a:lnSpc>
              <a:buFontTx/>
              <a:buNone/>
            </a:pPr>
            <a:r>
              <a:rPr lang="en-US" sz="2400" b="1" dirty="0">
                <a:cs typeface="Arial" pitchFamily="34" charset="0"/>
              </a:rPr>
              <a:t>Are these low </a:t>
            </a:r>
            <a:r>
              <a:rPr lang="en-US" sz="2400" b="1" dirty="0" err="1" smtClean="0">
                <a:cs typeface="Arial" pitchFamily="34" charset="0"/>
              </a:rPr>
              <a:t>Sp</a:t>
            </a:r>
            <a:r>
              <a:rPr lang="en-US" sz="2400" b="1" dirty="0" smtClean="0">
                <a:cs typeface="Arial" pitchFamily="34" charset="0"/>
              </a:rPr>
              <a:t> Biomass </a:t>
            </a:r>
            <a:r>
              <a:rPr lang="en-US" sz="2400" b="1" dirty="0">
                <a:cs typeface="Arial" pitchFamily="34" charset="0"/>
              </a:rPr>
              <a:t>due to a passing weakness in </a:t>
            </a:r>
            <a:r>
              <a:rPr lang="en-US" sz="2400" b="1" dirty="0" smtClean="0">
                <a:cs typeface="Arial" pitchFamily="34" charset="0"/>
              </a:rPr>
              <a:t>year class strengths</a:t>
            </a:r>
            <a:r>
              <a:rPr lang="en-US" sz="2400" b="1" dirty="0">
                <a:cs typeface="Arial" pitchFamily="34" charset="0"/>
              </a:rPr>
              <a:t>, and no additional action should be taken?</a:t>
            </a:r>
          </a:p>
          <a:p>
            <a:pPr lvl="1">
              <a:lnSpc>
                <a:spcPct val="90000"/>
              </a:lnSpc>
              <a:buFontTx/>
              <a:buNone/>
            </a:pPr>
            <a:endParaRPr lang="en-US" sz="2400" b="1" dirty="0">
              <a:cs typeface="Arial" pitchFamily="34" charset="0"/>
            </a:endParaRPr>
          </a:p>
          <a:p>
            <a:pPr lvl="1" algn="ctr">
              <a:lnSpc>
                <a:spcPct val="90000"/>
              </a:lnSpc>
              <a:buFontTx/>
              <a:buNone/>
            </a:pPr>
            <a:r>
              <a:rPr lang="en-US" sz="2400" b="1" dirty="0">
                <a:solidFill>
                  <a:schemeClr val="hlink"/>
                </a:solidFill>
                <a:cs typeface="Arial" pitchFamily="34" charset="0"/>
              </a:rPr>
              <a:t>Or</a:t>
            </a:r>
          </a:p>
          <a:p>
            <a:pPr lvl="1">
              <a:lnSpc>
                <a:spcPct val="90000"/>
              </a:lnSpc>
              <a:buFontTx/>
              <a:buNone/>
            </a:pPr>
            <a:endParaRPr lang="en-US" sz="2400" b="1" dirty="0">
              <a:cs typeface="Arial" pitchFamily="34" charset="0"/>
            </a:endParaRPr>
          </a:p>
          <a:p>
            <a:pPr lvl="1">
              <a:lnSpc>
                <a:spcPct val="90000"/>
              </a:lnSpc>
              <a:buFontTx/>
              <a:buNone/>
            </a:pPr>
            <a:r>
              <a:rPr lang="en-US" sz="2400" b="1" dirty="0">
                <a:solidFill>
                  <a:schemeClr val="hlink"/>
                </a:solidFill>
                <a:cs typeface="Arial" pitchFamily="34" charset="0"/>
              </a:rPr>
              <a:t>Is this the start of overfishing, and additional action is warranted?</a:t>
            </a:r>
          </a:p>
          <a:p>
            <a:pPr lvl="1">
              <a:lnSpc>
                <a:spcPct val="90000"/>
              </a:lnSpc>
              <a:buFontTx/>
              <a:buNone/>
            </a:pPr>
            <a:endParaRPr lang="en-US" sz="2400" b="1" dirty="0">
              <a:cs typeface="Arial" pitchFamily="34" charset="0"/>
            </a:endParaRPr>
          </a:p>
        </p:txBody>
      </p:sp>
    </p:spTree>
    <p:extLst>
      <p:ext uri="{BB962C8B-B14F-4D97-AF65-F5344CB8AC3E}">
        <p14:creationId xmlns:p14="http://schemas.microsoft.com/office/powerpoint/2010/main" val="11556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b="1" dirty="0" smtClean="0"/>
              <a:t>Defining Risk</a:t>
            </a:r>
            <a:endParaRPr lang="en-US" b="1" dirty="0"/>
          </a:p>
        </p:txBody>
      </p:sp>
      <p:sp>
        <p:nvSpPr>
          <p:cNvPr id="22531" name="Rectangle 3"/>
          <p:cNvSpPr>
            <a:spLocks noGrp="1" noChangeArrowheads="1"/>
          </p:cNvSpPr>
          <p:nvPr>
            <p:ph type="body" idx="1"/>
          </p:nvPr>
        </p:nvSpPr>
        <p:spPr/>
        <p:txBody>
          <a:bodyPr/>
          <a:lstStyle/>
          <a:p>
            <a:pPr>
              <a:lnSpc>
                <a:spcPct val="90000"/>
              </a:lnSpc>
              <a:buFontTx/>
              <a:buNone/>
            </a:pPr>
            <a:endParaRPr lang="en-US" sz="1400" dirty="0">
              <a:cs typeface="Times New Roman" pitchFamily="18" charset="0"/>
            </a:endParaRPr>
          </a:p>
          <a:p>
            <a:pPr>
              <a:lnSpc>
                <a:spcPct val="90000"/>
              </a:lnSpc>
              <a:buFontTx/>
              <a:buNone/>
            </a:pPr>
            <a:endParaRPr lang="en-US" sz="1400" dirty="0">
              <a:cs typeface="Times New Roman" pitchFamily="18" charset="0"/>
            </a:endParaRPr>
          </a:p>
          <a:p>
            <a:pPr>
              <a:lnSpc>
                <a:spcPct val="90000"/>
              </a:lnSpc>
            </a:pPr>
            <a:r>
              <a:rPr lang="en-US" sz="2000" b="1" dirty="0">
                <a:cs typeface="Times New Roman" pitchFamily="18" charset="0"/>
              </a:rPr>
              <a:t>You’re a farmer who’s just brought in his crop of soy beans.  Do you sell now, or store the beans for sale later. You run a risk that the price will rise later if you sell now, and you run a risk of falling prices if you store the grain.</a:t>
            </a:r>
          </a:p>
          <a:p>
            <a:pPr>
              <a:lnSpc>
                <a:spcPct val="90000"/>
              </a:lnSpc>
              <a:buFontTx/>
              <a:buNone/>
            </a:pPr>
            <a:r>
              <a:rPr lang="en-US" sz="1600" b="1" dirty="0">
                <a:cs typeface="Times New Roman" pitchFamily="18" charset="0"/>
              </a:rPr>
              <a:t> </a:t>
            </a:r>
          </a:p>
          <a:p>
            <a:pPr>
              <a:lnSpc>
                <a:spcPct val="90000"/>
              </a:lnSpc>
            </a:pPr>
            <a:r>
              <a:rPr lang="en-US" sz="1600" b="1" dirty="0">
                <a:solidFill>
                  <a:schemeClr val="hlink"/>
                </a:solidFill>
                <a:cs typeface="Times New Roman" pitchFamily="18" charset="0"/>
              </a:rPr>
              <a:t>You’re an equities investor holding some stock. Do you sell or continue holding? You too run a risk that price will rise later if you sell now, and you too run a risk if you hold now and the share price falls.</a:t>
            </a:r>
          </a:p>
          <a:p>
            <a:pPr>
              <a:lnSpc>
                <a:spcPct val="90000"/>
              </a:lnSpc>
              <a:buFontTx/>
              <a:buNone/>
            </a:pPr>
            <a:r>
              <a:rPr lang="en-US" sz="1600" b="1" dirty="0">
                <a:solidFill>
                  <a:schemeClr val="hlink"/>
                </a:solidFill>
                <a:cs typeface="Times New Roman" pitchFamily="18" charset="0"/>
              </a:rPr>
              <a:t> </a:t>
            </a:r>
          </a:p>
          <a:p>
            <a:pPr>
              <a:lnSpc>
                <a:spcPct val="90000"/>
              </a:lnSpc>
            </a:pPr>
            <a:r>
              <a:rPr lang="en-US" sz="1600" b="1" dirty="0">
                <a:solidFill>
                  <a:schemeClr val="hlink"/>
                </a:solidFill>
                <a:cs typeface="Times New Roman" pitchFamily="18" charset="0"/>
              </a:rPr>
              <a:t>You’re owner of a fishing boat business, booking clients for the upcoming season. Do you add an extra boat and crew to increase catch? You run a risk of having too many clients if regulations unexpectedly reduce harvest. You also run a risk of having too few clients if regulations are unexpectedly relaxed.</a:t>
            </a:r>
            <a:endParaRPr lang="en-US" sz="1400" b="1" dirty="0"/>
          </a:p>
        </p:txBody>
      </p:sp>
    </p:spTree>
    <p:extLst>
      <p:ext uri="{BB962C8B-B14F-4D97-AF65-F5344CB8AC3E}">
        <p14:creationId xmlns:p14="http://schemas.microsoft.com/office/powerpoint/2010/main" val="2081371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en-US" b="1" dirty="0" smtClean="0"/>
              <a:t>Defining Risk/Probability</a:t>
            </a:r>
            <a:endParaRPr lang="en-US" b="1" dirty="0"/>
          </a:p>
        </p:txBody>
      </p:sp>
      <p:sp>
        <p:nvSpPr>
          <p:cNvPr id="64515" name="Rectangle 3"/>
          <p:cNvSpPr>
            <a:spLocks noGrp="1" noChangeArrowheads="1"/>
          </p:cNvSpPr>
          <p:nvPr>
            <p:ph type="body" idx="1"/>
          </p:nvPr>
        </p:nvSpPr>
        <p:spPr/>
        <p:txBody>
          <a:bodyPr/>
          <a:lstStyle/>
          <a:p>
            <a:pPr>
              <a:lnSpc>
                <a:spcPct val="90000"/>
              </a:lnSpc>
              <a:buFontTx/>
              <a:buNone/>
            </a:pPr>
            <a:endParaRPr lang="en-US" sz="1600" dirty="0">
              <a:cs typeface="Times New Roman" pitchFamily="18" charset="0"/>
            </a:endParaRPr>
          </a:p>
          <a:p>
            <a:pPr>
              <a:lnSpc>
                <a:spcPct val="90000"/>
              </a:lnSpc>
              <a:buFontTx/>
              <a:buNone/>
            </a:pPr>
            <a:endParaRPr lang="en-US" sz="1600" dirty="0">
              <a:cs typeface="Times New Roman" pitchFamily="18" charset="0"/>
            </a:endParaRPr>
          </a:p>
          <a:p>
            <a:pPr>
              <a:lnSpc>
                <a:spcPct val="90000"/>
              </a:lnSpc>
            </a:pPr>
            <a:r>
              <a:rPr lang="en-US" sz="1600" b="1" dirty="0">
                <a:solidFill>
                  <a:schemeClr val="hlink"/>
                </a:solidFill>
                <a:cs typeface="Times New Roman" pitchFamily="18" charset="0"/>
              </a:rPr>
              <a:t>You’re a farmer who’s just brought in his crop of soy beans.  Do you sell now, or store the beans for sale later. You run a risk that the price will rise later if you sell now, and you run a risk if you store now and the price will fall.</a:t>
            </a:r>
          </a:p>
          <a:p>
            <a:pPr>
              <a:lnSpc>
                <a:spcPct val="90000"/>
              </a:lnSpc>
              <a:buFontTx/>
              <a:buNone/>
            </a:pPr>
            <a:r>
              <a:rPr lang="en-US" sz="1600" b="1" dirty="0">
                <a:cs typeface="Times New Roman" pitchFamily="18" charset="0"/>
              </a:rPr>
              <a:t> </a:t>
            </a:r>
          </a:p>
          <a:p>
            <a:pPr>
              <a:lnSpc>
                <a:spcPct val="90000"/>
              </a:lnSpc>
            </a:pPr>
            <a:r>
              <a:rPr lang="en-US" sz="2000" b="1" dirty="0">
                <a:cs typeface="Times New Roman" pitchFamily="18" charset="0"/>
              </a:rPr>
              <a:t>You’re an equities investor holding some stock. Do you sell or continue holding? You too run a risk that price will rise later if you sell now, and you too run a risk if you hold now and the share price falls.</a:t>
            </a:r>
          </a:p>
          <a:p>
            <a:pPr>
              <a:lnSpc>
                <a:spcPct val="90000"/>
              </a:lnSpc>
              <a:buFontTx/>
              <a:buNone/>
            </a:pPr>
            <a:r>
              <a:rPr lang="en-US" sz="1600" b="1" dirty="0">
                <a:solidFill>
                  <a:schemeClr val="hlink"/>
                </a:solidFill>
                <a:cs typeface="Times New Roman" pitchFamily="18" charset="0"/>
              </a:rPr>
              <a:t> </a:t>
            </a:r>
          </a:p>
          <a:p>
            <a:pPr>
              <a:lnSpc>
                <a:spcPct val="90000"/>
              </a:lnSpc>
            </a:pPr>
            <a:r>
              <a:rPr lang="en-US" sz="1600" b="1" dirty="0">
                <a:solidFill>
                  <a:schemeClr val="hlink"/>
                </a:solidFill>
                <a:cs typeface="Times New Roman" pitchFamily="18" charset="0"/>
              </a:rPr>
              <a:t>You’re owner of a </a:t>
            </a:r>
            <a:r>
              <a:rPr lang="en-US" sz="1600" b="1" dirty="0" smtClean="0">
                <a:solidFill>
                  <a:schemeClr val="hlink"/>
                </a:solidFill>
                <a:cs typeface="Times New Roman" pitchFamily="18" charset="0"/>
              </a:rPr>
              <a:t>fishing </a:t>
            </a:r>
            <a:r>
              <a:rPr lang="en-US" sz="1600" b="1" dirty="0">
                <a:solidFill>
                  <a:schemeClr val="hlink"/>
                </a:solidFill>
                <a:cs typeface="Times New Roman" pitchFamily="18" charset="0"/>
              </a:rPr>
              <a:t>boat business, booking clients for the upcoming season. Do you add an extra boat and </a:t>
            </a:r>
            <a:r>
              <a:rPr lang="en-US" sz="1600" b="1" dirty="0" smtClean="0">
                <a:solidFill>
                  <a:schemeClr val="hlink"/>
                </a:solidFill>
                <a:cs typeface="Times New Roman" pitchFamily="18" charset="0"/>
              </a:rPr>
              <a:t>crew to increase catch? </a:t>
            </a:r>
            <a:r>
              <a:rPr lang="en-US" sz="1600" b="1" dirty="0">
                <a:solidFill>
                  <a:schemeClr val="hlink"/>
                </a:solidFill>
                <a:cs typeface="Times New Roman" pitchFamily="18" charset="0"/>
              </a:rPr>
              <a:t>You run a risk of having too many clients if regulations unexpectedly reduce harvest. You also run a risk of having too few clients if regulations are unexpectedly relaxed.</a:t>
            </a:r>
          </a:p>
          <a:p>
            <a:pPr>
              <a:lnSpc>
                <a:spcPct val="90000"/>
              </a:lnSpc>
              <a:buFontTx/>
              <a:buNone/>
            </a:pPr>
            <a:r>
              <a:rPr lang="en-US" sz="1600" b="1" dirty="0">
                <a:cs typeface="Times New Roman" pitchFamily="18" charset="0"/>
              </a:rPr>
              <a:t> </a:t>
            </a:r>
          </a:p>
          <a:p>
            <a:pPr>
              <a:lnSpc>
                <a:spcPct val="90000"/>
              </a:lnSpc>
            </a:pPr>
            <a:endParaRPr lang="en-US" sz="1600" b="1" dirty="0"/>
          </a:p>
        </p:txBody>
      </p:sp>
    </p:spTree>
    <p:extLst>
      <p:ext uri="{BB962C8B-B14F-4D97-AF65-F5344CB8AC3E}">
        <p14:creationId xmlns:p14="http://schemas.microsoft.com/office/powerpoint/2010/main" val="1981488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b="1" dirty="0" smtClean="0"/>
              <a:t>Defining Risk</a:t>
            </a:r>
            <a:endParaRPr lang="en-US" b="1" dirty="0"/>
          </a:p>
        </p:txBody>
      </p:sp>
      <p:sp>
        <p:nvSpPr>
          <p:cNvPr id="65539" name="Rectangle 3"/>
          <p:cNvSpPr>
            <a:spLocks noGrp="1" noChangeArrowheads="1"/>
          </p:cNvSpPr>
          <p:nvPr>
            <p:ph type="body" idx="1"/>
          </p:nvPr>
        </p:nvSpPr>
        <p:spPr/>
        <p:txBody>
          <a:bodyPr/>
          <a:lstStyle/>
          <a:p>
            <a:pPr>
              <a:lnSpc>
                <a:spcPct val="90000"/>
              </a:lnSpc>
              <a:buFontTx/>
              <a:buNone/>
            </a:pPr>
            <a:endParaRPr lang="en-US" sz="1600" dirty="0">
              <a:cs typeface="Times New Roman" pitchFamily="18" charset="0"/>
            </a:endParaRPr>
          </a:p>
          <a:p>
            <a:pPr>
              <a:lnSpc>
                <a:spcPct val="90000"/>
              </a:lnSpc>
              <a:buFontTx/>
              <a:buNone/>
            </a:pPr>
            <a:endParaRPr lang="en-US" sz="1600" dirty="0">
              <a:cs typeface="Times New Roman" pitchFamily="18" charset="0"/>
            </a:endParaRPr>
          </a:p>
          <a:p>
            <a:pPr>
              <a:lnSpc>
                <a:spcPct val="90000"/>
              </a:lnSpc>
            </a:pPr>
            <a:r>
              <a:rPr lang="en-US" sz="1600" b="1" dirty="0">
                <a:solidFill>
                  <a:schemeClr val="hlink"/>
                </a:solidFill>
                <a:cs typeface="Times New Roman" pitchFamily="18" charset="0"/>
              </a:rPr>
              <a:t>You’re a farmer who’s just brought in his crop of soy beans.  Do you sell now, or store the beans for sale later. You run a risk that the price will rise later if you sell now, and you run a risk if you store now and the price will fall.</a:t>
            </a:r>
          </a:p>
          <a:p>
            <a:pPr>
              <a:lnSpc>
                <a:spcPct val="90000"/>
              </a:lnSpc>
              <a:buFontTx/>
              <a:buNone/>
            </a:pPr>
            <a:r>
              <a:rPr lang="en-US" sz="1600" b="1" dirty="0">
                <a:solidFill>
                  <a:schemeClr val="hlink"/>
                </a:solidFill>
                <a:cs typeface="Times New Roman" pitchFamily="18" charset="0"/>
              </a:rPr>
              <a:t> </a:t>
            </a:r>
          </a:p>
          <a:p>
            <a:pPr>
              <a:lnSpc>
                <a:spcPct val="90000"/>
              </a:lnSpc>
            </a:pPr>
            <a:r>
              <a:rPr lang="en-US" sz="1600" b="1" dirty="0">
                <a:solidFill>
                  <a:schemeClr val="hlink"/>
                </a:solidFill>
                <a:cs typeface="Times New Roman" pitchFamily="18" charset="0"/>
              </a:rPr>
              <a:t>You’re an equities investor holding some stock. Do you sell or continue holding? You too run a risk that price will rise later if you sell now, and you too run a risk if you hold now and the share price falls.</a:t>
            </a:r>
          </a:p>
          <a:p>
            <a:pPr>
              <a:lnSpc>
                <a:spcPct val="90000"/>
              </a:lnSpc>
              <a:buFontTx/>
              <a:buNone/>
            </a:pPr>
            <a:r>
              <a:rPr lang="en-US" sz="1600" b="1" dirty="0">
                <a:solidFill>
                  <a:schemeClr val="hlink"/>
                </a:solidFill>
                <a:cs typeface="Times New Roman" pitchFamily="18" charset="0"/>
              </a:rPr>
              <a:t> </a:t>
            </a:r>
          </a:p>
          <a:p>
            <a:pPr>
              <a:lnSpc>
                <a:spcPct val="90000"/>
              </a:lnSpc>
            </a:pPr>
            <a:r>
              <a:rPr lang="en-US" sz="2000" b="1" dirty="0">
                <a:cs typeface="Times New Roman" pitchFamily="18" charset="0"/>
              </a:rPr>
              <a:t>You’re owner of a </a:t>
            </a:r>
            <a:r>
              <a:rPr lang="en-US" sz="2000" b="1" dirty="0" smtClean="0">
                <a:cs typeface="Times New Roman" pitchFamily="18" charset="0"/>
              </a:rPr>
              <a:t>fishing boat </a:t>
            </a:r>
            <a:r>
              <a:rPr lang="en-US" sz="2000" b="1" dirty="0">
                <a:cs typeface="Times New Roman" pitchFamily="18" charset="0"/>
              </a:rPr>
              <a:t>business, booking clients for the upcoming season. Do you add an extra boat and </a:t>
            </a:r>
            <a:r>
              <a:rPr lang="en-US" sz="2000" b="1" dirty="0" smtClean="0">
                <a:cs typeface="Times New Roman" pitchFamily="18" charset="0"/>
              </a:rPr>
              <a:t>crew for increasing catch? </a:t>
            </a:r>
            <a:r>
              <a:rPr lang="en-US" sz="2000" b="1" dirty="0">
                <a:cs typeface="Times New Roman" pitchFamily="18" charset="0"/>
              </a:rPr>
              <a:t>You run a risk of having too many clients if regulations unexpectedly reduce harvest. You also run a risk of having too few clients if regulations are unexpectedly relaxed.</a:t>
            </a:r>
          </a:p>
          <a:p>
            <a:pPr>
              <a:lnSpc>
                <a:spcPct val="90000"/>
              </a:lnSpc>
              <a:buFontTx/>
              <a:buNone/>
            </a:pPr>
            <a:r>
              <a:rPr lang="en-US" sz="1600" b="1" dirty="0">
                <a:cs typeface="Times New Roman" pitchFamily="18" charset="0"/>
              </a:rPr>
              <a:t> </a:t>
            </a:r>
          </a:p>
          <a:p>
            <a:pPr>
              <a:lnSpc>
                <a:spcPct val="90000"/>
              </a:lnSpc>
            </a:pPr>
            <a:endParaRPr lang="en-US" sz="1600" b="1" dirty="0"/>
          </a:p>
        </p:txBody>
      </p:sp>
    </p:spTree>
    <p:extLst>
      <p:ext uri="{BB962C8B-B14F-4D97-AF65-F5344CB8AC3E}">
        <p14:creationId xmlns:p14="http://schemas.microsoft.com/office/powerpoint/2010/main" val="1079780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The Day to day terminologies of risk</a:t>
            </a:r>
            <a:endParaRPr lang="en-GB" dirty="0"/>
          </a:p>
        </p:txBody>
      </p:sp>
      <p:sp>
        <p:nvSpPr>
          <p:cNvPr id="5" name="Content Placeholder 4"/>
          <p:cNvSpPr>
            <a:spLocks noGrp="1"/>
          </p:cNvSpPr>
          <p:nvPr>
            <p:ph idx="1"/>
          </p:nvPr>
        </p:nvSpPr>
        <p:spPr/>
        <p:txBody>
          <a:bodyPr>
            <a:normAutofit lnSpcReduction="10000"/>
          </a:bodyPr>
          <a:lstStyle/>
          <a:p>
            <a:r>
              <a:rPr lang="en-GB" dirty="0" smtClean="0"/>
              <a:t>Weather - Probability</a:t>
            </a:r>
          </a:p>
          <a:p>
            <a:r>
              <a:rPr lang="en-GB" dirty="0" smtClean="0"/>
              <a:t>Sports - Odds</a:t>
            </a:r>
          </a:p>
          <a:p>
            <a:r>
              <a:rPr lang="en-GB" dirty="0" smtClean="0"/>
              <a:t>Gambling – Bets</a:t>
            </a:r>
          </a:p>
          <a:p>
            <a:pPr marL="0" indent="0">
              <a:buNone/>
            </a:pPr>
            <a:endParaRPr lang="en-GB" dirty="0"/>
          </a:p>
          <a:p>
            <a:pPr marL="0" indent="0">
              <a:buNone/>
            </a:pPr>
            <a:r>
              <a:rPr lang="en-GB" dirty="0" smtClean="0"/>
              <a:t>Adverse events- Low probability</a:t>
            </a:r>
          </a:p>
          <a:p>
            <a:r>
              <a:rPr lang="en-GB" dirty="0" smtClean="0"/>
              <a:t>Weather – Hurricanes/Cyclones</a:t>
            </a:r>
          </a:p>
          <a:p>
            <a:r>
              <a:rPr lang="en-GB" dirty="0" smtClean="0"/>
              <a:t>Sports – Australia wins the World Cup Football</a:t>
            </a:r>
          </a:p>
          <a:p>
            <a:pPr marL="1828800" lvl="4" indent="0">
              <a:buNone/>
            </a:pPr>
            <a:r>
              <a:rPr lang="en-GB" sz="3200" dirty="0" smtClean="0"/>
              <a:t>Ireland wins World Cup Cricket</a:t>
            </a:r>
          </a:p>
        </p:txBody>
      </p:sp>
    </p:spTree>
    <p:extLst>
      <p:ext uri="{BB962C8B-B14F-4D97-AF65-F5344CB8AC3E}">
        <p14:creationId xmlns:p14="http://schemas.microsoft.com/office/powerpoint/2010/main" val="1304780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iam Winery - Hua Hin Hills"/>
          <p:cNvPicPr>
            <a:picLocks noChangeAspect="1" noChangeArrowheads="1"/>
          </p:cNvPicPr>
          <p:nvPr/>
        </p:nvPicPr>
        <p:blipFill rotWithShape="1">
          <a:blip r:embed="rId2">
            <a:extLst>
              <a:ext uri="{28A0092B-C50C-407E-A947-70E740481C1C}">
                <a14:useLocalDpi xmlns:a14="http://schemas.microsoft.com/office/drawing/2010/main" val="0"/>
              </a:ext>
            </a:extLst>
          </a:blip>
          <a:srcRect r="26213" b="8484"/>
          <a:stretch/>
        </p:blipFill>
        <p:spPr bwMode="auto">
          <a:xfrm>
            <a:off x="-1" y="20960"/>
            <a:ext cx="4404361" cy="335050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ile:Lycaon pictus (Ree Park, Den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32842"/>
            <a:ext cx="2411759" cy="36116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3" descr="http://mudflats.files.wordpress.com/2008/07/wolf_pac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5976" y="3371468"/>
            <a:ext cx="5904656" cy="35343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https://encrypted-tbn3.gstatic.com/images?q=tbn:ANd9GcTu2Z_UUmGNPjaK-G0L8_PLbfvJKGeWJxP5qa4NcyKNz_pNH3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659" y="20960"/>
            <a:ext cx="4901853" cy="335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672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sz="3600" b="1" dirty="0"/>
              <a:t>You’re a Fisheries Manager and </a:t>
            </a:r>
            <a:r>
              <a:rPr lang="en-US" sz="3600" b="1" dirty="0" smtClean="0"/>
              <a:t>Spawning Biomass has </a:t>
            </a:r>
            <a:r>
              <a:rPr lang="en-US" sz="3600" b="1" dirty="0"/>
              <a:t>been low….</a:t>
            </a:r>
          </a:p>
        </p:txBody>
      </p:sp>
      <p:sp>
        <p:nvSpPr>
          <p:cNvPr id="61443" name="Rectangle 3"/>
          <p:cNvSpPr>
            <a:spLocks noGrp="1" noChangeArrowheads="1"/>
          </p:cNvSpPr>
          <p:nvPr>
            <p:ph type="body" idx="1"/>
          </p:nvPr>
        </p:nvSpPr>
        <p:spPr/>
        <p:txBody>
          <a:bodyPr/>
          <a:lstStyle/>
          <a:p>
            <a:pPr>
              <a:buFontTx/>
              <a:buNone/>
            </a:pPr>
            <a:endParaRPr lang="en-US" dirty="0"/>
          </a:p>
          <a:p>
            <a:pPr>
              <a:buFontTx/>
              <a:buNone/>
            </a:pPr>
            <a:r>
              <a:rPr lang="en-US" sz="2800" b="1" dirty="0"/>
              <a:t>Risk for the fisheries manager is the probability of making the wrong decision:</a:t>
            </a:r>
          </a:p>
          <a:p>
            <a:pPr>
              <a:buFontTx/>
              <a:buNone/>
            </a:pPr>
            <a:endParaRPr lang="en-US" sz="2800" b="1" dirty="0"/>
          </a:p>
          <a:p>
            <a:pPr lvl="1"/>
            <a:r>
              <a:rPr lang="en-US" sz="2400" b="1" dirty="0"/>
              <a:t>Unnecessarily Restricting Fisheries when fishing is optimal; or </a:t>
            </a:r>
          </a:p>
          <a:p>
            <a:pPr lvl="1"/>
            <a:endParaRPr lang="en-US" sz="2400" b="1" dirty="0"/>
          </a:p>
          <a:p>
            <a:pPr lvl="1"/>
            <a:r>
              <a:rPr lang="en-US" sz="2400" b="1" dirty="0"/>
              <a:t>Not Protecting Stocks when they are overfished.</a:t>
            </a:r>
          </a:p>
          <a:p>
            <a:endParaRPr lang="en-US" sz="1600" b="1" dirty="0"/>
          </a:p>
        </p:txBody>
      </p:sp>
    </p:spTree>
    <p:extLst>
      <p:ext uri="{BB962C8B-B14F-4D97-AF65-F5344CB8AC3E}">
        <p14:creationId xmlns:p14="http://schemas.microsoft.com/office/powerpoint/2010/main" val="230172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3" end="3"/>
                                            </p:txEl>
                                          </p:spTgt>
                                        </p:tgtEl>
                                        <p:attrNameLst>
                                          <p:attrName>style.visibility</p:attrName>
                                        </p:attrNameLst>
                                      </p:cBhvr>
                                      <p:to>
                                        <p:strVal val="visible"/>
                                      </p:to>
                                    </p:set>
                                    <p:anim calcmode="lin" valueType="num">
                                      <p:cBhvr additive="base">
                                        <p:cTn id="7"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3">
                                            <p:txEl>
                                              <p:pRg st="5" end="5"/>
                                            </p:txEl>
                                          </p:spTgt>
                                        </p:tgtEl>
                                        <p:attrNameLst>
                                          <p:attrName>style.visibility</p:attrName>
                                        </p:attrNameLst>
                                      </p:cBhvr>
                                      <p:to>
                                        <p:strVal val="visible"/>
                                      </p:to>
                                    </p:set>
                                    <p:anim calcmode="lin" valueType="num">
                                      <p:cBhvr additive="base">
                                        <p:cTn id="11"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3851" b="22185"/>
          <a:stretch/>
        </p:blipFill>
        <p:spPr bwMode="auto">
          <a:xfrm>
            <a:off x="611560" y="908720"/>
            <a:ext cx="793352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0 Rectángulo"/>
          <p:cNvSpPr/>
          <p:nvPr/>
        </p:nvSpPr>
        <p:spPr>
          <a:xfrm>
            <a:off x="4364163" y="5478904"/>
            <a:ext cx="1489510" cy="523220"/>
          </a:xfrm>
          <a:prstGeom prst="rect">
            <a:avLst/>
          </a:prstGeom>
        </p:spPr>
        <p:txBody>
          <a:bodyPr wrap="none">
            <a:spAutoFit/>
          </a:bodyPr>
          <a:lstStyle/>
          <a:p>
            <a:r>
              <a:rPr lang="es-ES" sz="2800" b="1" dirty="0" err="1" smtClean="0">
                <a:latin typeface="Garamond" pitchFamily="18" charset="0"/>
              </a:rPr>
              <a:t>Biomass</a:t>
            </a:r>
            <a:endParaRPr lang="es-ES" sz="2800" dirty="0"/>
          </a:p>
        </p:txBody>
      </p:sp>
    </p:spTree>
    <p:extLst>
      <p:ext uri="{BB962C8B-B14F-4D97-AF65-F5344CB8AC3E}">
        <p14:creationId xmlns:p14="http://schemas.microsoft.com/office/powerpoint/2010/main" val="2884058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Skipjack Like Stock IO</a:t>
            </a:r>
            <a:endParaRPr lang="en-GB" dirty="0"/>
          </a:p>
        </p:txBody>
      </p:sp>
      <p:pic>
        <p:nvPicPr>
          <p:cNvPr id="3" name="Picture 2" descr="Description: Y:\04 - Meetings\01 - Meeting Administration\FAO line drawnings\Katsuwonus_pelamis-main.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772816"/>
            <a:ext cx="4536504" cy="2304256"/>
          </a:xfrm>
          <a:prstGeom prst="rect">
            <a:avLst/>
          </a:prstGeom>
          <a:noFill/>
          <a:ln>
            <a:noFill/>
          </a:ln>
        </p:spPr>
      </p:pic>
    </p:spTree>
    <p:extLst>
      <p:ext uri="{BB962C8B-B14F-4D97-AF65-F5344CB8AC3E}">
        <p14:creationId xmlns:p14="http://schemas.microsoft.com/office/powerpoint/2010/main" val="4223736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Skipjack Life History Parameters IO</a:t>
            </a:r>
            <a:endParaRPr lang="en-GB"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704856" cy="5184576"/>
          </a:xfrm>
          <a:prstGeom prst="rect">
            <a:avLst/>
          </a:prstGeom>
          <a:noFill/>
          <a:ln>
            <a:noFill/>
          </a:ln>
        </p:spPr>
      </p:pic>
    </p:spTree>
    <p:extLst>
      <p:ext uri="{BB962C8B-B14F-4D97-AF65-F5344CB8AC3E}">
        <p14:creationId xmlns:p14="http://schemas.microsoft.com/office/powerpoint/2010/main" val="2144878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55576" y="980728"/>
            <a:ext cx="7704856" cy="5400600"/>
          </a:xfrm>
          <a:prstGeom prst="rect">
            <a:avLst/>
          </a:prstGeom>
        </p:spPr>
      </p:pic>
    </p:spTree>
    <p:extLst>
      <p:ext uri="{BB962C8B-B14F-4D97-AF65-F5344CB8AC3E}">
        <p14:creationId xmlns:p14="http://schemas.microsoft.com/office/powerpoint/2010/main" val="1159809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19054086"/>
              </p:ext>
            </p:extLst>
          </p:nvPr>
        </p:nvGraphicFramePr>
        <p:xfrm>
          <a:off x="0" y="40735"/>
          <a:ext cx="4139952" cy="4732020"/>
        </p:xfrm>
        <a:graphic>
          <a:graphicData uri="http://schemas.openxmlformats.org/drawingml/2006/table">
            <a:tbl>
              <a:tblPr firstRow="1" firstCol="1" bandRow="1">
                <a:tableStyleId>{5C22544A-7EE6-4342-B048-85BDC9FD1C3A}</a:tableStyleId>
              </a:tblPr>
              <a:tblGrid>
                <a:gridCol w="504910"/>
                <a:gridCol w="504910"/>
                <a:gridCol w="495521"/>
                <a:gridCol w="478309"/>
                <a:gridCol w="478309"/>
                <a:gridCol w="478309"/>
                <a:gridCol w="599842"/>
                <a:gridCol w="599842"/>
              </a:tblGrid>
              <a:tr h="193489">
                <a:tc>
                  <a:txBody>
                    <a:bodyPr/>
                    <a:lstStyle/>
                    <a:p>
                      <a:pPr>
                        <a:lnSpc>
                          <a:spcPct val="115000"/>
                        </a:lnSpc>
                        <a:spcAft>
                          <a:spcPts val="0"/>
                        </a:spcAft>
                      </a:pPr>
                      <a:r>
                        <a:rPr lang="en-GB" sz="1000" dirty="0">
                          <a:effectLst/>
                        </a:rPr>
                        <a:t> </a:t>
                      </a:r>
                      <a:endParaRPr lang="en-GB" sz="1000" dirty="0">
                        <a:effectLst/>
                        <a:latin typeface="Times New Roman"/>
                        <a:ea typeface="Times New Roman"/>
                      </a:endParaRPr>
                    </a:p>
                  </a:txBody>
                  <a:tcPr marL="68580" marR="68580" marT="0" marB="0" anchor="b"/>
                </a:tc>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gridSpan="6">
                  <a:txBody>
                    <a:bodyPr/>
                    <a:lstStyle/>
                    <a:p>
                      <a:pPr>
                        <a:lnSpc>
                          <a:spcPct val="115000"/>
                        </a:lnSpc>
                        <a:spcAft>
                          <a:spcPts val="0"/>
                        </a:spcAft>
                      </a:pPr>
                      <a:r>
                        <a:rPr lang="en-GB" sz="1800" dirty="0">
                          <a:effectLst/>
                        </a:rPr>
                        <a:t>Harvest </a:t>
                      </a:r>
                      <a:r>
                        <a:rPr lang="en-GB" sz="1800" dirty="0" smtClean="0">
                          <a:effectLst/>
                        </a:rPr>
                        <a:t>Rate (F/F</a:t>
                      </a:r>
                      <a:r>
                        <a:rPr lang="en-GB" sz="1800" baseline="-25000" dirty="0" smtClean="0">
                          <a:effectLst/>
                        </a:rPr>
                        <a:t>MSY</a:t>
                      </a:r>
                      <a:r>
                        <a:rPr lang="en-GB" sz="1800" dirty="0" smtClean="0">
                          <a:effectLst/>
                        </a:rPr>
                        <a:t>)</a:t>
                      </a:r>
                      <a:endParaRPr lang="en-GB" sz="1800" dirty="0">
                        <a:effectLst/>
                        <a:latin typeface="Times New Roman"/>
                        <a:ea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93489">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a:txBody>
                    <a:bodyPr/>
                    <a:lstStyle/>
                    <a:p>
                      <a:pPr>
                        <a:lnSpc>
                          <a:spcPct val="115000"/>
                        </a:lnSpc>
                      </a:pPr>
                      <a:endParaRPr lang="en-GB" sz="1100">
                        <a:effectLst/>
                        <a:latin typeface="Calibri"/>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0.25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0.5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0.75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1</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1.25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1.5</a:t>
                      </a:r>
                      <a:endParaRPr lang="en-GB" sz="1400" dirty="0">
                        <a:solidFill>
                          <a:srgbClr val="FF0000"/>
                        </a:solidFill>
                        <a:effectLst/>
                        <a:latin typeface="Times New Roman"/>
                        <a:ea typeface="Times New Roman"/>
                      </a:endParaRPr>
                    </a:p>
                  </a:txBody>
                  <a:tcPr marL="68580" marR="68580" marT="0" marB="0" anchor="b"/>
                </a:tc>
              </a:tr>
              <a:tr h="193489">
                <a:tc rowSpan="17">
                  <a:txBody>
                    <a:bodyPr/>
                    <a:lstStyle/>
                    <a:p>
                      <a:pPr algn="r">
                        <a:lnSpc>
                          <a:spcPct val="115000"/>
                        </a:lnSpc>
                        <a:spcAft>
                          <a:spcPts val="0"/>
                        </a:spcAft>
                      </a:pPr>
                      <a:r>
                        <a:rPr lang="en-GB" sz="2000">
                          <a:effectLst/>
                        </a:rPr>
                        <a:t>Auto-correlation</a:t>
                      </a:r>
                      <a:endParaRPr lang="en-GB" sz="1000">
                        <a:effectLst/>
                        <a:latin typeface="Times New Roman"/>
                        <a:ea typeface="Times New Roman"/>
                      </a:endParaRPr>
                    </a:p>
                  </a:txBody>
                  <a:tcPr marL="68580" marR="68580" marT="0" marB="0" vert="vert270" anchor="b"/>
                </a:tc>
                <a:tc>
                  <a:txBody>
                    <a:bodyPr/>
                    <a:lstStyle/>
                    <a:p>
                      <a:pPr algn="r">
                        <a:lnSpc>
                          <a:spcPct val="115000"/>
                        </a:lnSpc>
                        <a:spcAft>
                          <a:spcPts val="0"/>
                        </a:spcAft>
                      </a:pPr>
                      <a:r>
                        <a:rPr lang="en-GB" sz="1400" dirty="0">
                          <a:solidFill>
                            <a:srgbClr val="FF0000"/>
                          </a:solidFill>
                          <a:effectLst/>
                        </a:rPr>
                        <a:t>0.1</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3</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0.15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0.2</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0.25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0.3</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0.35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3</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0.4</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3</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0.45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0.55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0.6</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0.65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5</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0.7</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0.75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0.8</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0.85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3489">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0.9</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64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bl>
          </a:graphicData>
        </a:graphic>
      </p:graphicFrame>
      <p:sp>
        <p:nvSpPr>
          <p:cNvPr id="3" name="TextBox 2"/>
          <p:cNvSpPr txBox="1"/>
          <p:nvPr/>
        </p:nvSpPr>
        <p:spPr>
          <a:xfrm>
            <a:off x="0" y="4880241"/>
            <a:ext cx="3528392" cy="646331"/>
          </a:xfrm>
          <a:prstGeom prst="rect">
            <a:avLst/>
          </a:prstGeom>
          <a:noFill/>
        </p:spPr>
        <p:txBody>
          <a:bodyPr wrap="square" rtlCol="0">
            <a:spAutoFit/>
          </a:bodyPr>
          <a:lstStyle/>
          <a:p>
            <a:r>
              <a:rPr lang="en-GB" dirty="0" smtClean="0"/>
              <a:t>Simple HCR and Recovery Time (Limit)</a:t>
            </a:r>
            <a:endParaRPr lang="en-GB" dirty="0"/>
          </a:p>
        </p:txBody>
      </p:sp>
      <p:sp>
        <p:nvSpPr>
          <p:cNvPr id="4" name="TextBox 3"/>
          <p:cNvSpPr txBox="1"/>
          <p:nvPr/>
        </p:nvSpPr>
        <p:spPr>
          <a:xfrm>
            <a:off x="4860032" y="1412776"/>
            <a:ext cx="3528392" cy="646331"/>
          </a:xfrm>
          <a:prstGeom prst="rect">
            <a:avLst/>
          </a:prstGeom>
          <a:noFill/>
        </p:spPr>
        <p:txBody>
          <a:bodyPr wrap="square" rtlCol="0">
            <a:spAutoFit/>
          </a:bodyPr>
          <a:lstStyle/>
          <a:p>
            <a:r>
              <a:rPr lang="en-GB" dirty="0" smtClean="0"/>
              <a:t>Simple HCR and Recovery Time (Target)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13033100"/>
              </p:ext>
            </p:extLst>
          </p:nvPr>
        </p:nvGraphicFramePr>
        <p:xfrm>
          <a:off x="4590256" y="2032855"/>
          <a:ext cx="4067943" cy="4767072"/>
        </p:xfrm>
        <a:graphic>
          <a:graphicData uri="http://schemas.openxmlformats.org/drawingml/2006/table">
            <a:tbl>
              <a:tblPr firstRow="1" firstCol="1" bandRow="1">
                <a:tableStyleId>{5C22544A-7EE6-4342-B048-85BDC9FD1C3A}</a:tableStyleId>
              </a:tblPr>
              <a:tblGrid>
                <a:gridCol w="507837"/>
                <a:gridCol w="516231"/>
                <a:gridCol w="516231"/>
                <a:gridCol w="498394"/>
                <a:gridCol w="498394"/>
                <a:gridCol w="498394"/>
                <a:gridCol w="516231"/>
                <a:gridCol w="516231"/>
              </a:tblGrid>
              <a:tr h="49919">
                <a:tc>
                  <a:txBody>
                    <a:bodyPr/>
                    <a:lstStyle/>
                    <a:p>
                      <a:pPr>
                        <a:lnSpc>
                          <a:spcPct val="115000"/>
                        </a:lnSpc>
                        <a:spcAft>
                          <a:spcPts val="0"/>
                        </a:spcAft>
                      </a:pPr>
                      <a:r>
                        <a:rPr lang="en-GB" sz="1000" dirty="0">
                          <a:effectLst/>
                        </a:rPr>
                        <a:t> </a:t>
                      </a:r>
                      <a:endParaRPr lang="en-GB" sz="1000" dirty="0">
                        <a:effectLst/>
                        <a:latin typeface="Times New Roman"/>
                        <a:ea typeface="Times New Roman"/>
                      </a:endParaRPr>
                    </a:p>
                  </a:txBody>
                  <a:tcPr marL="68580" marR="68580" marT="0" marB="0" anchor="b"/>
                </a:tc>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gridSpan="6">
                  <a:txBody>
                    <a:bodyPr/>
                    <a:lstStyle/>
                    <a:p>
                      <a:pPr>
                        <a:lnSpc>
                          <a:spcPct val="115000"/>
                        </a:lnSpc>
                        <a:spcAft>
                          <a:spcPts val="0"/>
                        </a:spcAft>
                      </a:pPr>
                      <a:r>
                        <a:rPr lang="en-GB" sz="2000" dirty="0">
                          <a:effectLst/>
                        </a:rPr>
                        <a:t>Harvest </a:t>
                      </a:r>
                      <a:r>
                        <a:rPr lang="en-GB" sz="2000" dirty="0" smtClean="0">
                          <a:effectLst/>
                        </a:rPr>
                        <a:t>Rate (F/F</a:t>
                      </a:r>
                      <a:r>
                        <a:rPr lang="en-GB" sz="2000" baseline="-25000" dirty="0" smtClean="0">
                          <a:effectLst/>
                        </a:rPr>
                        <a:t>MSY</a:t>
                      </a:r>
                      <a:r>
                        <a:rPr lang="en-GB" sz="2000" dirty="0" smtClean="0">
                          <a:effectLst/>
                        </a:rPr>
                        <a:t>)</a:t>
                      </a:r>
                      <a:endParaRPr lang="en-GB" sz="2000" dirty="0">
                        <a:effectLst/>
                        <a:latin typeface="Times New Roman"/>
                        <a:ea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55636">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a:txBody>
                    <a:bodyPr/>
                    <a:lstStyle/>
                    <a:p>
                      <a:pPr>
                        <a:lnSpc>
                          <a:spcPct val="115000"/>
                        </a:lnSpc>
                      </a:pPr>
                      <a:endParaRPr lang="en-GB" sz="1400" dirty="0">
                        <a:effectLst/>
                        <a:latin typeface="Calibri"/>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0.25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0.5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0.75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1</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1.25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smtClean="0">
                          <a:solidFill>
                            <a:srgbClr val="FF0000"/>
                          </a:solidFill>
                          <a:effectLst/>
                        </a:rPr>
                        <a:t>1.5</a:t>
                      </a:r>
                      <a:endParaRPr lang="en-GB" sz="1400" dirty="0">
                        <a:solidFill>
                          <a:srgbClr val="FF0000"/>
                        </a:solidFill>
                        <a:effectLst/>
                        <a:latin typeface="Times New Roman"/>
                        <a:ea typeface="Times New Roman"/>
                      </a:endParaRPr>
                    </a:p>
                  </a:txBody>
                  <a:tcPr marL="68580" marR="68580" marT="0" marB="0" anchor="b"/>
                </a:tc>
              </a:tr>
              <a:tr h="154866">
                <a:tc rowSpan="17">
                  <a:txBody>
                    <a:bodyPr/>
                    <a:lstStyle/>
                    <a:p>
                      <a:pPr algn="r">
                        <a:lnSpc>
                          <a:spcPct val="115000"/>
                        </a:lnSpc>
                        <a:spcAft>
                          <a:spcPts val="0"/>
                        </a:spcAft>
                      </a:pPr>
                      <a:r>
                        <a:rPr lang="en-GB" sz="2000">
                          <a:effectLst/>
                        </a:rPr>
                        <a:t>Auto-correlation</a:t>
                      </a:r>
                      <a:endParaRPr lang="en-GB" sz="1000">
                        <a:effectLst/>
                        <a:latin typeface="Times New Roman"/>
                        <a:ea typeface="Times New Roman"/>
                      </a:endParaRPr>
                    </a:p>
                  </a:txBody>
                  <a:tcPr marL="68580" marR="68580" marT="0" marB="0" vert="vert270" anchor="b"/>
                </a:tc>
                <a:tc>
                  <a:txBody>
                    <a:bodyPr/>
                    <a:lstStyle/>
                    <a:p>
                      <a:pPr algn="r">
                        <a:lnSpc>
                          <a:spcPct val="115000"/>
                        </a:lnSpc>
                        <a:spcAft>
                          <a:spcPts val="0"/>
                        </a:spcAft>
                      </a:pPr>
                      <a:r>
                        <a:rPr lang="en-GB" sz="1400" dirty="0">
                          <a:solidFill>
                            <a:srgbClr val="FF0000"/>
                          </a:solidFill>
                          <a:effectLst/>
                        </a:rPr>
                        <a:t>0.1</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3</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0.15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3</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0.2</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3</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0.25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3</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0.3</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0.35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0.4</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0.45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75</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a:solidFill>
                            <a:srgbClr val="FF0000"/>
                          </a:solidFill>
                          <a:effectLst/>
                        </a:rPr>
                        <a:t>0.55</a:t>
                      </a:r>
                      <a:endParaRPr lang="en-GB" sz="140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0.6</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a:solidFill>
                            <a:srgbClr val="FF0000"/>
                          </a:solidFill>
                          <a:effectLst/>
                        </a:rPr>
                        <a:t>0.65</a:t>
                      </a:r>
                      <a:endParaRPr lang="en-GB" sz="140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0.7</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a:solidFill>
                            <a:srgbClr val="FF0000"/>
                          </a:solidFill>
                          <a:effectLst/>
                        </a:rPr>
                        <a:t>0.75</a:t>
                      </a:r>
                      <a:endParaRPr lang="en-GB" sz="140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0.8</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21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0.85</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41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r>
              <a:tr h="154866">
                <a:tc vMerge="1">
                  <a:txBody>
                    <a:bodyPr/>
                    <a:lstStyle/>
                    <a:p>
                      <a:endParaRPr lang="en-GB"/>
                    </a:p>
                  </a:txBody>
                  <a:tcPr/>
                </a:tc>
                <a:tc>
                  <a:txBody>
                    <a:bodyPr/>
                    <a:lstStyle/>
                    <a:p>
                      <a:pPr algn="r">
                        <a:lnSpc>
                          <a:spcPct val="115000"/>
                        </a:lnSpc>
                        <a:spcAft>
                          <a:spcPts val="0"/>
                        </a:spcAft>
                      </a:pPr>
                      <a:r>
                        <a:rPr lang="en-GB" sz="1400" dirty="0">
                          <a:solidFill>
                            <a:srgbClr val="FF0000"/>
                          </a:solidFill>
                          <a:effectLst/>
                        </a:rPr>
                        <a:t>0.9</a:t>
                      </a:r>
                      <a:endParaRPr lang="en-GB" sz="1400"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18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US" sz="1400" dirty="0">
                          <a:effectLst/>
                        </a:rPr>
                        <a:t>+76</a:t>
                      </a:r>
                      <a:endParaRPr lang="en-GB" sz="1400" dirty="0">
                        <a:effectLst/>
                        <a:latin typeface="Times New Roman"/>
                        <a:ea typeface="Times New Roman"/>
                      </a:endParaRPr>
                    </a:p>
                  </a:txBody>
                  <a:tcPr marL="68580" marR="68580" marT="0" marB="0" anchor="b"/>
                </a:tc>
              </a:tr>
            </a:tbl>
          </a:graphicData>
        </a:graphic>
      </p:graphicFrame>
    </p:spTree>
    <p:extLst>
      <p:ext uri="{BB962C8B-B14F-4D97-AF65-F5344CB8AC3E}">
        <p14:creationId xmlns:p14="http://schemas.microsoft.com/office/powerpoint/2010/main" val="2232455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GB" dirty="0" smtClean="0"/>
              <a:t>Evaluation: </a:t>
            </a:r>
            <a:r>
              <a:rPr lang="en-GB" dirty="0" err="1" smtClean="0"/>
              <a:t>Yellowfin</a:t>
            </a:r>
            <a:r>
              <a:rPr lang="en-GB" dirty="0" smtClean="0"/>
              <a:t> Like Stock IO</a:t>
            </a:r>
            <a:br>
              <a:rPr lang="en-GB" dirty="0" smtClean="0"/>
            </a:br>
            <a:endParaRPr lang="en-GB" dirty="0"/>
          </a:p>
        </p:txBody>
      </p:sp>
      <p:pic>
        <p:nvPicPr>
          <p:cNvPr id="4" name="Picture 3" descr="Y:\04 - Meetings\01 - Meeting Administration\FAO line drawnings\Thunnus_albacares-main.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060848"/>
            <a:ext cx="5256584" cy="3024336"/>
          </a:xfrm>
          <a:prstGeom prst="rect">
            <a:avLst/>
          </a:prstGeom>
          <a:noFill/>
          <a:ln>
            <a:noFill/>
          </a:ln>
        </p:spPr>
      </p:pic>
    </p:spTree>
    <p:extLst>
      <p:ext uri="{BB962C8B-B14F-4D97-AF65-F5344CB8AC3E}">
        <p14:creationId xmlns:p14="http://schemas.microsoft.com/office/powerpoint/2010/main" val="3870203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55774"/>
            <a:ext cx="8352927" cy="4481538"/>
          </a:xfrm>
          <a:prstGeom prst="rect">
            <a:avLst/>
          </a:prstGeom>
          <a:noFill/>
          <a:ln>
            <a:noFill/>
          </a:ln>
        </p:spPr>
      </p:pic>
      <p:sp>
        <p:nvSpPr>
          <p:cNvPr id="3" name="Title 2"/>
          <p:cNvSpPr>
            <a:spLocks noGrp="1"/>
          </p:cNvSpPr>
          <p:nvPr>
            <p:ph type="title"/>
          </p:nvPr>
        </p:nvSpPr>
        <p:spPr/>
        <p:txBody>
          <a:bodyPr/>
          <a:lstStyle/>
          <a:p>
            <a:r>
              <a:rPr lang="en-GB" dirty="0" smtClean="0"/>
              <a:t>Life-history Parameters: YFT</a:t>
            </a:r>
            <a:endParaRPr lang="en-GB" dirty="0"/>
          </a:p>
        </p:txBody>
      </p:sp>
    </p:spTree>
    <p:extLst>
      <p:ext uri="{BB962C8B-B14F-4D97-AF65-F5344CB8AC3E}">
        <p14:creationId xmlns:p14="http://schemas.microsoft.com/office/powerpoint/2010/main" val="3532845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539552" y="764704"/>
            <a:ext cx="7920880" cy="5400600"/>
          </a:xfrm>
          <a:prstGeom prst="rect">
            <a:avLst/>
          </a:prstGeom>
        </p:spPr>
      </p:pic>
    </p:spTree>
    <p:extLst>
      <p:ext uri="{BB962C8B-B14F-4D97-AF65-F5344CB8AC3E}">
        <p14:creationId xmlns:p14="http://schemas.microsoft.com/office/powerpoint/2010/main" val="887883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5649648"/>
              </p:ext>
            </p:extLst>
          </p:nvPr>
        </p:nvGraphicFramePr>
        <p:xfrm>
          <a:off x="179512" y="332656"/>
          <a:ext cx="3528392" cy="4664314"/>
        </p:xfrm>
        <a:graphic>
          <a:graphicData uri="http://schemas.openxmlformats.org/drawingml/2006/table">
            <a:tbl>
              <a:tblPr firstRow="1" firstCol="1" bandRow="1">
                <a:tableStyleId>{5C22544A-7EE6-4342-B048-85BDC9FD1C3A}</a:tableStyleId>
              </a:tblPr>
              <a:tblGrid>
                <a:gridCol w="430704"/>
                <a:gridCol w="577408"/>
                <a:gridCol w="360040"/>
                <a:gridCol w="432048"/>
                <a:gridCol w="360040"/>
                <a:gridCol w="378600"/>
                <a:gridCol w="494776"/>
                <a:gridCol w="494776"/>
              </a:tblGrid>
              <a:tr h="247762">
                <a:tc>
                  <a:txBody>
                    <a:bodyPr/>
                    <a:lstStyle/>
                    <a:p>
                      <a:pPr>
                        <a:lnSpc>
                          <a:spcPct val="115000"/>
                        </a:lnSpc>
                        <a:spcAft>
                          <a:spcPts val="0"/>
                        </a:spcAft>
                      </a:pPr>
                      <a:r>
                        <a:rPr lang="en-GB" sz="1000" dirty="0">
                          <a:effectLst/>
                        </a:rPr>
                        <a:t> </a:t>
                      </a:r>
                      <a:endParaRPr lang="en-GB" sz="1000" dirty="0">
                        <a:effectLst/>
                        <a:latin typeface="Times New Roman"/>
                        <a:ea typeface="Times New Roman"/>
                      </a:endParaRPr>
                    </a:p>
                  </a:txBody>
                  <a:tcPr marL="68580" marR="68580" marT="0" marB="0" anchor="b"/>
                </a:tc>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gridSpan="6">
                  <a:txBody>
                    <a:bodyPr/>
                    <a:lstStyle/>
                    <a:p>
                      <a:pPr>
                        <a:lnSpc>
                          <a:spcPct val="115000"/>
                        </a:lnSpc>
                        <a:spcAft>
                          <a:spcPts val="0"/>
                        </a:spcAft>
                      </a:pPr>
                      <a:r>
                        <a:rPr lang="en-GB" sz="1400" dirty="0" smtClean="0">
                          <a:solidFill>
                            <a:schemeClr val="bg1"/>
                          </a:solidFill>
                          <a:effectLst/>
                        </a:rPr>
                        <a:t>Harvest Rate (F/F</a:t>
                      </a:r>
                      <a:r>
                        <a:rPr lang="en-GB" sz="1400" baseline="-25000" dirty="0" smtClean="0">
                          <a:solidFill>
                            <a:schemeClr val="bg1"/>
                          </a:solidFill>
                          <a:effectLst/>
                        </a:rPr>
                        <a:t>MSY</a:t>
                      </a:r>
                      <a:r>
                        <a:rPr lang="en-GB" sz="1400" dirty="0" smtClean="0">
                          <a:solidFill>
                            <a:schemeClr val="bg1"/>
                          </a:solidFill>
                          <a:effectLst/>
                        </a:rPr>
                        <a:t>)</a:t>
                      </a:r>
                      <a:endParaRPr lang="en-GB" sz="1400" dirty="0">
                        <a:solidFill>
                          <a:schemeClr val="bg1"/>
                        </a:solidFill>
                        <a:effectLst/>
                        <a:latin typeface="Times New Roman"/>
                        <a:ea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2436">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a:txBody>
                    <a:bodyPr/>
                    <a:lstStyle/>
                    <a:p>
                      <a:pPr>
                        <a:lnSpc>
                          <a:spcPct val="115000"/>
                        </a:lnSpc>
                      </a:pPr>
                      <a:endParaRPr lang="en-GB" sz="1400" dirty="0">
                        <a:effectLst/>
                        <a:latin typeface="Calibri"/>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0.4</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0.8</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1.2</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1.6</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2</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2.4</a:t>
                      </a:r>
                      <a:endParaRPr lang="en-GB" sz="1200" b="1" dirty="0">
                        <a:solidFill>
                          <a:srgbClr val="FF0000"/>
                        </a:solidFill>
                        <a:effectLst/>
                        <a:latin typeface="Times New Roman"/>
                        <a:ea typeface="Times New Roman"/>
                      </a:endParaRPr>
                    </a:p>
                  </a:txBody>
                  <a:tcPr marL="68580" marR="68580" marT="0" marB="0" anchor="b"/>
                </a:tc>
              </a:tr>
              <a:tr h="188953">
                <a:tc rowSpan="17">
                  <a:txBody>
                    <a:bodyPr/>
                    <a:lstStyle/>
                    <a:p>
                      <a:pPr algn="r">
                        <a:lnSpc>
                          <a:spcPct val="115000"/>
                        </a:lnSpc>
                        <a:spcAft>
                          <a:spcPts val="0"/>
                        </a:spcAft>
                      </a:pPr>
                      <a:r>
                        <a:rPr lang="en-GB" sz="2000" dirty="0">
                          <a:solidFill>
                            <a:schemeClr val="bg1"/>
                          </a:solidFill>
                          <a:effectLst/>
                        </a:rPr>
                        <a:t>Auto-correlation</a:t>
                      </a:r>
                      <a:endParaRPr lang="en-GB" sz="1000" dirty="0">
                        <a:solidFill>
                          <a:schemeClr val="bg1"/>
                        </a:solidFill>
                        <a:effectLst/>
                        <a:latin typeface="Times New Roman"/>
                        <a:ea typeface="Times New Roman"/>
                      </a:endParaRPr>
                    </a:p>
                  </a:txBody>
                  <a:tcPr marL="68580" marR="68580" marT="0" marB="0" vert="vert270" anchor="b"/>
                </a:tc>
                <a:tc>
                  <a:txBody>
                    <a:bodyPr/>
                    <a:lstStyle/>
                    <a:p>
                      <a:pPr algn="r">
                        <a:lnSpc>
                          <a:spcPct val="115000"/>
                        </a:lnSpc>
                        <a:spcAft>
                          <a:spcPts val="0"/>
                        </a:spcAft>
                      </a:pPr>
                      <a:r>
                        <a:rPr lang="en-GB" sz="1400" b="1" dirty="0">
                          <a:solidFill>
                            <a:srgbClr val="FF0000"/>
                          </a:solidFill>
                          <a:effectLst/>
                        </a:rPr>
                        <a:t>0.1</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0.15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0.2</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0.25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0.3</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5</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0.35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3</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5</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0.4</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5</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0.45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5</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26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0.55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49</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0.6</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0.65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41</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0.7</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47</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0.75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67</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0.8</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0.85</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88953">
                <a:tc vMerge="1">
                  <a:txBody>
                    <a:bodyPr/>
                    <a:lstStyle/>
                    <a:p>
                      <a:endParaRPr lang="en-GB"/>
                    </a:p>
                  </a:txBody>
                  <a:tcPr/>
                </a:tc>
                <a:tc>
                  <a:txBody>
                    <a:bodyPr/>
                    <a:lstStyle/>
                    <a:p>
                      <a:pPr algn="r">
                        <a:lnSpc>
                          <a:spcPct val="115000"/>
                        </a:lnSpc>
                        <a:spcAft>
                          <a:spcPts val="0"/>
                        </a:spcAft>
                      </a:pPr>
                      <a:r>
                        <a:rPr lang="en-GB" sz="1400" b="1" dirty="0">
                          <a:solidFill>
                            <a:srgbClr val="FF0000"/>
                          </a:solidFill>
                          <a:effectLst/>
                        </a:rPr>
                        <a:t>0.9</a:t>
                      </a:r>
                      <a:endParaRPr lang="en-GB" sz="14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50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74737742"/>
              </p:ext>
            </p:extLst>
          </p:nvPr>
        </p:nvGraphicFramePr>
        <p:xfrm>
          <a:off x="4825872" y="1230004"/>
          <a:ext cx="3456384" cy="4677449"/>
        </p:xfrm>
        <a:graphic>
          <a:graphicData uri="http://schemas.openxmlformats.org/drawingml/2006/table">
            <a:tbl>
              <a:tblPr firstRow="1" firstCol="1" bandRow="1">
                <a:tableStyleId>{5C22544A-7EE6-4342-B048-85BDC9FD1C3A}</a:tableStyleId>
              </a:tblPr>
              <a:tblGrid>
                <a:gridCol w="422287"/>
                <a:gridCol w="422287"/>
                <a:gridCol w="387387"/>
                <a:gridCol w="373863"/>
                <a:gridCol w="455878"/>
                <a:gridCol w="455878"/>
                <a:gridCol w="469402"/>
                <a:gridCol w="469402"/>
              </a:tblGrid>
              <a:tr h="272602">
                <a:tc>
                  <a:txBody>
                    <a:bodyPr/>
                    <a:lstStyle/>
                    <a:p>
                      <a:pPr>
                        <a:lnSpc>
                          <a:spcPct val="115000"/>
                        </a:lnSpc>
                        <a:spcAft>
                          <a:spcPts val="0"/>
                        </a:spcAft>
                      </a:pPr>
                      <a:r>
                        <a:rPr lang="en-GB" sz="1000" dirty="0">
                          <a:effectLst/>
                        </a:rPr>
                        <a:t> </a:t>
                      </a:r>
                      <a:endParaRPr lang="en-GB" sz="1000" dirty="0">
                        <a:effectLst/>
                        <a:latin typeface="Times New Roman"/>
                        <a:ea typeface="Times New Roman"/>
                      </a:endParaRPr>
                    </a:p>
                  </a:txBody>
                  <a:tcPr marL="68580" marR="68580" marT="0" marB="0" anchor="b"/>
                </a:tc>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gridSpan="6">
                  <a:txBody>
                    <a:bodyPr/>
                    <a:lstStyle/>
                    <a:p>
                      <a:pPr>
                        <a:lnSpc>
                          <a:spcPct val="115000"/>
                        </a:lnSpc>
                        <a:spcAft>
                          <a:spcPts val="0"/>
                        </a:spcAft>
                      </a:pPr>
                      <a:r>
                        <a:rPr lang="en-GB" sz="1400" dirty="0" smtClean="0">
                          <a:effectLst/>
                        </a:rPr>
                        <a:t>Harvest Rate (F/F</a:t>
                      </a:r>
                      <a:r>
                        <a:rPr lang="en-GB" sz="1400" baseline="-25000" dirty="0" smtClean="0">
                          <a:effectLst/>
                        </a:rPr>
                        <a:t>MSY</a:t>
                      </a:r>
                      <a:r>
                        <a:rPr lang="en-GB" sz="1400" dirty="0" smtClean="0">
                          <a:effectLst/>
                        </a:rPr>
                        <a:t>)</a:t>
                      </a:r>
                      <a:endParaRPr lang="en-GB" sz="1400" dirty="0">
                        <a:effectLst/>
                        <a:latin typeface="Times New Roman"/>
                        <a:ea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33659">
                <a:tc>
                  <a:txBody>
                    <a:bodyPr/>
                    <a:lstStyle/>
                    <a:p>
                      <a:pPr>
                        <a:lnSpc>
                          <a:spcPct val="115000"/>
                        </a:lnSpc>
                        <a:spcAft>
                          <a:spcPts val="0"/>
                        </a:spcAft>
                      </a:pPr>
                      <a:r>
                        <a:rPr lang="en-GB" sz="1000">
                          <a:effectLst/>
                        </a:rPr>
                        <a:t> </a:t>
                      </a:r>
                      <a:endParaRPr lang="en-GB" sz="1000">
                        <a:effectLst/>
                        <a:latin typeface="Times New Roman"/>
                        <a:ea typeface="Times New Roman"/>
                      </a:endParaRPr>
                    </a:p>
                  </a:txBody>
                  <a:tcPr marL="68580" marR="68580" marT="0" marB="0" anchor="b"/>
                </a:tc>
                <a:tc>
                  <a:txBody>
                    <a:bodyPr/>
                    <a:lstStyle/>
                    <a:p>
                      <a:pPr>
                        <a:lnSpc>
                          <a:spcPct val="115000"/>
                        </a:lnSpc>
                        <a:spcAft>
                          <a:spcPts val="0"/>
                        </a:spcAft>
                      </a:pPr>
                      <a:r>
                        <a:rPr lang="en-GB" sz="1000" dirty="0">
                          <a:effectLst/>
                        </a:rPr>
                        <a:t> </a:t>
                      </a:r>
                      <a:endParaRPr lang="en-GB" sz="10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0.4</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0.8</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1.2</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1.6</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2</a:t>
                      </a:r>
                      <a:endParaRPr lang="en-GB" sz="12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200" b="1" dirty="0" smtClean="0">
                          <a:solidFill>
                            <a:srgbClr val="FF0000"/>
                          </a:solidFill>
                          <a:effectLst/>
                        </a:rPr>
                        <a:t>2.4</a:t>
                      </a:r>
                      <a:endParaRPr lang="en-GB" sz="1200" b="1" dirty="0">
                        <a:solidFill>
                          <a:srgbClr val="FF0000"/>
                        </a:solidFill>
                        <a:effectLst/>
                        <a:latin typeface="Times New Roman"/>
                        <a:ea typeface="Times New Roman"/>
                      </a:endParaRPr>
                    </a:p>
                  </a:txBody>
                  <a:tcPr marL="68580" marR="68580" marT="0" marB="0" anchor="b"/>
                </a:tc>
              </a:tr>
              <a:tr h="194716">
                <a:tc rowSpan="17">
                  <a:txBody>
                    <a:bodyPr/>
                    <a:lstStyle/>
                    <a:p>
                      <a:pPr algn="r">
                        <a:lnSpc>
                          <a:spcPct val="115000"/>
                        </a:lnSpc>
                        <a:spcAft>
                          <a:spcPts val="0"/>
                        </a:spcAft>
                      </a:pPr>
                      <a:r>
                        <a:rPr lang="en-GB" sz="2000">
                          <a:effectLst/>
                        </a:rPr>
                        <a:t>Auto-correlation</a:t>
                      </a:r>
                      <a:endParaRPr lang="en-GB" sz="1000">
                        <a:effectLst/>
                        <a:latin typeface="Times New Roman"/>
                        <a:ea typeface="Times New Roman"/>
                      </a:endParaRPr>
                    </a:p>
                  </a:txBody>
                  <a:tcPr marL="68580" marR="68580" marT="0" marB="0" vert="vert270" anchor="b"/>
                </a:tc>
                <a:tc>
                  <a:txBody>
                    <a:bodyPr/>
                    <a:lstStyle/>
                    <a:p>
                      <a:pPr algn="r">
                        <a:lnSpc>
                          <a:spcPct val="115000"/>
                        </a:lnSpc>
                        <a:spcAft>
                          <a:spcPts val="0"/>
                        </a:spcAft>
                      </a:pPr>
                      <a:r>
                        <a:rPr lang="en-GB" sz="1000" b="1" dirty="0">
                          <a:solidFill>
                            <a:srgbClr val="FF0000"/>
                          </a:solidFill>
                          <a:effectLst/>
                        </a:rPr>
                        <a:t>0.1</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0</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38</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0.15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38</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0.2</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0.25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0.3</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14</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0.35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0.4</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0.45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0.55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0.6</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0.65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0.7</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18</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33</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35</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0.75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19</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34</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0.8</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10</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0.85</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12</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26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r h="194716">
                <a:tc vMerge="1">
                  <a:txBody>
                    <a:bodyPr/>
                    <a:lstStyle/>
                    <a:p>
                      <a:endParaRPr lang="en-GB"/>
                    </a:p>
                  </a:txBody>
                  <a:tcPr/>
                </a:tc>
                <a:tc>
                  <a:txBody>
                    <a:bodyPr/>
                    <a:lstStyle/>
                    <a:p>
                      <a:pPr algn="r">
                        <a:lnSpc>
                          <a:spcPct val="115000"/>
                        </a:lnSpc>
                        <a:spcAft>
                          <a:spcPts val="0"/>
                        </a:spcAft>
                      </a:pPr>
                      <a:r>
                        <a:rPr lang="en-GB" sz="1000" b="1" dirty="0">
                          <a:solidFill>
                            <a:srgbClr val="FF0000"/>
                          </a:solidFill>
                          <a:effectLst/>
                        </a:rPr>
                        <a:t>0.9</a:t>
                      </a:r>
                      <a:endParaRPr lang="en-GB" sz="1000" b="1" dirty="0">
                        <a:solidFill>
                          <a:srgbClr val="FF0000"/>
                        </a:solidFill>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16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31</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39</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a:effectLst/>
                        </a:rPr>
                        <a:t>+76</a:t>
                      </a:r>
                      <a:endParaRPr lang="en-GB" sz="1400">
                        <a:effectLst/>
                        <a:latin typeface="Times New Roman"/>
                        <a:ea typeface="Times New Roman"/>
                      </a:endParaRPr>
                    </a:p>
                  </a:txBody>
                  <a:tcPr marL="68580" marR="68580" marT="0" marB="0" anchor="b"/>
                </a:tc>
                <a:tc>
                  <a:txBody>
                    <a:bodyPr/>
                    <a:lstStyle/>
                    <a:p>
                      <a:pPr algn="r">
                        <a:lnSpc>
                          <a:spcPct val="115000"/>
                        </a:lnSpc>
                        <a:spcAft>
                          <a:spcPts val="0"/>
                        </a:spcAft>
                      </a:pPr>
                      <a:r>
                        <a:rPr lang="en-GB" sz="1400" dirty="0">
                          <a:effectLst/>
                        </a:rPr>
                        <a:t>+76</a:t>
                      </a:r>
                      <a:endParaRPr lang="en-GB" sz="1400" dirty="0">
                        <a:effectLst/>
                        <a:latin typeface="Times New Roman"/>
                        <a:ea typeface="Times New Roman"/>
                      </a:endParaRPr>
                    </a:p>
                  </a:txBody>
                  <a:tcPr marL="68580" marR="68580" marT="0" marB="0" anchor="b"/>
                </a:tc>
              </a:tr>
            </a:tbl>
          </a:graphicData>
        </a:graphic>
      </p:graphicFrame>
      <p:sp>
        <p:nvSpPr>
          <p:cNvPr id="5" name="TextBox 4"/>
          <p:cNvSpPr txBox="1"/>
          <p:nvPr/>
        </p:nvSpPr>
        <p:spPr>
          <a:xfrm>
            <a:off x="179512" y="5157192"/>
            <a:ext cx="3528392" cy="646331"/>
          </a:xfrm>
          <a:prstGeom prst="rect">
            <a:avLst/>
          </a:prstGeom>
          <a:noFill/>
        </p:spPr>
        <p:txBody>
          <a:bodyPr wrap="square" rtlCol="0">
            <a:spAutoFit/>
          </a:bodyPr>
          <a:lstStyle/>
          <a:p>
            <a:r>
              <a:rPr lang="en-GB" dirty="0" smtClean="0"/>
              <a:t>Simple HCR and Recovery Time (Limit)</a:t>
            </a:r>
            <a:endParaRPr lang="en-GB" dirty="0"/>
          </a:p>
        </p:txBody>
      </p:sp>
      <p:sp>
        <p:nvSpPr>
          <p:cNvPr id="6" name="TextBox 5"/>
          <p:cNvSpPr txBox="1"/>
          <p:nvPr/>
        </p:nvSpPr>
        <p:spPr>
          <a:xfrm>
            <a:off x="4716016" y="548680"/>
            <a:ext cx="3528392" cy="646331"/>
          </a:xfrm>
          <a:prstGeom prst="rect">
            <a:avLst/>
          </a:prstGeom>
          <a:noFill/>
        </p:spPr>
        <p:txBody>
          <a:bodyPr wrap="square" rtlCol="0">
            <a:spAutoFit/>
          </a:bodyPr>
          <a:lstStyle/>
          <a:p>
            <a:r>
              <a:rPr lang="en-GB" dirty="0" smtClean="0"/>
              <a:t>Simple HCR and Recovery Time (Target)</a:t>
            </a:r>
            <a:endParaRPr lang="en-GB" dirty="0"/>
          </a:p>
        </p:txBody>
      </p:sp>
    </p:spTree>
    <p:extLst>
      <p:ext uri="{BB962C8B-B14F-4D97-AF65-F5344CB8AC3E}">
        <p14:creationId xmlns:p14="http://schemas.microsoft.com/office/powerpoint/2010/main" val="362567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7544" y="404664"/>
            <a:ext cx="7772400" cy="685800"/>
          </a:xfrm>
        </p:spPr>
        <p:txBody>
          <a:bodyPr>
            <a:normAutofit fontScale="90000"/>
          </a:bodyPr>
          <a:lstStyle/>
          <a:p>
            <a:pPr eaLnBrk="1" hangingPunct="1"/>
            <a:r>
              <a:rPr lang="en-US" altLang="en-US" dirty="0" smtClean="0"/>
              <a:t>Importance in Population Control/i.e. Role of the predator- I</a:t>
            </a:r>
          </a:p>
        </p:txBody>
      </p:sp>
      <p:sp>
        <p:nvSpPr>
          <p:cNvPr id="52227" name="Rectangle 3"/>
          <p:cNvSpPr>
            <a:spLocks noGrp="1" noChangeArrowheads="1"/>
          </p:cNvSpPr>
          <p:nvPr>
            <p:ph type="body" idx="1"/>
          </p:nvPr>
        </p:nvSpPr>
        <p:spPr>
          <a:xfrm>
            <a:off x="304800" y="1600200"/>
            <a:ext cx="8839200" cy="4648200"/>
          </a:xfrm>
        </p:spPr>
        <p:txBody>
          <a:bodyPr/>
          <a:lstStyle/>
          <a:p>
            <a:pPr eaLnBrk="1" hangingPunct="1"/>
            <a:r>
              <a:rPr lang="en-US" altLang="en-US" sz="3600" smtClean="0"/>
              <a:t>Predators usually kill the sick, weak or aged.</a:t>
            </a:r>
          </a:p>
          <a:p>
            <a:pPr eaLnBrk="1" hangingPunct="1">
              <a:buFont typeface="Wingdings" pitchFamily="2" charset="2"/>
              <a:buNone/>
            </a:pPr>
            <a:endParaRPr lang="en-US" altLang="en-US" sz="3600" smtClean="0"/>
          </a:p>
          <a:p>
            <a:pPr eaLnBrk="1" hangingPunct="1"/>
            <a:r>
              <a:rPr lang="en-US" altLang="en-US" sz="3600" smtClean="0"/>
              <a:t>This helps to let the rest of the prey have greater access to the available food supply.  </a:t>
            </a:r>
          </a:p>
          <a:p>
            <a:pPr eaLnBrk="1" hangingPunct="1">
              <a:buFont typeface="Wingdings" pitchFamily="2" charset="2"/>
              <a:buNone/>
            </a:pPr>
            <a:endParaRPr lang="en-US" altLang="en-US" sz="3600" smtClean="0"/>
          </a:p>
          <a:p>
            <a:pPr eaLnBrk="1" hangingPunct="1"/>
            <a:r>
              <a:rPr lang="en-US" altLang="en-US" sz="3600" smtClean="0"/>
              <a:t>It also improves the genetic stock.</a:t>
            </a:r>
          </a:p>
        </p:txBody>
      </p:sp>
    </p:spTree>
    <p:extLst>
      <p:ext uri="{BB962C8B-B14F-4D97-AF65-F5344CB8AC3E}">
        <p14:creationId xmlns:p14="http://schemas.microsoft.com/office/powerpoint/2010/main" val="1348627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Conclusions-I </a:t>
            </a:r>
            <a:br>
              <a:rPr lang="en-GB" dirty="0" smtClean="0"/>
            </a:br>
            <a:r>
              <a:rPr lang="en-GB" dirty="0" smtClean="0"/>
              <a:t>Evaluating Current Reference Points</a:t>
            </a:r>
            <a:endParaRPr lang="en-GB" dirty="0"/>
          </a:p>
        </p:txBody>
      </p:sp>
      <p:sp>
        <p:nvSpPr>
          <p:cNvPr id="3" name="Content Placeholder 2"/>
          <p:cNvSpPr>
            <a:spLocks noGrp="1"/>
          </p:cNvSpPr>
          <p:nvPr>
            <p:ph idx="1"/>
          </p:nvPr>
        </p:nvSpPr>
        <p:spPr/>
        <p:txBody>
          <a:bodyPr>
            <a:normAutofit fontScale="92500" lnSpcReduction="20000"/>
          </a:bodyPr>
          <a:lstStyle/>
          <a:p>
            <a:r>
              <a:rPr lang="en-US" dirty="0"/>
              <a:t>Risks of falling below 40% of S</a:t>
            </a:r>
            <a:r>
              <a:rPr lang="en-US" baseline="-25000" dirty="0"/>
              <a:t>MSY</a:t>
            </a:r>
            <a:r>
              <a:rPr lang="en-US" dirty="0"/>
              <a:t> are below 7% and 10% for </a:t>
            </a:r>
            <a:r>
              <a:rPr lang="en-US" dirty="0" smtClean="0"/>
              <a:t>albacore </a:t>
            </a:r>
            <a:r>
              <a:rPr lang="en-US" dirty="0"/>
              <a:t>and </a:t>
            </a:r>
            <a:r>
              <a:rPr lang="en-US" dirty="0" smtClean="0"/>
              <a:t>skipjack </a:t>
            </a:r>
            <a:r>
              <a:rPr lang="en-US" dirty="0"/>
              <a:t>respectively if fished at optimal levels. </a:t>
            </a:r>
            <a:endParaRPr lang="en-US" dirty="0" smtClean="0"/>
          </a:p>
          <a:p>
            <a:r>
              <a:rPr lang="en-US" dirty="0" smtClean="0"/>
              <a:t>For </a:t>
            </a:r>
            <a:r>
              <a:rPr lang="en-US" dirty="0" err="1"/>
              <a:t>bigeye</a:t>
            </a:r>
            <a:r>
              <a:rPr lang="en-US" dirty="0"/>
              <a:t> and </a:t>
            </a:r>
            <a:r>
              <a:rPr lang="en-US" dirty="0" err="1"/>
              <a:t>yellowfin</a:t>
            </a:r>
            <a:r>
              <a:rPr lang="en-US" dirty="0"/>
              <a:t> these risks are less than 1% respectively to fall below 50% of S</a:t>
            </a:r>
            <a:r>
              <a:rPr lang="en-US" baseline="-25000" dirty="0"/>
              <a:t>MSY</a:t>
            </a:r>
            <a:r>
              <a:rPr lang="en-US" dirty="0"/>
              <a:t> and 40% S</a:t>
            </a:r>
            <a:r>
              <a:rPr lang="en-US" baseline="-25000" dirty="0"/>
              <a:t>MSY</a:t>
            </a:r>
            <a:r>
              <a:rPr lang="en-US" dirty="0"/>
              <a:t> respectively. </a:t>
            </a:r>
            <a:endParaRPr lang="en-US" dirty="0" smtClean="0"/>
          </a:p>
          <a:p>
            <a:r>
              <a:rPr lang="en-US" dirty="0" smtClean="0"/>
              <a:t>Risks </a:t>
            </a:r>
            <a:r>
              <a:rPr lang="en-US" dirty="0"/>
              <a:t>of failing to detect an issue with overfishing is less than 2% for albacore at levels exceeding optimal fishing </a:t>
            </a:r>
            <a:r>
              <a:rPr lang="en-US" dirty="0" smtClean="0"/>
              <a:t>levels (about 1.2 times F</a:t>
            </a:r>
            <a:r>
              <a:rPr lang="en-US" baseline="-25000" dirty="0" smtClean="0"/>
              <a:t>MSY</a:t>
            </a:r>
            <a:r>
              <a:rPr lang="en-US" dirty="0" smtClean="0"/>
              <a:t>), </a:t>
            </a:r>
            <a:r>
              <a:rPr lang="en-US" dirty="0"/>
              <a:t>about 40% for skipjack, and about 60% for </a:t>
            </a:r>
            <a:r>
              <a:rPr lang="en-US" dirty="0" err="1"/>
              <a:t>bigeye</a:t>
            </a:r>
            <a:r>
              <a:rPr lang="en-US" dirty="0"/>
              <a:t> and  </a:t>
            </a:r>
            <a:r>
              <a:rPr lang="en-US" dirty="0" err="1"/>
              <a:t>yellowfin</a:t>
            </a:r>
            <a:r>
              <a:rPr lang="en-US" dirty="0"/>
              <a:t> at these reference points.</a:t>
            </a:r>
            <a:endParaRPr lang="en-GB" dirty="0"/>
          </a:p>
        </p:txBody>
      </p:sp>
    </p:spTree>
    <p:extLst>
      <p:ext uri="{BB962C8B-B14F-4D97-AF65-F5344CB8AC3E}">
        <p14:creationId xmlns:p14="http://schemas.microsoft.com/office/powerpoint/2010/main" val="2221757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Conclusions-II</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Assuming we can estimate reference points with certainty and implement management without error (BOTH BIG ASSUMPTIONS):</a:t>
            </a:r>
          </a:p>
          <a:p>
            <a:pPr lvl="2"/>
            <a:r>
              <a:rPr lang="en-GB" dirty="0" smtClean="0"/>
              <a:t>Target reference points should be limits probably if we want to preserve the stocks</a:t>
            </a:r>
          </a:p>
          <a:p>
            <a:pPr lvl="2"/>
            <a:r>
              <a:rPr lang="en-GB" dirty="0" smtClean="0"/>
              <a:t>Current limits maybe too optimistic.</a:t>
            </a:r>
          </a:p>
          <a:p>
            <a:pPr lvl="2"/>
            <a:r>
              <a:rPr lang="en-GB" dirty="0" smtClean="0"/>
              <a:t>Probably </a:t>
            </a:r>
            <a:r>
              <a:rPr lang="en-GB" dirty="0" err="1" smtClean="0"/>
              <a:t>F</a:t>
            </a:r>
            <a:r>
              <a:rPr lang="en-GB" baseline="-25000" dirty="0" err="1" smtClean="0"/>
              <a:t>limit</a:t>
            </a:r>
            <a:r>
              <a:rPr lang="en-GB" dirty="0" smtClean="0"/>
              <a:t> should be 1.2 for most Tuna stocks to recover stocks within 3-4 generations for most Tuna stocks (20-40 years depending on the species)</a:t>
            </a:r>
          </a:p>
          <a:p>
            <a:pPr lvl="2"/>
            <a:r>
              <a:rPr lang="en-GB" dirty="0"/>
              <a:t>Probably </a:t>
            </a:r>
            <a:r>
              <a:rPr lang="en-GB" dirty="0" err="1" smtClean="0"/>
              <a:t>B</a:t>
            </a:r>
            <a:r>
              <a:rPr lang="en-GB" baseline="-25000" dirty="0" err="1" smtClean="0"/>
              <a:t>limit</a:t>
            </a:r>
            <a:r>
              <a:rPr lang="en-GB" dirty="0" smtClean="0"/>
              <a:t> should be 0.8 for most Tuna stocks to minimize risk of overfishing (between 0.1-0.2).</a:t>
            </a:r>
          </a:p>
          <a:p>
            <a:endParaRPr lang="en-GB" dirty="0"/>
          </a:p>
        </p:txBody>
      </p:sp>
    </p:spTree>
    <p:extLst>
      <p:ext uri="{BB962C8B-B14F-4D97-AF65-F5344CB8AC3E}">
        <p14:creationId xmlns:p14="http://schemas.microsoft.com/office/powerpoint/2010/main" val="1755134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34319"/>
            <a:ext cx="8229600" cy="1143000"/>
          </a:xfrm>
        </p:spPr>
        <p:txBody>
          <a:bodyPr/>
          <a:lstStyle/>
          <a:p>
            <a:r>
              <a:rPr lang="en-GB" dirty="0" err="1" smtClean="0"/>
              <a:t>Tradeoffs</a:t>
            </a:r>
            <a:r>
              <a:rPr lang="en-GB" dirty="0" smtClean="0"/>
              <a:t> – Catch Vs Sp. Biomass</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6" y="1268759"/>
            <a:ext cx="6149485" cy="3672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44208" y="2348880"/>
            <a:ext cx="2232248" cy="369332"/>
          </a:xfrm>
          <a:prstGeom prst="rect">
            <a:avLst/>
          </a:prstGeom>
          <a:noFill/>
        </p:spPr>
        <p:txBody>
          <a:bodyPr wrap="square" rtlCol="0">
            <a:spAutoFit/>
          </a:bodyPr>
          <a:lstStyle/>
          <a:p>
            <a:r>
              <a:rPr lang="en-GB" dirty="0" smtClean="0"/>
              <a:t>Target F</a:t>
            </a:r>
            <a:r>
              <a:rPr lang="en-GB" baseline="-25000" dirty="0" smtClean="0"/>
              <a:t>MSY</a:t>
            </a:r>
            <a:endParaRPr lang="en-GB" baseline="-250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 y="889447"/>
            <a:ext cx="6201748" cy="3885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444208" y="2348880"/>
            <a:ext cx="2232248" cy="369332"/>
          </a:xfrm>
          <a:prstGeom prst="rect">
            <a:avLst/>
          </a:prstGeom>
          <a:solidFill>
            <a:schemeClr val="bg1"/>
          </a:solidFill>
        </p:spPr>
        <p:txBody>
          <a:bodyPr wrap="square" rtlCol="0">
            <a:spAutoFit/>
          </a:bodyPr>
          <a:lstStyle/>
          <a:p>
            <a:r>
              <a:rPr lang="en-GB" dirty="0" smtClean="0"/>
              <a:t>Target 0.8 F</a:t>
            </a:r>
            <a:r>
              <a:rPr lang="en-GB" baseline="-25000" dirty="0" smtClean="0"/>
              <a:t>MSY</a:t>
            </a:r>
            <a:endParaRPr lang="en-GB" baseline="-25000"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860455"/>
            <a:ext cx="7704856" cy="603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51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anim calcmode="lin" valueType="num">
                                      <p:cBhvr additive="base">
                                        <p:cTn id="21" dur="500" fill="hold"/>
                                        <p:tgtEl>
                                          <p:spTgt spid="5123"/>
                                        </p:tgtEl>
                                        <p:attrNameLst>
                                          <p:attrName>ppt_x</p:attrName>
                                        </p:attrNameLst>
                                      </p:cBhvr>
                                      <p:tavLst>
                                        <p:tav tm="0">
                                          <p:val>
                                            <p:strVal val="#ppt_x"/>
                                          </p:val>
                                        </p:tav>
                                        <p:tav tm="100000">
                                          <p:val>
                                            <p:strVal val="#ppt_x"/>
                                          </p:val>
                                        </p:tav>
                                      </p:tavLst>
                                    </p:anim>
                                    <p:anim calcmode="lin" valueType="num">
                                      <p:cBhvr additive="base">
                                        <p:cTn id="22"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anim calcmode="lin" valueType="num">
                                      <p:cBhvr additive="base">
                                        <p:cTn id="27" dur="500" fill="hold"/>
                                        <p:tgtEl>
                                          <p:spTgt spid="5124"/>
                                        </p:tgtEl>
                                        <p:attrNameLst>
                                          <p:attrName>ppt_x</p:attrName>
                                        </p:attrNameLst>
                                      </p:cBhvr>
                                      <p:tavLst>
                                        <p:tav tm="0">
                                          <p:val>
                                            <p:strVal val="#ppt_x"/>
                                          </p:val>
                                        </p:tav>
                                        <p:tav tm="100000">
                                          <p:val>
                                            <p:strVal val="#ppt_x"/>
                                          </p:val>
                                        </p:tav>
                                      </p:tavLst>
                                    </p:anim>
                                    <p:anim calcmode="lin" valueType="num">
                                      <p:cBhvr additive="base">
                                        <p:cTn id="2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Inherently what you need to decide</a:t>
            </a:r>
            <a:endParaRPr lang="en-GB" dirty="0"/>
          </a:p>
        </p:txBody>
      </p:sp>
      <p:sp>
        <p:nvSpPr>
          <p:cNvPr id="3" name="Content Placeholder 2"/>
          <p:cNvSpPr>
            <a:spLocks noGrp="1"/>
          </p:cNvSpPr>
          <p:nvPr>
            <p:ph idx="1"/>
          </p:nvPr>
        </p:nvSpPr>
        <p:spPr/>
        <p:txBody>
          <a:bodyPr/>
          <a:lstStyle/>
          <a:p>
            <a:r>
              <a:rPr lang="en-GB" dirty="0" smtClean="0"/>
              <a:t>Balance long-term yield to long-term stock biomass.</a:t>
            </a:r>
          </a:p>
          <a:p>
            <a:r>
              <a:rPr lang="en-GB" dirty="0" smtClean="0"/>
              <a:t>In case of adverse conditions, evaluate how long it may take to recover</a:t>
            </a:r>
            <a:r>
              <a:rPr lang="en-GB" dirty="0" smtClean="0"/>
              <a:t>.</a:t>
            </a:r>
          </a:p>
          <a:p>
            <a:r>
              <a:rPr lang="en-GB" dirty="0" smtClean="0"/>
              <a:t>Take a lot of pain now for benefits later or less now for longer rebuilding time</a:t>
            </a:r>
            <a:endParaRPr lang="en-GB" dirty="0"/>
          </a:p>
        </p:txBody>
      </p:sp>
    </p:spTree>
    <p:extLst>
      <p:ext uri="{BB962C8B-B14F-4D97-AF65-F5344CB8AC3E}">
        <p14:creationId xmlns:p14="http://schemas.microsoft.com/office/powerpoint/2010/main" val="577083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Acknowledgements</a:t>
            </a:r>
            <a:endParaRPr lang="en-GB" dirty="0"/>
          </a:p>
        </p:txBody>
      </p:sp>
      <p:sp>
        <p:nvSpPr>
          <p:cNvPr id="3" name="Content Placeholder 2"/>
          <p:cNvSpPr>
            <a:spLocks noGrp="1"/>
          </p:cNvSpPr>
          <p:nvPr>
            <p:ph idx="1"/>
          </p:nvPr>
        </p:nvSpPr>
        <p:spPr/>
        <p:txBody>
          <a:bodyPr/>
          <a:lstStyle/>
          <a:p>
            <a:r>
              <a:rPr lang="en-GB" dirty="0" smtClean="0"/>
              <a:t>Campbell Davies &amp; Dale </a:t>
            </a:r>
            <a:r>
              <a:rPr lang="en-GB" dirty="0" err="1" smtClean="0"/>
              <a:t>Kolody</a:t>
            </a:r>
            <a:endParaRPr lang="en-GB" dirty="0" smtClean="0"/>
          </a:p>
          <a:p>
            <a:r>
              <a:rPr lang="en-GB" dirty="0" smtClean="0"/>
              <a:t>Iago </a:t>
            </a:r>
            <a:r>
              <a:rPr lang="en-GB" dirty="0" err="1" smtClean="0"/>
              <a:t>Mosqueira</a:t>
            </a:r>
            <a:endParaRPr lang="en-GB" dirty="0" smtClean="0"/>
          </a:p>
          <a:p>
            <a:r>
              <a:rPr lang="en-GB" dirty="0" smtClean="0"/>
              <a:t>Jerry Scott</a:t>
            </a:r>
          </a:p>
          <a:p>
            <a:r>
              <a:rPr lang="en-GB" dirty="0" smtClean="0"/>
              <a:t>Victor </a:t>
            </a:r>
            <a:r>
              <a:rPr lang="en-GB" dirty="0" err="1" smtClean="0"/>
              <a:t>Restrepo</a:t>
            </a:r>
            <a:endParaRPr lang="en-GB" dirty="0" smtClean="0"/>
          </a:p>
          <a:p>
            <a:r>
              <a:rPr lang="en-GB" dirty="0" smtClean="0"/>
              <a:t>Ray </a:t>
            </a:r>
            <a:r>
              <a:rPr lang="en-GB" dirty="0" err="1" smtClean="0"/>
              <a:t>Hilborn</a:t>
            </a:r>
            <a:endParaRPr lang="en-GB" dirty="0" smtClean="0"/>
          </a:p>
          <a:p>
            <a:r>
              <a:rPr lang="en-GB" dirty="0" smtClean="0"/>
              <a:t>Dave Bernard</a:t>
            </a:r>
            <a:endParaRPr lang="en-GB" dirty="0"/>
          </a:p>
        </p:txBody>
      </p:sp>
    </p:spTree>
    <p:extLst>
      <p:ext uri="{BB962C8B-B14F-4D97-AF65-F5344CB8AC3E}">
        <p14:creationId xmlns:p14="http://schemas.microsoft.com/office/powerpoint/2010/main" val="360981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Role of top predators-II</a:t>
            </a:r>
            <a:endParaRPr lang="en-GB" dirty="0"/>
          </a:p>
        </p:txBody>
      </p:sp>
      <p:sp>
        <p:nvSpPr>
          <p:cNvPr id="3" name="Content Placeholder 2"/>
          <p:cNvSpPr>
            <a:spLocks noGrp="1"/>
          </p:cNvSpPr>
          <p:nvPr>
            <p:ph idx="1"/>
          </p:nvPr>
        </p:nvSpPr>
        <p:spPr/>
        <p:txBody>
          <a:bodyPr/>
          <a:lstStyle/>
          <a:p>
            <a:r>
              <a:rPr lang="en-GB" dirty="0" smtClean="0"/>
              <a:t>Diversity (</a:t>
            </a:r>
            <a:r>
              <a:rPr lang="en-GB" dirty="0" err="1" smtClean="0"/>
              <a:t>Paigne</a:t>
            </a:r>
            <a:r>
              <a:rPr lang="en-GB" dirty="0" smtClean="0"/>
              <a:t> 1966) vs homogeneity in ecosystems.</a:t>
            </a:r>
          </a:p>
          <a:p>
            <a:r>
              <a:rPr lang="en-GB" dirty="0" smtClean="0"/>
              <a:t>Top predators are replaced by the lower trophic levels, and equilibrium is reached at a newer levels.</a:t>
            </a:r>
          </a:p>
          <a:p>
            <a:r>
              <a:rPr lang="en-GB" dirty="0" smtClean="0"/>
              <a:t>Keystone indicator of health of an ecosystem.</a:t>
            </a:r>
            <a:endParaRPr lang="en-GB" dirty="0"/>
          </a:p>
        </p:txBody>
      </p:sp>
    </p:spTree>
    <p:extLst>
      <p:ext uri="{BB962C8B-B14F-4D97-AF65-F5344CB8AC3E}">
        <p14:creationId xmlns:p14="http://schemas.microsoft.com/office/powerpoint/2010/main" val="257734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globalanimal.org/wp-content/uploads/2011/08/Shark-Week-Brings-Forth-Attack-Survivors-650x4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6004"/>
            <a:ext cx="4200401" cy="31453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topcetaceancaptivitynow.files.wordpress.com/2012/10/life_under_the_ocean-wid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3338218"/>
            <a:ext cx="5587379" cy="3496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59816" y="291230"/>
            <a:ext cx="4132664" cy="2923877"/>
          </a:xfrm>
          <a:prstGeom prst="rect">
            <a:avLst/>
          </a:prstGeom>
          <a:noFill/>
        </p:spPr>
        <p:txBody>
          <a:bodyPr wrap="square" rtlCol="0">
            <a:spAutoFit/>
          </a:bodyPr>
          <a:lstStyle/>
          <a:p>
            <a:r>
              <a:rPr lang="en-GB" sz="4000" dirty="0" smtClean="0"/>
              <a:t>Sharks: </a:t>
            </a:r>
          </a:p>
          <a:p>
            <a:r>
              <a:rPr lang="en-GB" sz="2400" dirty="0" smtClean="0"/>
              <a:t>Focussed attention by NGO’s and countries to ban shark fishing and minimize by-catch (PRIMARILY as they are a top predator, and a keystone indicator of ocean health)</a:t>
            </a:r>
            <a:endParaRPr lang="en-GB" sz="2400" dirty="0"/>
          </a:p>
        </p:txBody>
      </p:sp>
    </p:spTree>
    <p:extLst>
      <p:ext uri="{BB962C8B-B14F-4D97-AF65-F5344CB8AC3E}">
        <p14:creationId xmlns:p14="http://schemas.microsoft.com/office/powerpoint/2010/main" val="4261641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692696"/>
            <a:ext cx="3168352" cy="646331"/>
          </a:xfrm>
          <a:prstGeom prst="rect">
            <a:avLst/>
          </a:prstGeom>
          <a:noFill/>
        </p:spPr>
        <p:txBody>
          <a:bodyPr wrap="square" rtlCol="0">
            <a:spAutoFit/>
          </a:bodyPr>
          <a:lstStyle/>
          <a:p>
            <a:r>
              <a:rPr lang="en-GB" sz="3600" dirty="0" smtClean="0"/>
              <a:t>But….So are</a:t>
            </a:r>
            <a:endParaRPr lang="en-GB" sz="3600" dirty="0"/>
          </a:p>
        </p:txBody>
      </p:sp>
      <p:pic>
        <p:nvPicPr>
          <p:cNvPr id="10242" name="Picture 2" descr="tuna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1484784"/>
            <a:ext cx="6063401" cy="28083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31840" y="5085184"/>
            <a:ext cx="5256584" cy="646331"/>
          </a:xfrm>
          <a:prstGeom prst="rect">
            <a:avLst/>
          </a:prstGeom>
          <a:noFill/>
        </p:spPr>
        <p:txBody>
          <a:bodyPr wrap="square" rtlCol="0">
            <a:spAutoFit/>
          </a:bodyPr>
          <a:lstStyle/>
          <a:p>
            <a:r>
              <a:rPr lang="en-GB" sz="3600" dirty="0" smtClean="0"/>
              <a:t>Tuna….Wolves of the sea</a:t>
            </a:r>
            <a:endParaRPr lang="en-GB" sz="3600" dirty="0"/>
          </a:p>
        </p:txBody>
      </p:sp>
    </p:spTree>
    <p:extLst>
      <p:ext uri="{BB962C8B-B14F-4D97-AF65-F5344CB8AC3E}">
        <p14:creationId xmlns:p14="http://schemas.microsoft.com/office/powerpoint/2010/main" val="14153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88840"/>
            <a:ext cx="8229600" cy="1143000"/>
          </a:xfrm>
        </p:spPr>
        <p:txBody>
          <a:bodyPr/>
          <a:lstStyle/>
          <a:p>
            <a:r>
              <a:rPr lang="en-GB" dirty="0" smtClean="0"/>
              <a:t>What we want to avoid?</a:t>
            </a:r>
            <a:endParaRPr lang="en-GB" dirty="0"/>
          </a:p>
        </p:txBody>
      </p:sp>
    </p:spTree>
    <p:extLst>
      <p:ext uri="{BB962C8B-B14F-4D97-AF65-F5344CB8AC3E}">
        <p14:creationId xmlns:p14="http://schemas.microsoft.com/office/powerpoint/2010/main" val="343254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5227638" y="1679575"/>
          <a:ext cx="1590675" cy="1077913"/>
        </p:xfrm>
        <a:graphic>
          <a:graphicData uri="http://schemas.openxmlformats.org/presentationml/2006/ole">
            <mc:AlternateContent xmlns:mc="http://schemas.openxmlformats.org/markup-compatibility/2006">
              <mc:Choice xmlns:v="urn:schemas-microsoft-com:vml" Requires="v">
                <p:oleObj spid="_x0000_s2162" name="Clip" r:id="rId4" imgW="4532760" imgH="3399480" progId="MS_ClipArt_Gallery.5">
                  <p:embed/>
                </p:oleObj>
              </mc:Choice>
              <mc:Fallback>
                <p:oleObj name="Clip" r:id="rId4"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638" y="1679575"/>
                        <a:ext cx="15906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3"/>
          <p:cNvGraphicFramePr>
            <a:graphicFrameLocks noChangeAspect="1"/>
          </p:cNvGraphicFramePr>
          <p:nvPr/>
        </p:nvGraphicFramePr>
        <p:xfrm>
          <a:off x="5227638" y="2060575"/>
          <a:ext cx="1590675" cy="1077913"/>
        </p:xfrm>
        <a:graphic>
          <a:graphicData uri="http://schemas.openxmlformats.org/presentationml/2006/ole">
            <mc:AlternateContent xmlns:mc="http://schemas.openxmlformats.org/markup-compatibility/2006">
              <mc:Choice xmlns:v="urn:schemas-microsoft-com:vml" Requires="v">
                <p:oleObj spid="_x0000_s2163" name="Clip" r:id="rId6" imgW="4532760" imgH="3399480" progId="MS_ClipArt_Gallery.5">
                  <p:embed/>
                </p:oleObj>
              </mc:Choice>
              <mc:Fallback>
                <p:oleObj name="Clip" r:id="rId6"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638" y="2060575"/>
                        <a:ext cx="15906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4"/>
          <p:cNvGraphicFramePr>
            <a:graphicFrameLocks noChangeAspect="1"/>
          </p:cNvGraphicFramePr>
          <p:nvPr/>
        </p:nvGraphicFramePr>
        <p:xfrm>
          <a:off x="5227638" y="2460625"/>
          <a:ext cx="1590675" cy="1077913"/>
        </p:xfrm>
        <a:graphic>
          <a:graphicData uri="http://schemas.openxmlformats.org/presentationml/2006/ole">
            <mc:AlternateContent xmlns:mc="http://schemas.openxmlformats.org/markup-compatibility/2006">
              <mc:Choice xmlns:v="urn:schemas-microsoft-com:vml" Requires="v">
                <p:oleObj spid="_x0000_s2164" name="Clip" r:id="rId7" imgW="4532760" imgH="3399480" progId="MS_ClipArt_Gallery.5">
                  <p:embed/>
                </p:oleObj>
              </mc:Choice>
              <mc:Fallback>
                <p:oleObj name="Clip" r:id="rId7"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638" y="2460625"/>
                        <a:ext cx="15906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5227638" y="2816225"/>
          <a:ext cx="1590675" cy="1077913"/>
        </p:xfrm>
        <a:graphic>
          <a:graphicData uri="http://schemas.openxmlformats.org/presentationml/2006/ole">
            <mc:AlternateContent xmlns:mc="http://schemas.openxmlformats.org/markup-compatibility/2006">
              <mc:Choice xmlns:v="urn:schemas-microsoft-com:vml" Requires="v">
                <p:oleObj spid="_x0000_s2165" name="Clip" r:id="rId8" imgW="4532760" imgH="3399480" progId="MS_ClipArt_Gallery.5">
                  <p:embed/>
                </p:oleObj>
              </mc:Choice>
              <mc:Fallback>
                <p:oleObj name="Clip" r:id="rId8" imgW="4532760" imgH="339948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638" y="2816225"/>
                        <a:ext cx="15906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6"/>
          <p:cNvSpPr txBox="1">
            <a:spLocks noChangeArrowheads="1"/>
          </p:cNvSpPr>
          <p:nvPr/>
        </p:nvSpPr>
        <p:spPr bwMode="auto">
          <a:xfrm>
            <a:off x="612775" y="12033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24583" name="AutoShape 7"/>
          <p:cNvSpPr>
            <a:spLocks noChangeArrowheads="1"/>
          </p:cNvSpPr>
          <p:nvPr/>
        </p:nvSpPr>
        <p:spPr bwMode="auto">
          <a:xfrm>
            <a:off x="1343025" y="1579563"/>
            <a:ext cx="4875213" cy="4683125"/>
          </a:xfrm>
          <a:prstGeom prst="triangle">
            <a:avLst>
              <a:gd name="adj" fmla="val 50000"/>
            </a:avLst>
          </a:prstGeom>
          <a:noFill/>
          <a:ln w="222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4" name="Line 8"/>
          <p:cNvSpPr>
            <a:spLocks noChangeShapeType="1"/>
          </p:cNvSpPr>
          <p:nvPr/>
        </p:nvSpPr>
        <p:spPr bwMode="auto">
          <a:xfrm flipV="1">
            <a:off x="1873250" y="5243513"/>
            <a:ext cx="3821113" cy="3175"/>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5" name="Line 9"/>
          <p:cNvSpPr>
            <a:spLocks noChangeShapeType="1"/>
          </p:cNvSpPr>
          <p:nvPr/>
        </p:nvSpPr>
        <p:spPr bwMode="auto">
          <a:xfrm flipV="1">
            <a:off x="2419350" y="4243388"/>
            <a:ext cx="273526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6" name="Line 10"/>
          <p:cNvSpPr>
            <a:spLocks noChangeShapeType="1"/>
          </p:cNvSpPr>
          <p:nvPr/>
        </p:nvSpPr>
        <p:spPr bwMode="auto">
          <a:xfrm flipV="1">
            <a:off x="3040063" y="2973388"/>
            <a:ext cx="147637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24587" name="Picture 11" descr="diato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7263" y="5360988"/>
            <a:ext cx="822325" cy="817562"/>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dinofla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2550" y="5375275"/>
            <a:ext cx="706438" cy="725488"/>
          </a:xfrm>
          <a:prstGeom prst="rect">
            <a:avLst/>
          </a:prstGeom>
          <a:noFill/>
          <a:extLst>
            <a:ext uri="{909E8E84-426E-40DD-AFC4-6F175D3DCCD1}">
              <a14:hiddenFill xmlns:a14="http://schemas.microsoft.com/office/drawing/2010/main">
                <a:solidFill>
                  <a:srgbClr val="FFFFFF"/>
                </a:solidFill>
              </a14:hiddenFill>
            </a:ext>
          </a:extLst>
        </p:spPr>
      </p:pic>
      <p:pic>
        <p:nvPicPr>
          <p:cNvPr id="24589" name="Picture 13" descr="din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08338" y="5389563"/>
            <a:ext cx="449262" cy="706437"/>
          </a:xfrm>
          <a:prstGeom prst="rect">
            <a:avLst/>
          </a:prstGeom>
          <a:noFill/>
          <a:extLst>
            <a:ext uri="{909E8E84-426E-40DD-AFC4-6F175D3DCCD1}">
              <a14:hiddenFill xmlns:a14="http://schemas.microsoft.com/office/drawing/2010/main">
                <a:solidFill>
                  <a:srgbClr val="FFFFFF"/>
                </a:solidFill>
              </a14:hiddenFill>
            </a:ext>
          </a:extLst>
        </p:spPr>
      </p:pic>
      <p:pic>
        <p:nvPicPr>
          <p:cNvPr id="24590" name="Picture 14" descr="sphaero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84388" y="5386388"/>
            <a:ext cx="969962" cy="690562"/>
          </a:xfrm>
          <a:prstGeom prst="rect">
            <a:avLst/>
          </a:prstGeom>
          <a:noFill/>
          <a:extLst>
            <a:ext uri="{909E8E84-426E-40DD-AFC4-6F175D3DCCD1}">
              <a14:hiddenFill xmlns:a14="http://schemas.microsoft.com/office/drawing/2010/main">
                <a:solidFill>
                  <a:srgbClr val="FFFFFF"/>
                </a:solidFill>
              </a14:hiddenFill>
            </a:ext>
          </a:extLst>
        </p:spPr>
      </p:pic>
      <p:pic>
        <p:nvPicPr>
          <p:cNvPr id="24591" name="Picture 15" descr="rotif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7488" y="4524375"/>
            <a:ext cx="520700" cy="541338"/>
          </a:xfrm>
          <a:prstGeom prst="rect">
            <a:avLst/>
          </a:prstGeom>
          <a:noFill/>
          <a:extLst>
            <a:ext uri="{909E8E84-426E-40DD-AFC4-6F175D3DCCD1}">
              <a14:hiddenFill xmlns:a14="http://schemas.microsoft.com/office/drawing/2010/main">
                <a:solidFill>
                  <a:srgbClr val="FFFFFF"/>
                </a:solidFill>
              </a14:hiddenFill>
            </a:ext>
          </a:extLst>
        </p:spPr>
      </p:pic>
      <p:pic>
        <p:nvPicPr>
          <p:cNvPr id="24592" name="Picture 16" descr="aurelia_aurit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86063" y="3576638"/>
            <a:ext cx="650875" cy="522287"/>
          </a:xfrm>
          <a:prstGeom prst="rect">
            <a:avLst/>
          </a:prstGeom>
          <a:noFill/>
          <a:extLst>
            <a:ext uri="{909E8E84-426E-40DD-AFC4-6F175D3DCCD1}">
              <a14:hiddenFill xmlns:a14="http://schemas.microsoft.com/office/drawing/2010/main">
                <a:solidFill>
                  <a:srgbClr val="FFFFFF"/>
                </a:solidFill>
              </a14:hiddenFill>
            </a:ext>
          </a:extLst>
        </p:spPr>
      </p:pic>
      <p:pic>
        <p:nvPicPr>
          <p:cNvPr id="24593" name="Picture 17" descr="blacksea_photo_mnemiopsi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318000" y="3494088"/>
            <a:ext cx="452438" cy="725487"/>
          </a:xfrm>
          <a:prstGeom prst="rect">
            <a:avLst/>
          </a:prstGeom>
          <a:noFill/>
          <a:extLst>
            <a:ext uri="{909E8E84-426E-40DD-AFC4-6F175D3DCCD1}">
              <a14:hiddenFill xmlns:a14="http://schemas.microsoft.com/office/drawing/2010/main">
                <a:solidFill>
                  <a:srgbClr val="FFFFFF"/>
                </a:solidFill>
              </a14:hiddenFill>
            </a:ext>
          </a:extLst>
        </p:spPr>
      </p:pic>
      <p:pic>
        <p:nvPicPr>
          <p:cNvPr id="24594" name="Picture 18" descr="Atlantic Oval Squi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84563" y="3559175"/>
            <a:ext cx="679450" cy="474663"/>
          </a:xfrm>
          <a:prstGeom prst="rect">
            <a:avLst/>
          </a:prstGeom>
          <a:noFill/>
          <a:extLst>
            <a:ext uri="{909E8E84-426E-40DD-AFC4-6F175D3DCCD1}">
              <a14:hiddenFill xmlns:a14="http://schemas.microsoft.com/office/drawing/2010/main">
                <a:solidFill>
                  <a:srgbClr val="FFFFFF"/>
                </a:solidFill>
              </a14:hiddenFill>
            </a:ext>
          </a:extLst>
        </p:spPr>
      </p:pic>
      <p:pic>
        <p:nvPicPr>
          <p:cNvPr id="24595" name="Picture 19" descr="clupeais"/>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014663" y="2987675"/>
            <a:ext cx="915987" cy="395288"/>
          </a:xfrm>
          <a:prstGeom prst="rect">
            <a:avLst/>
          </a:prstGeom>
          <a:noFill/>
          <a:extLst>
            <a:ext uri="{909E8E84-426E-40DD-AFC4-6F175D3DCCD1}">
              <a14:hiddenFill xmlns:a14="http://schemas.microsoft.com/office/drawing/2010/main">
                <a:solidFill>
                  <a:srgbClr val="FFFFFF"/>
                </a:solidFill>
              </a14:hiddenFill>
            </a:ext>
          </a:extLst>
        </p:spPr>
      </p:pic>
      <p:pic>
        <p:nvPicPr>
          <p:cNvPr id="24596" name="Picture 20" descr="Kri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73563" y="4465638"/>
            <a:ext cx="7794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21" descr="copepod1"/>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51225" y="4424363"/>
            <a:ext cx="682625" cy="477837"/>
          </a:xfrm>
          <a:prstGeom prst="rect">
            <a:avLst/>
          </a:prstGeom>
          <a:noFill/>
          <a:extLst>
            <a:ext uri="{909E8E84-426E-40DD-AFC4-6F175D3DCCD1}">
              <a14:hiddenFill xmlns:a14="http://schemas.microsoft.com/office/drawing/2010/main">
                <a:solidFill>
                  <a:srgbClr val="FFFFFF"/>
                </a:solidFill>
              </a14:hiddenFill>
            </a:ext>
          </a:extLst>
        </p:spPr>
      </p:pic>
      <p:pic>
        <p:nvPicPr>
          <p:cNvPr id="24598" name="Picture 22" descr="anchovy"/>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752850" y="3101975"/>
            <a:ext cx="819150" cy="638175"/>
          </a:xfrm>
          <a:prstGeom prst="rect">
            <a:avLst/>
          </a:prstGeom>
          <a:noFill/>
          <a:extLst>
            <a:ext uri="{909E8E84-426E-40DD-AFC4-6F175D3DCCD1}">
              <a14:hiddenFill xmlns:a14="http://schemas.microsoft.com/office/drawing/2010/main">
                <a:solidFill>
                  <a:srgbClr val="FFFFFF"/>
                </a:solidFill>
              </a14:hiddenFill>
            </a:ext>
          </a:extLst>
        </p:spPr>
      </p:pic>
      <p:sp>
        <p:nvSpPr>
          <p:cNvPr id="24599" name="Text Box 23"/>
          <p:cNvSpPr txBox="1">
            <a:spLocks noChangeArrowheads="1"/>
          </p:cNvSpPr>
          <p:nvPr/>
        </p:nvSpPr>
        <p:spPr bwMode="auto">
          <a:xfrm>
            <a:off x="723900" y="5848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1</a:t>
            </a:r>
          </a:p>
        </p:txBody>
      </p:sp>
      <p:sp>
        <p:nvSpPr>
          <p:cNvPr id="24600" name="Text Box 24"/>
          <p:cNvSpPr txBox="1">
            <a:spLocks noChangeArrowheads="1"/>
          </p:cNvSpPr>
          <p:nvPr/>
        </p:nvSpPr>
        <p:spPr bwMode="auto">
          <a:xfrm>
            <a:off x="723900" y="45227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2</a:t>
            </a:r>
          </a:p>
        </p:txBody>
      </p:sp>
      <p:sp>
        <p:nvSpPr>
          <p:cNvPr id="24601" name="Text Box 25"/>
          <p:cNvSpPr txBox="1">
            <a:spLocks noChangeArrowheads="1"/>
          </p:cNvSpPr>
          <p:nvPr/>
        </p:nvSpPr>
        <p:spPr bwMode="auto">
          <a:xfrm>
            <a:off x="723900" y="33591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3</a:t>
            </a:r>
          </a:p>
        </p:txBody>
      </p:sp>
      <p:sp>
        <p:nvSpPr>
          <p:cNvPr id="24602" name="Text Box 26"/>
          <p:cNvSpPr txBox="1">
            <a:spLocks noChangeArrowheads="1"/>
          </p:cNvSpPr>
          <p:nvPr/>
        </p:nvSpPr>
        <p:spPr bwMode="auto">
          <a:xfrm>
            <a:off x="723900" y="21129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4</a:t>
            </a:r>
          </a:p>
        </p:txBody>
      </p:sp>
      <p:sp>
        <p:nvSpPr>
          <p:cNvPr id="24603" name="Line 27"/>
          <p:cNvSpPr>
            <a:spLocks noChangeShapeType="1"/>
          </p:cNvSpPr>
          <p:nvPr/>
        </p:nvSpPr>
        <p:spPr bwMode="auto">
          <a:xfrm flipV="1">
            <a:off x="655638" y="2085975"/>
            <a:ext cx="7937" cy="407352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04" name="Text Box 28"/>
          <p:cNvSpPr txBox="1">
            <a:spLocks noChangeArrowheads="1"/>
          </p:cNvSpPr>
          <p:nvPr/>
        </p:nvSpPr>
        <p:spPr bwMode="auto">
          <a:xfrm rot="16200000">
            <a:off x="-370681" y="4018757"/>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Trophic Level</a:t>
            </a:r>
          </a:p>
        </p:txBody>
      </p:sp>
      <p:pic>
        <p:nvPicPr>
          <p:cNvPr id="24605" name="Picture 29" descr="tunabigeye"/>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360748">
            <a:off x="3390900" y="2185988"/>
            <a:ext cx="798513" cy="379412"/>
          </a:xfrm>
          <a:prstGeom prst="rect">
            <a:avLst/>
          </a:prstGeom>
          <a:noFill/>
          <a:extLst>
            <a:ext uri="{909E8E84-426E-40DD-AFC4-6F175D3DCCD1}">
              <a14:hiddenFill xmlns:a14="http://schemas.microsoft.com/office/drawing/2010/main">
                <a:solidFill>
                  <a:srgbClr val="FFFFFF"/>
                </a:solidFill>
              </a14:hiddenFill>
            </a:ext>
          </a:extLst>
        </p:spPr>
      </p:pic>
      <p:pic>
        <p:nvPicPr>
          <p:cNvPr id="24606" name="Picture 30" descr="atlanticcod"/>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6138" y="2568575"/>
            <a:ext cx="900112" cy="327025"/>
          </a:xfrm>
          <a:prstGeom prst="rect">
            <a:avLst/>
          </a:prstGeom>
          <a:noFill/>
          <a:extLst>
            <a:ext uri="{909E8E84-426E-40DD-AFC4-6F175D3DCCD1}">
              <a14:hiddenFill xmlns:a14="http://schemas.microsoft.com/office/drawing/2010/main">
                <a:solidFill>
                  <a:srgbClr val="FFFFFF"/>
                </a:solidFill>
              </a14:hiddenFill>
            </a:ext>
          </a:extLst>
        </p:spPr>
      </p:pic>
      <p:sp>
        <p:nvSpPr>
          <p:cNvPr id="24607" name="Rectangle 31"/>
          <p:cNvSpPr>
            <a:spLocks noGrp="1" noChangeArrowheads="1"/>
          </p:cNvSpPr>
          <p:nvPr>
            <p:ph type="title"/>
          </p:nvPr>
        </p:nvSpPr>
        <p:spPr/>
        <p:txBody>
          <a:bodyPr/>
          <a:lstStyle/>
          <a:p>
            <a:r>
              <a:rPr lang="en-US" altLang="en-US" sz="2400" dirty="0"/>
              <a:t>Fishing Down Marine Food Webs : </a:t>
            </a:r>
            <a:br>
              <a:rPr lang="en-US" altLang="en-US" sz="2400" dirty="0"/>
            </a:br>
            <a:r>
              <a:rPr lang="en-US" altLang="en-US" sz="2400" dirty="0"/>
              <a:t>Sequential Collapse and Replacement</a:t>
            </a:r>
          </a:p>
        </p:txBody>
      </p:sp>
    </p:spTree>
    <p:extLst>
      <p:ext uri="{BB962C8B-B14F-4D97-AF65-F5344CB8AC3E}">
        <p14:creationId xmlns:p14="http://schemas.microsoft.com/office/powerpoint/2010/main" val="691168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4578"/>
                                        </p:tgtEl>
                                      </p:cBhvr>
                                    </p:animEffect>
                                    <p:set>
                                      <p:cBhvr>
                                        <p:cTn id="7" dur="1" fill="hold">
                                          <p:stCondLst>
                                            <p:cond delay="499"/>
                                          </p:stCondLst>
                                        </p:cTn>
                                        <p:tgtEl>
                                          <p:spTgt spid="2457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4579"/>
                                        </p:tgtEl>
                                        <p:attrNameLst>
                                          <p:attrName>style.visibility</p:attrName>
                                        </p:attrNameLst>
                                      </p:cBhvr>
                                      <p:to>
                                        <p:strVal val="visible"/>
                                      </p:to>
                                    </p:set>
                                    <p:animEffect transition="in" filter="fade">
                                      <p:cBhvr>
                                        <p:cTn id="10" dur="500"/>
                                        <p:tgtEl>
                                          <p:spTgt spid="24579"/>
                                        </p:tgtEl>
                                      </p:cBhvr>
                                    </p:animEffect>
                                  </p:childTnLst>
                                </p:cTn>
                              </p:par>
                              <p:par>
                                <p:cTn id="11" presetID="10" presetClass="exit" presetSubtype="0" fill="hold" nodeType="withEffect">
                                  <p:stCondLst>
                                    <p:cond delay="0"/>
                                  </p:stCondLst>
                                  <p:childTnLst>
                                    <p:animEffect transition="out" filter="fade">
                                      <p:cBhvr>
                                        <p:cTn id="12" dur="500"/>
                                        <p:tgtEl>
                                          <p:spTgt spid="24605"/>
                                        </p:tgtEl>
                                      </p:cBhvr>
                                    </p:animEffect>
                                    <p:set>
                                      <p:cBhvr>
                                        <p:cTn id="13" dur="1" fill="hold">
                                          <p:stCondLst>
                                            <p:cond delay="499"/>
                                          </p:stCondLst>
                                        </p:cTn>
                                        <p:tgtEl>
                                          <p:spTgt spid="24605"/>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4580"/>
                                        </p:tgtEl>
                                        <p:attrNameLst>
                                          <p:attrName>style.visibility</p:attrName>
                                        </p:attrNameLst>
                                      </p:cBhvr>
                                      <p:to>
                                        <p:strVal val="visible"/>
                                      </p:to>
                                    </p:set>
                                    <p:animEffect transition="in" filter="fade">
                                      <p:cBhvr>
                                        <p:cTn id="18" dur="500"/>
                                        <p:tgtEl>
                                          <p:spTgt spid="24580"/>
                                        </p:tgtEl>
                                      </p:cBhvr>
                                    </p:animEffect>
                                  </p:childTnLst>
                                </p:cTn>
                              </p:par>
                              <p:par>
                                <p:cTn id="19" presetID="10" presetClass="exit" presetSubtype="0" fill="hold" nodeType="withEffect">
                                  <p:stCondLst>
                                    <p:cond delay="0"/>
                                  </p:stCondLst>
                                  <p:childTnLst>
                                    <p:animEffect transition="out" filter="fade">
                                      <p:cBhvr>
                                        <p:cTn id="20" dur="500"/>
                                        <p:tgtEl>
                                          <p:spTgt spid="24579"/>
                                        </p:tgtEl>
                                      </p:cBhvr>
                                    </p:animEffect>
                                    <p:set>
                                      <p:cBhvr>
                                        <p:cTn id="21" dur="1" fill="hold">
                                          <p:stCondLst>
                                            <p:cond delay="499"/>
                                          </p:stCondLst>
                                        </p:cTn>
                                        <p:tgtEl>
                                          <p:spTgt spid="2457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4606"/>
                                        </p:tgtEl>
                                      </p:cBhvr>
                                    </p:animEffect>
                                    <p:set>
                                      <p:cBhvr>
                                        <p:cTn id="24" dur="1" fill="hold">
                                          <p:stCondLst>
                                            <p:cond delay="499"/>
                                          </p:stCondLst>
                                        </p:cTn>
                                        <p:tgtEl>
                                          <p:spTgt spid="24606"/>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nodeType="clickEffect">
                                  <p:stCondLst>
                                    <p:cond delay="0"/>
                                  </p:stCondLst>
                                  <p:childTnLst>
                                    <p:animEffect transition="out" filter="fade">
                                      <p:cBhvr>
                                        <p:cTn id="28" dur="500"/>
                                        <p:tgtEl>
                                          <p:spTgt spid="24580"/>
                                        </p:tgtEl>
                                      </p:cBhvr>
                                    </p:animEffect>
                                    <p:set>
                                      <p:cBhvr>
                                        <p:cTn id="29" dur="1" fill="hold">
                                          <p:stCondLst>
                                            <p:cond delay="499"/>
                                          </p:stCondLst>
                                        </p:cTn>
                                        <p:tgtEl>
                                          <p:spTgt spid="2458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4581"/>
                                        </p:tgtEl>
                                        <p:attrNameLst>
                                          <p:attrName>style.visibility</p:attrName>
                                        </p:attrNameLst>
                                      </p:cBhvr>
                                      <p:to>
                                        <p:strVal val="visible"/>
                                      </p:to>
                                    </p:set>
                                    <p:animEffect transition="in" filter="fade">
                                      <p:cBhvr>
                                        <p:cTn id="32" dur="500"/>
                                        <p:tgtEl>
                                          <p:spTgt spid="24581"/>
                                        </p:tgtEl>
                                      </p:cBhvr>
                                    </p:animEffect>
                                  </p:childTnLst>
                                </p:cTn>
                              </p:par>
                              <p:par>
                                <p:cTn id="33" presetID="10" presetClass="exit" presetSubtype="0" fill="hold" nodeType="withEffect">
                                  <p:stCondLst>
                                    <p:cond delay="0"/>
                                  </p:stCondLst>
                                  <p:childTnLst>
                                    <p:animEffect transition="out" filter="fade">
                                      <p:cBhvr>
                                        <p:cTn id="34" dur="500"/>
                                        <p:tgtEl>
                                          <p:spTgt spid="24598"/>
                                        </p:tgtEl>
                                      </p:cBhvr>
                                    </p:animEffect>
                                    <p:set>
                                      <p:cBhvr>
                                        <p:cTn id="35" dur="1" fill="hold">
                                          <p:stCondLst>
                                            <p:cond delay="499"/>
                                          </p:stCondLst>
                                        </p:cTn>
                                        <p:tgtEl>
                                          <p:spTgt spid="2459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4595"/>
                                        </p:tgtEl>
                                      </p:cBhvr>
                                    </p:animEffect>
                                    <p:set>
                                      <p:cBhvr>
                                        <p:cTn id="38" dur="1" fill="hold">
                                          <p:stCondLst>
                                            <p:cond delay="499"/>
                                          </p:stCondLst>
                                        </p:cTn>
                                        <p:tgtEl>
                                          <p:spTgt spid="245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6894</TotalTime>
  <Words>2574</Words>
  <Application>Microsoft Office PowerPoint</Application>
  <PresentationFormat>On-screen Show (4:3)</PresentationFormat>
  <Paragraphs>812</Paragraphs>
  <Slides>44</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Office Theme</vt:lpstr>
      <vt:lpstr>Clip</vt:lpstr>
      <vt:lpstr>Tuna: Overfishing, Overfished and Understanding Risk/ An approach to assess Indian Ocean reference Points</vt:lpstr>
      <vt:lpstr>Overview</vt:lpstr>
      <vt:lpstr>PowerPoint Presentation</vt:lpstr>
      <vt:lpstr>Importance in Population Control/i.e. Role of the predator- I</vt:lpstr>
      <vt:lpstr>Role of top predators-II</vt:lpstr>
      <vt:lpstr>PowerPoint Presentation</vt:lpstr>
      <vt:lpstr>PowerPoint Presentation</vt:lpstr>
      <vt:lpstr>What we want to avoid?</vt:lpstr>
      <vt:lpstr>Fishing Down Marine Food Webs :  Sequential Collapse and Replacement</vt:lpstr>
      <vt:lpstr>Fishing Down Food Webs: Sequential Addition</vt:lpstr>
      <vt:lpstr>Why we are here?</vt:lpstr>
      <vt:lpstr>Context – historical development</vt:lpstr>
      <vt:lpstr>The Kobe Process Introduces  Phase Plots and Decision Matrices to Tuna RFMOs </vt:lpstr>
      <vt:lpstr>The Kobe Plot (a fishery summary)</vt:lpstr>
      <vt:lpstr>The Kobe Plot (a fishery summary)</vt:lpstr>
      <vt:lpstr>The Kobe Plot Where is your fishery now?</vt:lpstr>
      <vt:lpstr>The Kobe Plot A common fishery story</vt:lpstr>
      <vt:lpstr>Stock status</vt:lpstr>
      <vt:lpstr>PowerPoint Presentation</vt:lpstr>
      <vt:lpstr>PowerPoint Presentation</vt:lpstr>
      <vt:lpstr>Background-Point 4 in Resolution 13/10</vt:lpstr>
      <vt:lpstr>Objectives</vt:lpstr>
      <vt:lpstr>PowerPoint Presentation</vt:lpstr>
      <vt:lpstr>PowerPoint Presentation</vt:lpstr>
      <vt:lpstr>Inherently this involves a risk: Biomass/Minimizing Risk (Probability)</vt:lpstr>
      <vt:lpstr>Defining Risk</vt:lpstr>
      <vt:lpstr>Defining Risk/Probability</vt:lpstr>
      <vt:lpstr>Defining Risk</vt:lpstr>
      <vt:lpstr>The Day to day terminologies of risk</vt:lpstr>
      <vt:lpstr>You’re a Fisheries Manager and Spawning Biomass has been low….</vt:lpstr>
      <vt:lpstr>PowerPoint Presentation</vt:lpstr>
      <vt:lpstr>Skipjack Like Stock IO</vt:lpstr>
      <vt:lpstr>Skipjack Life History Parameters IO</vt:lpstr>
      <vt:lpstr>PowerPoint Presentation</vt:lpstr>
      <vt:lpstr>PowerPoint Presentation</vt:lpstr>
      <vt:lpstr>Evaluation: Yellowfin Like Stock IO </vt:lpstr>
      <vt:lpstr>Life-history Parameters: YFT</vt:lpstr>
      <vt:lpstr>PowerPoint Presentation</vt:lpstr>
      <vt:lpstr>PowerPoint Presentation</vt:lpstr>
      <vt:lpstr>Conclusions-I  Evaluating Current Reference Points</vt:lpstr>
      <vt:lpstr>Conclusions-II</vt:lpstr>
      <vt:lpstr>Tradeoffs – Catch Vs Sp. Biomass</vt:lpstr>
      <vt:lpstr>Inherently what you need to decide</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Tuna: Overfishing, Overfished and Understanding Risk</dc:title>
  <dc:creator>Rishi Sharma</dc:creator>
  <cp:lastModifiedBy>Rishi Sharma</cp:lastModifiedBy>
  <cp:revision>32</cp:revision>
  <dcterms:created xsi:type="dcterms:W3CDTF">2014-05-15T05:42:24Z</dcterms:created>
  <dcterms:modified xsi:type="dcterms:W3CDTF">2015-03-26T13:36:50Z</dcterms:modified>
</cp:coreProperties>
</file>