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0" r:id="rId6"/>
    <p:sldId id="277" r:id="rId7"/>
    <p:sldId id="270" r:id="rId8"/>
    <p:sldId id="271" r:id="rId9"/>
    <p:sldId id="272" r:id="rId10"/>
    <p:sldId id="269" r:id="rId11"/>
    <p:sldId id="273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946" y="2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8A52-F9BA-4B0C-9FA0-66A32445B3FB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94ED-81F3-420F-ACAB-7E91409A3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9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ここまでで３０秒。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D-81F3-420F-ACAB-7E91409A3E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72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１分ぐらい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D-81F3-420F-ACAB-7E91409A3E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49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D-81F3-420F-ACAB-7E91409A3E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7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１分半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D-81F3-420F-ACAB-7E91409A3E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9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１分半ぐらい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D-81F3-420F-ACAB-7E91409A3E2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3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D3955-0242-A83F-E9EE-68F44C4F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B07B78-7B68-4035-0A3B-B0626A79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1E6FC-343E-1351-5F9A-D1DB681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D1D25-8D3A-8A60-37BB-30932323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B5AC3-42B8-771D-4DCA-2BBD7741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4F667-3B17-78F5-60C9-C9A0B68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8E5B1-FAB3-F2E8-CA07-2ECC70E9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B8D92-5BC4-4E32-0FF2-113D3C45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02FD2-F967-D568-A8BD-D440DC5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22B3E-467E-6F67-BCD5-A69B261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44D6A1-F025-F6A3-1612-0026D8D6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DBE4C-3E1D-8918-AB81-D337D5BC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97586-AA41-F26F-4724-04413BF8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7CC45-4C32-A747-A188-AD863F66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FDD55-4CF3-5D86-2C6A-3428E5EB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1BB4-1F04-53E4-BD6C-1135B7A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9763F-EED9-1CAF-34F5-D39FCC2E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AC257-E54B-5503-8083-76E65A8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8B30A-BE67-E89B-F68D-7F6A4F05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EEF89-BF8A-E6D2-012B-C2926067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13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BB243-D724-14A8-55D6-6C2895CC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9581F-6548-F6EC-5D59-2183BAEE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D7EFB-341D-00A3-6652-6230E8D9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837B7-9C2A-DEA9-0B8C-9ECD4900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BF5E09-067D-A6E9-2E17-189C7AA0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5766C-01A9-00F3-C214-B34C7E0E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65B8C1-6AE3-0910-3848-EFCB6A627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BD0FA2-687D-94C5-FD3D-71BEB716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81BB4F-8FC2-C71F-4F6C-DA3E96FE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68B56-B8B4-72BD-3F87-CA4F9DEF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13007-8AC5-47C8-DB43-656293D2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6FAF9-5365-FCE9-2206-58E1F971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9A9D5A-33AE-3E56-167D-A6FC2367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66283A-5EBD-7986-2819-E162E39AB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AB1048-9260-02B2-8DF5-DD6CF4EB8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8C9FAF-9EA5-E445-280A-6259F36B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C2ECEB-AE84-1931-D5B4-DD0CF9B1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087514-9759-B6F1-70E7-5675BC68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449A8A-D8DE-BB81-E5BD-65476E2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87B90-216C-1320-89AA-3D24E343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03FEA2-6FB9-A839-FC14-EFE1907E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2E27-878B-42CC-E5B8-9946FFBA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E52627-387B-C7A7-CAB1-7C5A7817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7C5C8E-248D-BE4D-54A3-64B69086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7A3B3-1277-ABC2-01C8-22EB3115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540951-75BD-2FC7-F72C-B5EB2B5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6E916-C265-CDB9-D68C-95AFD4DC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1AAE88-4F9F-4D70-1268-75E94FE0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AFBBA-6680-E910-3616-B5C6DB75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15916-69F9-C71C-68C9-3756E0D6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7DD1EF-7BEF-8029-78F9-20D7098B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D1B162-D827-C15B-4C12-35B24FAE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3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EC7DB-00C5-ABA3-F43A-63C3751D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6A4D2-F10E-71C9-65AB-D79AFD63D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2E14E-176E-1F7A-7E88-967B0E32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6FA1F7-B49B-C93D-7917-6817781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E2344F-B413-7EEB-5847-BE94BE2B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27A40B-FBDA-50BB-BF11-73E62DA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456244-33DB-B363-7BBC-E5943C14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82C53-68DD-313C-CC5B-B7131649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7F927-6ADD-EFA3-D6E4-AC0B9CBD8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9D59-2DF3-479E-92C6-F3C38A663D18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6A56D7-D840-D32A-BA49-8DAD66088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C0105-B5D4-7CDF-C44B-28C3AF8E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8E67-3278-492A-8295-A87496E26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5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A797A3-E1D5-CD1B-34F0-49C547D56528}"/>
              </a:ext>
            </a:extLst>
          </p:cNvPr>
          <p:cNvSpPr txBox="1"/>
          <p:nvPr/>
        </p:nvSpPr>
        <p:spPr>
          <a:xfrm>
            <a:off x="476839" y="2867308"/>
            <a:ext cx="1123832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700" b="1">
                <a:latin typeface="+mn-ea"/>
              </a:rPr>
              <a:t>太平洋戦争の始まりと結果</a:t>
            </a:r>
          </a:p>
        </p:txBody>
      </p:sp>
    </p:spTree>
    <p:extLst>
      <p:ext uri="{BB962C8B-B14F-4D97-AF65-F5344CB8AC3E}">
        <p14:creationId xmlns:p14="http://schemas.microsoft.com/office/powerpoint/2010/main" val="177753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ひし形 10">
            <a:extLst>
              <a:ext uri="{FF2B5EF4-FFF2-40B4-BE49-F238E27FC236}">
                <a16:creationId xmlns:a16="http://schemas.microsoft.com/office/drawing/2014/main" id="{81419C81-6D5B-D7E7-895C-663961A7A3E4}"/>
              </a:ext>
            </a:extLst>
          </p:cNvPr>
          <p:cNvSpPr/>
          <p:nvPr/>
        </p:nvSpPr>
        <p:spPr>
          <a:xfrm>
            <a:off x="5705856" y="1989739"/>
            <a:ext cx="780288" cy="780288"/>
          </a:xfrm>
          <a:prstGeom prst="diamond">
            <a:avLst/>
          </a:prstGeom>
          <a:solidFill>
            <a:schemeClr val="bg1"/>
          </a:solidFill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000" tIns="54000" rIns="54000" bIns="54000" rtlCol="0" anchor="ctr" anchorCtr="1"/>
          <a:lstStyle/>
          <a:p>
            <a:pPr algn="ctr"/>
            <a:r>
              <a:rPr lang="en-US" altLang="ja-JP" sz="3200" b="1">
                <a:solidFill>
                  <a:sysClr val="windowText" lastClr="00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3</a:t>
            </a:r>
            <a:endParaRPr kumimoji="1" lang="en-US" altLang="ja-JP" sz="3200" b="1">
              <a:solidFill>
                <a:sysClr val="windowText" lastClr="000000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6E5912-C061-818A-0413-5DC306C99D41}"/>
              </a:ext>
            </a:extLst>
          </p:cNvPr>
          <p:cNvSpPr txBox="1"/>
          <p:nvPr/>
        </p:nvSpPr>
        <p:spPr>
          <a:xfrm>
            <a:off x="980440" y="2777355"/>
            <a:ext cx="10231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太平洋戦争の戦況</a:t>
            </a:r>
            <a:r>
              <a:rPr lang="en-US" altLang="ja-JP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(</a:t>
            </a:r>
            <a:r>
              <a:rPr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後</a:t>
            </a:r>
            <a:r>
              <a:rPr lang="en-US" altLang="ja-JP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)</a:t>
            </a:r>
          </a:p>
          <a:p>
            <a:pPr algn="ctr"/>
            <a:r>
              <a:rPr kumimoji="1" lang="ja-JP" altLang="en-US" sz="72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本土空襲と終戦</a:t>
            </a:r>
            <a:endParaRPr kumimoji="1" lang="en-US" altLang="ja-JP" sz="72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1944~1945</a:t>
            </a:r>
            <a:endParaRPr kumimoji="1" lang="ja-JP" altLang="en-US" sz="48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B3CDF0-CB5F-7457-96F3-C8BCB7B26801}"/>
              </a:ext>
            </a:extLst>
          </p:cNvPr>
          <p:cNvSpPr/>
          <p:nvPr/>
        </p:nvSpPr>
        <p:spPr>
          <a:xfrm>
            <a:off x="0" y="6365289"/>
            <a:ext cx="3941685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1. </a:t>
            </a:r>
            <a:r>
              <a:rPr kumimoji="1" lang="ja-JP" altLang="en-US" sz="2000" b="1">
                <a:solidFill>
                  <a:schemeClr val="tx1"/>
                </a:solidFill>
              </a:rPr>
              <a:t>太平洋戦争</a:t>
            </a:r>
            <a:r>
              <a:rPr lang="ja-JP" altLang="en-US" sz="2000" b="1">
                <a:solidFill>
                  <a:schemeClr val="tx1"/>
                </a:solidFill>
              </a:rPr>
              <a:t>が起きるまで</a:t>
            </a:r>
            <a:endParaRPr lang="en-US" altLang="ja-JP" sz="2000" b="1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183F6F0-62F8-8184-1E6D-8A05C9D0FF11}"/>
              </a:ext>
            </a:extLst>
          </p:cNvPr>
          <p:cNvSpPr/>
          <p:nvPr/>
        </p:nvSpPr>
        <p:spPr>
          <a:xfrm>
            <a:off x="3954780" y="6365289"/>
            <a:ext cx="4301489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2. </a:t>
            </a:r>
            <a:r>
              <a:rPr lang="ja-JP" altLang="en-US" sz="2000" b="1">
                <a:solidFill>
                  <a:schemeClr val="tx1"/>
                </a:solidFill>
              </a:rPr>
              <a:t>日本の快進撃と米軍の反転攻勢</a:t>
            </a:r>
            <a:endParaRPr kumimoji="1" lang="en-US" altLang="ja-JP" sz="2000" b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50CCBD-E2A7-C88D-F7C1-C3BDD4EB4DB0}"/>
              </a:ext>
            </a:extLst>
          </p:cNvPr>
          <p:cNvSpPr/>
          <p:nvPr/>
        </p:nvSpPr>
        <p:spPr>
          <a:xfrm>
            <a:off x="8266928" y="6365289"/>
            <a:ext cx="3925071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rgbClr val="D60000"/>
                </a:solidFill>
              </a:rPr>
              <a:t>3.</a:t>
            </a:r>
            <a:r>
              <a:rPr lang="ja-JP" altLang="en-US" sz="2000" b="1">
                <a:solidFill>
                  <a:srgbClr val="D60000"/>
                </a:solidFill>
              </a:rPr>
              <a:t>本土空襲と終戦</a:t>
            </a:r>
            <a:endParaRPr kumimoji="1" lang="en-US" altLang="ja-JP" sz="2000" b="1">
              <a:solidFill>
                <a:srgbClr val="D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184638-0018-104C-6825-0E752A86BFEA}"/>
              </a:ext>
            </a:extLst>
          </p:cNvPr>
          <p:cNvSpPr txBox="1"/>
          <p:nvPr/>
        </p:nvSpPr>
        <p:spPr>
          <a:xfrm>
            <a:off x="0" y="179109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▶日本本土空襲</a:t>
            </a:r>
            <a:endParaRPr kumimoji="1" lang="ja-JP" altLang="en-US" sz="3600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517898-23C7-6AC3-156F-424F5BEC4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2"/>
          <a:stretch/>
        </p:blipFill>
        <p:spPr>
          <a:xfrm>
            <a:off x="1689904" y="895021"/>
            <a:ext cx="8646289" cy="4867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645A8C-3ADE-C941-109E-7D0F19BD52F3}"/>
              </a:ext>
            </a:extLst>
          </p:cNvPr>
          <p:cNvSpPr txBox="1"/>
          <p:nvPr/>
        </p:nvSpPr>
        <p:spPr>
          <a:xfrm>
            <a:off x="2491450" y="5944128"/>
            <a:ext cx="8979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B29</a:t>
            </a:r>
            <a:r>
              <a:rPr kumimoji="1"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による</a:t>
            </a:r>
            <a:r>
              <a:rPr kumimoji="1" lang="ja-JP" altLang="en-US" sz="4400">
                <a:solidFill>
                  <a:srgbClr val="D6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本土空襲</a:t>
            </a:r>
            <a:r>
              <a:rPr kumimoji="1"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が始まる</a:t>
            </a:r>
          </a:p>
        </p:txBody>
      </p:sp>
    </p:spTree>
    <p:extLst>
      <p:ext uri="{BB962C8B-B14F-4D97-AF65-F5344CB8AC3E}">
        <p14:creationId xmlns:p14="http://schemas.microsoft.com/office/powerpoint/2010/main" val="200337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F90998D-7DFB-2E24-38B4-EB73C04C6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456952"/>
            <a:ext cx="5775012" cy="343000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0D5AC-51EA-6141-DA8C-394053C70091}"/>
              </a:ext>
            </a:extLst>
          </p:cNvPr>
          <p:cNvSpPr txBox="1"/>
          <p:nvPr/>
        </p:nvSpPr>
        <p:spPr>
          <a:xfrm>
            <a:off x="902826" y="5961238"/>
            <a:ext cx="10270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小学生が田舎に行く</a:t>
            </a:r>
            <a:r>
              <a:rPr kumimoji="1" lang="ja-JP" altLang="en-US" sz="4400">
                <a:solidFill>
                  <a:srgbClr val="D6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集団疎開</a:t>
            </a:r>
            <a:r>
              <a:rPr kumimoji="1"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が行われる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2180271-88D4-4079-87AC-DEEFD0D06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6081849" y="1459565"/>
            <a:ext cx="5712933" cy="347819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6CD377-12AA-9097-59C3-32C93E8819B1}"/>
              </a:ext>
            </a:extLst>
          </p:cNvPr>
          <p:cNvSpPr txBox="1"/>
          <p:nvPr/>
        </p:nvSpPr>
        <p:spPr>
          <a:xfrm>
            <a:off x="465493" y="5010717"/>
            <a:ext cx="50063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>
                <a:effectLst/>
                <a:latin typeface="游明朝 Demibold" panose="02020600000000000000" pitchFamily="18" charset="-128"/>
                <a:ea typeface="游明朝 Demibold" panose="02020600000000000000" pitchFamily="18" charset="-128"/>
              </a:rPr>
              <a:t>葛飾区の児童たち</a:t>
            </a:r>
            <a:endParaRPr kumimoji="1" lang="ja-JP" altLang="en-US" sz="3200">
              <a:effectLst/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06C08-63FF-D91E-A10A-F26EAFA29522}"/>
              </a:ext>
            </a:extLst>
          </p:cNvPr>
          <p:cNvSpPr txBox="1"/>
          <p:nvPr/>
        </p:nvSpPr>
        <p:spPr>
          <a:xfrm>
            <a:off x="0" y="179109"/>
            <a:ext cx="78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▶児童の</a:t>
            </a:r>
            <a:r>
              <a:rPr lang="ja-JP" altLang="en-US" sz="3600" b="1"/>
              <a:t>「</a:t>
            </a:r>
            <a:r>
              <a:rPr kumimoji="1" lang="ja-JP" altLang="en-US" sz="3600" b="1"/>
              <a:t>疎開」</a:t>
            </a:r>
            <a:endParaRPr kumimoji="1" lang="en-US" altLang="ja-JP" sz="3600" b="1"/>
          </a:p>
          <a:p>
            <a:r>
              <a:rPr kumimoji="1" lang="ja-JP" altLang="en-US" b="1"/>
              <a:t>　　</a:t>
            </a:r>
            <a:r>
              <a:rPr kumimoji="1" lang="en-US" altLang="ja-JP" b="1"/>
              <a:t>44</a:t>
            </a:r>
            <a:r>
              <a:rPr kumimoji="1" lang="ja-JP" altLang="en-US" b="1"/>
              <a:t>年頃から空襲の被害を避けるため児童を田舎に避難させたこと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2C9FE4-85C3-74C1-C5F5-B62BFF687D9C}"/>
              </a:ext>
            </a:extLst>
          </p:cNvPr>
          <p:cNvSpPr txBox="1"/>
          <p:nvPr/>
        </p:nvSpPr>
        <p:spPr>
          <a:xfrm>
            <a:off x="6297126" y="5060481"/>
            <a:ext cx="589487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3200">
                <a:effectLst/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金町国民学校の児童の日記</a:t>
            </a:r>
          </a:p>
        </p:txBody>
      </p:sp>
    </p:spTree>
    <p:extLst>
      <p:ext uri="{BB962C8B-B14F-4D97-AF65-F5344CB8AC3E}">
        <p14:creationId xmlns:p14="http://schemas.microsoft.com/office/powerpoint/2010/main" val="402614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EECF55-CCEB-3B45-0A58-25A1A1C70D0E}"/>
              </a:ext>
            </a:extLst>
          </p:cNvPr>
          <p:cNvSpPr txBox="1"/>
          <p:nvPr/>
        </p:nvSpPr>
        <p:spPr>
          <a:xfrm>
            <a:off x="0" y="179109"/>
            <a:ext cx="77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▶終戦</a:t>
            </a:r>
            <a:endParaRPr kumimoji="1" lang="ja-JP" altLang="en-US" sz="3600" b="1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06B3AA3-7C70-A5EB-E884-B735EBC9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5" y="1780857"/>
            <a:ext cx="5860062" cy="329628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3B89A7-C0F4-0432-41A0-2F51CFC01CED}"/>
              </a:ext>
            </a:extLst>
          </p:cNvPr>
          <p:cNvSpPr txBox="1"/>
          <p:nvPr/>
        </p:nvSpPr>
        <p:spPr>
          <a:xfrm>
            <a:off x="6045200" y="1883932"/>
            <a:ext cx="642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ヒロシマ・ナガサキへの</a:t>
            </a:r>
            <a:br>
              <a:rPr kumimoji="1" lang="en-US" altLang="ja-JP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</a:br>
            <a:r>
              <a:rPr kumimoji="1"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原爆投下</a:t>
            </a:r>
            <a:endParaRPr kumimoji="1" lang="en-US" altLang="ja-JP" sz="40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C0981D-C39F-BE4B-D0D7-525B36E8F8E1}"/>
              </a:ext>
            </a:extLst>
          </p:cNvPr>
          <p:cNvSpPr txBox="1"/>
          <p:nvPr/>
        </p:nvSpPr>
        <p:spPr>
          <a:xfrm>
            <a:off x="416560" y="5348492"/>
            <a:ext cx="1096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1945</a:t>
            </a:r>
            <a:r>
              <a:rPr lang="ja-JP" altLang="en-US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年</a:t>
            </a:r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8</a:t>
            </a:r>
            <a:r>
              <a:rPr lang="ja-JP" altLang="en-US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月</a:t>
            </a:r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15</a:t>
            </a:r>
            <a:r>
              <a:rPr lang="ja-JP" altLang="en-US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日、日本は降伏を宣言</a:t>
            </a:r>
            <a:endParaRPr lang="en-US" altLang="ja-JP" sz="48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445AC-C6B7-1406-1DBB-D7AC14BC0DF8}"/>
              </a:ext>
            </a:extLst>
          </p:cNvPr>
          <p:cNvSpPr txBox="1"/>
          <p:nvPr/>
        </p:nvSpPr>
        <p:spPr>
          <a:xfrm>
            <a:off x="6085840" y="3214892"/>
            <a:ext cx="61061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游明朝" panose="02020400000000000000" pitchFamily="18" charset="-128"/>
                <a:ea typeface="游明朝" panose="02020400000000000000" pitchFamily="18" charset="-128"/>
              </a:rPr>
              <a:t>広島では投下の当日だけで</a:t>
            </a:r>
            <a:endParaRPr kumimoji="1" lang="en-US" altLang="ja-JP" sz="280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2800">
                <a:solidFill>
                  <a:srgbClr val="D6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約</a:t>
            </a:r>
            <a:r>
              <a:rPr lang="en-US" altLang="ja-JP" sz="2800">
                <a:solidFill>
                  <a:srgbClr val="D6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9</a:t>
            </a:r>
            <a:r>
              <a:rPr kumimoji="1" lang="ja-JP" altLang="en-US" sz="2800">
                <a:solidFill>
                  <a:srgbClr val="D6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万人</a:t>
            </a:r>
            <a:r>
              <a:rPr kumimoji="1" lang="ja-JP" altLang="en-US" sz="280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ja-JP" altLang="en-US" sz="2800">
                <a:latin typeface="游明朝" panose="02020400000000000000" pitchFamily="18" charset="-128"/>
                <a:ea typeface="游明朝" panose="02020400000000000000" pitchFamily="18" charset="-128"/>
              </a:rPr>
              <a:t>亡くなった。</a:t>
            </a:r>
            <a:endParaRPr lang="en-US" altLang="ja-JP" sz="280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kumimoji="1"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この戦争でヒロユキのように、</a:t>
            </a:r>
            <a:endParaRPr kumimoji="1" lang="en-US" altLang="ja-JP" sz="240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kumimoji="1"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国内外、様々な人々が</a:t>
            </a:r>
            <a:r>
              <a:rPr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戦争に巻き込まれた。</a:t>
            </a:r>
            <a:endParaRPr kumimoji="1" lang="en-US" altLang="ja-JP" sz="24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78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8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1A6C27-2F48-6A6D-D679-FA8D1D6E4837}"/>
              </a:ext>
            </a:extLst>
          </p:cNvPr>
          <p:cNvSpPr txBox="1"/>
          <p:nvPr/>
        </p:nvSpPr>
        <p:spPr>
          <a:xfrm>
            <a:off x="348792" y="1569264"/>
            <a:ext cx="11743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/>
              <a:t>1. </a:t>
            </a:r>
            <a:r>
              <a:rPr kumimoji="1" lang="ja-JP" altLang="en-US" sz="3600" b="1"/>
              <a:t>太平洋戦争</a:t>
            </a:r>
            <a:r>
              <a:rPr lang="ja-JP" altLang="en-US" sz="3600" b="1"/>
              <a:t>が起きるまで</a:t>
            </a:r>
            <a:endParaRPr lang="en-US" altLang="ja-JP" sz="3600" b="1"/>
          </a:p>
          <a:p>
            <a:endParaRPr lang="en-US" altLang="ja-JP" sz="3600" b="1"/>
          </a:p>
          <a:p>
            <a:r>
              <a:rPr kumimoji="1" lang="en-US" altLang="ja-JP" sz="3600" b="1"/>
              <a:t>2. </a:t>
            </a:r>
            <a:r>
              <a:rPr kumimoji="1" lang="ja-JP" altLang="en-US" sz="3600" b="1"/>
              <a:t>太平洋戦争の戦況</a:t>
            </a:r>
            <a:r>
              <a:rPr kumimoji="1" lang="en-US" altLang="ja-JP" sz="3600" b="1"/>
              <a:t>(</a:t>
            </a:r>
            <a:r>
              <a:rPr kumimoji="1" lang="ja-JP" altLang="en-US" sz="3600" b="1"/>
              <a:t>前</a:t>
            </a:r>
            <a:r>
              <a:rPr kumimoji="1" lang="en-US" altLang="ja-JP" sz="3600" b="1"/>
              <a:t>)</a:t>
            </a:r>
            <a:r>
              <a:rPr lang="ja-JP" altLang="en-US" sz="3600" b="1"/>
              <a:t>日本の快進撃と米軍の反転攻勢</a:t>
            </a:r>
            <a:endParaRPr kumimoji="1" lang="en-US" altLang="ja-JP" sz="3600" b="1"/>
          </a:p>
          <a:p>
            <a:endParaRPr lang="en-US" altLang="ja-JP" sz="3600" b="1"/>
          </a:p>
          <a:p>
            <a:r>
              <a:rPr lang="en-US" altLang="ja-JP" sz="3600" b="1"/>
              <a:t>3. </a:t>
            </a:r>
            <a:r>
              <a:rPr kumimoji="1" lang="ja-JP" altLang="en-US" sz="3600" b="1"/>
              <a:t>太平洋戦争の戦況</a:t>
            </a:r>
            <a:r>
              <a:rPr kumimoji="1" lang="en-US" altLang="ja-JP" sz="3600" b="1"/>
              <a:t>(</a:t>
            </a:r>
            <a:r>
              <a:rPr kumimoji="1" lang="ja-JP" altLang="en-US" sz="3600" b="1"/>
              <a:t>後</a:t>
            </a:r>
            <a:r>
              <a:rPr kumimoji="1" lang="en-US" altLang="ja-JP" sz="3600" b="1"/>
              <a:t>)</a:t>
            </a:r>
            <a:r>
              <a:rPr lang="ja-JP" altLang="en-US" sz="3600" b="1"/>
              <a:t> 本土空襲と終戦</a:t>
            </a:r>
            <a:endParaRPr lang="en-US" altLang="ja-JP" sz="36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489B53-8B75-A756-3891-C434E0B00ED9}"/>
              </a:ext>
            </a:extLst>
          </p:cNvPr>
          <p:cNvSpPr txBox="1"/>
          <p:nvPr/>
        </p:nvSpPr>
        <p:spPr>
          <a:xfrm>
            <a:off x="348792" y="306984"/>
            <a:ext cx="1123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>
                <a:latin typeface="+mn-ea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5593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6E5912-C061-818A-0413-5DC306C99D41}"/>
              </a:ext>
            </a:extLst>
          </p:cNvPr>
          <p:cNvSpPr txBox="1"/>
          <p:nvPr/>
        </p:nvSpPr>
        <p:spPr>
          <a:xfrm>
            <a:off x="980440" y="3261953"/>
            <a:ext cx="1023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太平洋戦争</a:t>
            </a:r>
            <a:r>
              <a:rPr lang="ja-JP" altLang="en-US" sz="6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が</a:t>
            </a:r>
            <a:r>
              <a:rPr kumimoji="1" lang="ja-JP" altLang="en-US" sz="6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起きるまで</a:t>
            </a:r>
            <a:endParaRPr kumimoji="1" lang="en-US" altLang="ja-JP" sz="60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~1941</a:t>
            </a:r>
            <a:endParaRPr kumimoji="1" lang="ja-JP" altLang="en-US" sz="48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4A3ABEA5-F6E9-54F1-F59E-CBA1159A88C4}"/>
              </a:ext>
            </a:extLst>
          </p:cNvPr>
          <p:cNvSpPr/>
          <p:nvPr/>
        </p:nvSpPr>
        <p:spPr>
          <a:xfrm>
            <a:off x="5705856" y="2284379"/>
            <a:ext cx="780288" cy="780288"/>
          </a:xfrm>
          <a:prstGeom prst="diamond">
            <a:avLst/>
          </a:prstGeom>
          <a:solidFill>
            <a:schemeClr val="bg1"/>
          </a:solidFill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000" tIns="54000" rIns="54000" bIns="54000" rtlCol="0" anchor="ctr" anchorCtr="1"/>
          <a:lstStyle/>
          <a:p>
            <a:pPr algn="ctr"/>
            <a:r>
              <a:rPr kumimoji="1" lang="ja-JP" altLang="en-US" sz="3200" b="1">
                <a:solidFill>
                  <a:sysClr val="windowText" lastClr="00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１</a:t>
            </a:r>
            <a:endParaRPr kumimoji="1" lang="en-US" altLang="ja-JP" sz="3200" b="1">
              <a:solidFill>
                <a:sysClr val="windowText" lastClr="000000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1C4C3A0-9DFA-5A50-F0F7-794C28C3D125}"/>
              </a:ext>
            </a:extLst>
          </p:cNvPr>
          <p:cNvSpPr/>
          <p:nvPr/>
        </p:nvSpPr>
        <p:spPr>
          <a:xfrm>
            <a:off x="0" y="6365289"/>
            <a:ext cx="3941685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rgbClr val="D60000"/>
                </a:solidFill>
              </a:rPr>
              <a:t>1. </a:t>
            </a:r>
            <a:r>
              <a:rPr kumimoji="1" lang="ja-JP" altLang="en-US" sz="2000" b="1">
                <a:solidFill>
                  <a:srgbClr val="D60000"/>
                </a:solidFill>
              </a:rPr>
              <a:t>太平洋戦争</a:t>
            </a:r>
            <a:r>
              <a:rPr lang="ja-JP" altLang="en-US" sz="2000" b="1">
                <a:solidFill>
                  <a:srgbClr val="D60000"/>
                </a:solidFill>
              </a:rPr>
              <a:t>が起きるまで</a:t>
            </a:r>
            <a:endParaRPr lang="en-US" altLang="ja-JP" sz="2000" b="1">
              <a:solidFill>
                <a:srgbClr val="D6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07ED27-A5B1-0D17-8E9C-DEE89B429DC5}"/>
              </a:ext>
            </a:extLst>
          </p:cNvPr>
          <p:cNvSpPr/>
          <p:nvPr/>
        </p:nvSpPr>
        <p:spPr>
          <a:xfrm>
            <a:off x="3954780" y="6365289"/>
            <a:ext cx="4301489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2. </a:t>
            </a:r>
            <a:r>
              <a:rPr lang="ja-JP" altLang="en-US" sz="2000" b="1">
                <a:solidFill>
                  <a:schemeClr val="tx1"/>
                </a:solidFill>
              </a:rPr>
              <a:t>日本の快進撃と米軍の反転攻勢</a:t>
            </a:r>
            <a:endParaRPr kumimoji="1" lang="en-US" altLang="ja-JP" sz="2000" b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3ED014-C0F5-C31D-264C-077A865BCC55}"/>
              </a:ext>
            </a:extLst>
          </p:cNvPr>
          <p:cNvSpPr/>
          <p:nvPr/>
        </p:nvSpPr>
        <p:spPr>
          <a:xfrm>
            <a:off x="8266928" y="6365289"/>
            <a:ext cx="3925071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3.</a:t>
            </a:r>
            <a:r>
              <a:rPr lang="ja-JP" altLang="en-US" sz="2000" b="1">
                <a:solidFill>
                  <a:schemeClr val="tx1"/>
                </a:solidFill>
              </a:rPr>
              <a:t>本土空襲と終戦</a:t>
            </a:r>
            <a:endParaRPr kumimoji="1" lang="en-US" altLang="ja-JP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E49ABEEE-37F8-0364-0190-97EF2F12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89" y="1921523"/>
            <a:ext cx="2237513" cy="3014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3A8E5C-FD30-4DEB-049A-98598CE2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87" y="1881374"/>
            <a:ext cx="2237513" cy="301495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FE3A3E-A4AE-47E4-8E1E-89D3F77BB24F}"/>
              </a:ext>
            </a:extLst>
          </p:cNvPr>
          <p:cNvSpPr txBox="1"/>
          <p:nvPr/>
        </p:nvSpPr>
        <p:spPr>
          <a:xfrm>
            <a:off x="185195" y="225408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太平洋戦争が起きるまで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566377B-00D2-BDCC-2F2D-A73C22EE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7" y="1855626"/>
            <a:ext cx="2282112" cy="30750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2FC49B-4D7F-A9B6-45F1-B8BF53D1E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" y="2245370"/>
            <a:ext cx="2710343" cy="18520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84E8591-99A3-A028-CE08-FED010DF5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24" y="2330411"/>
            <a:ext cx="2552018" cy="1743879"/>
          </a:xfrm>
          <a:prstGeom prst="rect">
            <a:avLst/>
          </a:prstGeom>
        </p:spPr>
      </p:pic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464D70E-C02B-2636-2441-01F226D71EED}"/>
              </a:ext>
            </a:extLst>
          </p:cNvPr>
          <p:cNvSpPr/>
          <p:nvPr/>
        </p:nvSpPr>
        <p:spPr>
          <a:xfrm>
            <a:off x="2801075" y="2731626"/>
            <a:ext cx="1944546" cy="107644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戦争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CB2D162-A1DE-ED2F-CA20-EB9BF75E2596}"/>
              </a:ext>
            </a:extLst>
          </p:cNvPr>
          <p:cNvSpPr/>
          <p:nvPr/>
        </p:nvSpPr>
        <p:spPr>
          <a:xfrm flipH="1">
            <a:off x="7245238" y="2660763"/>
            <a:ext cx="1886673" cy="11806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輸出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5A522D-94B5-82F7-078B-E14B085A0D2D}"/>
              </a:ext>
            </a:extLst>
          </p:cNvPr>
          <p:cNvSpPr txBox="1"/>
          <p:nvPr/>
        </p:nvSpPr>
        <p:spPr>
          <a:xfrm>
            <a:off x="351461" y="4949022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/>
              <a:t>中華民国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26C9E9-F348-1A9E-2AD2-15C229EEADBB}"/>
              </a:ext>
            </a:extLst>
          </p:cNvPr>
          <p:cNvSpPr txBox="1"/>
          <p:nvPr/>
        </p:nvSpPr>
        <p:spPr>
          <a:xfrm>
            <a:off x="4769722" y="4915873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/>
              <a:t>日本</a:t>
            </a:r>
            <a:endParaRPr kumimoji="1" lang="ja-JP" altLang="en-US" sz="3600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46F73D-9BE6-A564-7086-250C3B915B61}"/>
              </a:ext>
            </a:extLst>
          </p:cNvPr>
          <p:cNvSpPr txBox="1"/>
          <p:nvPr/>
        </p:nvSpPr>
        <p:spPr>
          <a:xfrm>
            <a:off x="9346918" y="4858355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/>
              <a:t>アメリカ</a:t>
            </a:r>
            <a:endParaRPr kumimoji="1" lang="ja-JP" altLang="en-US" sz="3600" b="1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608ADE8-D4D1-85E2-FC08-12B924F00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93" y="3750197"/>
            <a:ext cx="1571568" cy="172462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0C4DB78-5058-DF68-E33D-D610C1E90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96" y="2297695"/>
            <a:ext cx="2650709" cy="1811318"/>
          </a:xfrm>
          <a:prstGeom prst="rect">
            <a:avLst/>
          </a:prstGeom>
        </p:spPr>
      </p:pic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3C1E0EA0-2AB6-9C8D-CA37-E15A0DEB5A32}"/>
              </a:ext>
            </a:extLst>
          </p:cNvPr>
          <p:cNvSpPr/>
          <p:nvPr/>
        </p:nvSpPr>
        <p:spPr>
          <a:xfrm>
            <a:off x="7261933" y="2660179"/>
            <a:ext cx="2089080" cy="115645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戦争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4BF863C-4FEF-F653-93C1-F99142B035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0" y="1730027"/>
            <a:ext cx="3397945" cy="339794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E501A07-C589-F0AD-EED5-F62B0B3EC0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8" y="3643604"/>
            <a:ext cx="1782148" cy="1519281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1E94128-DB91-CBEA-5452-6FA8E956415D}"/>
              </a:ext>
            </a:extLst>
          </p:cNvPr>
          <p:cNvSpPr txBox="1"/>
          <p:nvPr/>
        </p:nvSpPr>
        <p:spPr>
          <a:xfrm>
            <a:off x="0" y="1070598"/>
            <a:ext cx="27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/>
              <a:t>1940</a:t>
            </a:r>
            <a:r>
              <a:rPr lang="ja-JP" altLang="en-US" sz="3600" b="1"/>
              <a:t>年頃</a:t>
            </a:r>
            <a:endParaRPr kumimoji="1" lang="ja-JP" altLang="en-US" sz="3600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FCD983D-8657-ED97-2014-103BCF471CC8}"/>
              </a:ext>
            </a:extLst>
          </p:cNvPr>
          <p:cNvSpPr txBox="1"/>
          <p:nvPr/>
        </p:nvSpPr>
        <p:spPr>
          <a:xfrm>
            <a:off x="-279918" y="5910860"/>
            <a:ext cx="1233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/>
              <a:t>ヨーロッパの植民地であるアジアの“解放”を目的に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18098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ひし形 10">
            <a:extLst>
              <a:ext uri="{FF2B5EF4-FFF2-40B4-BE49-F238E27FC236}">
                <a16:creationId xmlns:a16="http://schemas.microsoft.com/office/drawing/2014/main" id="{81419C81-6D5B-D7E7-895C-663961A7A3E4}"/>
              </a:ext>
            </a:extLst>
          </p:cNvPr>
          <p:cNvSpPr/>
          <p:nvPr/>
        </p:nvSpPr>
        <p:spPr>
          <a:xfrm>
            <a:off x="5705856" y="1989739"/>
            <a:ext cx="780288" cy="780288"/>
          </a:xfrm>
          <a:prstGeom prst="diamond">
            <a:avLst/>
          </a:prstGeom>
          <a:solidFill>
            <a:schemeClr val="bg1"/>
          </a:solidFill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000" tIns="54000" rIns="54000" bIns="54000" rtlCol="0" anchor="ctr" anchorCtr="1"/>
          <a:lstStyle/>
          <a:p>
            <a:pPr algn="ctr"/>
            <a:r>
              <a:rPr lang="en-US" altLang="ja-JP" sz="3200" b="1">
                <a:solidFill>
                  <a:sysClr val="windowText" lastClr="00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2</a:t>
            </a:r>
            <a:endParaRPr kumimoji="1" lang="en-US" altLang="ja-JP" sz="3200" b="1">
              <a:solidFill>
                <a:sysClr val="windowText" lastClr="000000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6E5912-C061-818A-0413-5DC306C99D41}"/>
              </a:ext>
            </a:extLst>
          </p:cNvPr>
          <p:cNvSpPr txBox="1"/>
          <p:nvPr/>
        </p:nvSpPr>
        <p:spPr>
          <a:xfrm>
            <a:off x="801279" y="2777355"/>
            <a:ext cx="105799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太平洋戦争の戦況</a:t>
            </a:r>
            <a:r>
              <a:rPr lang="en-US" altLang="ja-JP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(</a:t>
            </a:r>
            <a:r>
              <a:rPr lang="ja-JP" altLang="en-US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前</a:t>
            </a:r>
            <a:r>
              <a:rPr lang="en-US" altLang="ja-JP" sz="4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)</a:t>
            </a:r>
          </a:p>
          <a:p>
            <a:pPr algn="ctr"/>
            <a:r>
              <a:rPr lang="ja-JP" altLang="en-US" sz="5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日本の快進撃と</a:t>
            </a:r>
            <a:r>
              <a:rPr kumimoji="1" lang="ja-JP" altLang="en-US" sz="5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米軍の反転攻勢</a:t>
            </a:r>
            <a:endParaRPr kumimoji="1" lang="en-US" altLang="ja-JP" sz="54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1941~1943</a:t>
            </a:r>
            <a:endParaRPr kumimoji="1" lang="ja-JP" altLang="en-US" sz="48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0D8726-38A1-399D-D4F3-26568B8E9B93}"/>
              </a:ext>
            </a:extLst>
          </p:cNvPr>
          <p:cNvSpPr/>
          <p:nvPr/>
        </p:nvSpPr>
        <p:spPr>
          <a:xfrm>
            <a:off x="0" y="6365289"/>
            <a:ext cx="3941685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1. </a:t>
            </a:r>
            <a:r>
              <a:rPr kumimoji="1" lang="ja-JP" altLang="en-US" sz="2000" b="1">
                <a:solidFill>
                  <a:schemeClr val="tx1"/>
                </a:solidFill>
              </a:rPr>
              <a:t>太平洋戦争</a:t>
            </a:r>
            <a:r>
              <a:rPr lang="ja-JP" altLang="en-US" sz="2000" b="1">
                <a:solidFill>
                  <a:schemeClr val="tx1"/>
                </a:solidFill>
              </a:rPr>
              <a:t>が起きるまで</a:t>
            </a:r>
            <a:endParaRPr lang="en-US" altLang="ja-JP" sz="2000" b="1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768F15-41B9-48C5-6FAC-CA6EB6C34B69}"/>
              </a:ext>
            </a:extLst>
          </p:cNvPr>
          <p:cNvSpPr/>
          <p:nvPr/>
        </p:nvSpPr>
        <p:spPr>
          <a:xfrm>
            <a:off x="3945255" y="6365289"/>
            <a:ext cx="4301489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rgbClr val="D60000"/>
                </a:solidFill>
              </a:rPr>
              <a:t>2. </a:t>
            </a:r>
            <a:r>
              <a:rPr lang="ja-JP" altLang="en-US" sz="2000" b="1">
                <a:solidFill>
                  <a:srgbClr val="D60000"/>
                </a:solidFill>
              </a:rPr>
              <a:t>日本の快進撃と米軍の反転攻勢</a:t>
            </a:r>
            <a:endParaRPr kumimoji="1" lang="en-US" altLang="ja-JP" sz="2000" b="1">
              <a:solidFill>
                <a:srgbClr val="D6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9DC194-428E-68A4-ED49-E65FADE3C78D}"/>
              </a:ext>
            </a:extLst>
          </p:cNvPr>
          <p:cNvSpPr/>
          <p:nvPr/>
        </p:nvSpPr>
        <p:spPr>
          <a:xfrm>
            <a:off x="8266928" y="6365289"/>
            <a:ext cx="3925071" cy="492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3.</a:t>
            </a:r>
            <a:r>
              <a:rPr lang="ja-JP" altLang="en-US" sz="2000" b="1">
                <a:solidFill>
                  <a:schemeClr val="tx1"/>
                </a:solidFill>
              </a:rPr>
              <a:t>本土空襲と終戦</a:t>
            </a:r>
            <a:endParaRPr kumimoji="1" lang="en-US" altLang="ja-JP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CB055D-2662-B041-F62D-D03F3BFBB6BB}"/>
              </a:ext>
            </a:extLst>
          </p:cNvPr>
          <p:cNvSpPr txBox="1"/>
          <p:nvPr/>
        </p:nvSpPr>
        <p:spPr>
          <a:xfrm>
            <a:off x="185195" y="225408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▶日本の快進撃</a:t>
            </a:r>
            <a:endParaRPr kumimoji="1" lang="ja-JP" altLang="en-US" sz="36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846649-F05D-899A-C079-DC28CDDA6B4C}"/>
              </a:ext>
            </a:extLst>
          </p:cNvPr>
          <p:cNvSpPr txBox="1"/>
          <p:nvPr/>
        </p:nvSpPr>
        <p:spPr>
          <a:xfrm>
            <a:off x="2230995" y="5857439"/>
            <a:ext cx="7453248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“</a:t>
            </a:r>
            <a:r>
              <a:rPr kumimoji="1" lang="ja-JP" altLang="en-US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真珠湾攻撃</a:t>
            </a:r>
            <a:r>
              <a:rPr kumimoji="1" lang="en-US" altLang="ja-JP" sz="48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”</a:t>
            </a:r>
            <a:endParaRPr kumimoji="1" lang="ja-JP" altLang="en-US" sz="48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87BC01-4DD9-45AC-9872-D43C874A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 b="15542"/>
          <a:stretch/>
        </p:blipFill>
        <p:spPr>
          <a:xfrm>
            <a:off x="2046670" y="1046452"/>
            <a:ext cx="7737410" cy="47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CB055D-2662-B041-F62D-D03F3BFBB6BB}"/>
              </a:ext>
            </a:extLst>
          </p:cNvPr>
          <p:cNvSpPr txBox="1"/>
          <p:nvPr/>
        </p:nvSpPr>
        <p:spPr>
          <a:xfrm>
            <a:off x="185195" y="225408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▶日本の快進撃</a:t>
            </a:r>
            <a:endParaRPr kumimoji="1" lang="ja-JP" altLang="en-US" sz="3600" b="1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EFD72AD-27A2-0BD2-4454-F966F027F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2805" r="2620" b="29937"/>
          <a:stretch/>
        </p:blipFill>
        <p:spPr>
          <a:xfrm>
            <a:off x="438538" y="970384"/>
            <a:ext cx="10870164" cy="538931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846649-F05D-899A-C079-DC28CDDA6B4C}"/>
              </a:ext>
            </a:extLst>
          </p:cNvPr>
          <p:cNvSpPr txBox="1"/>
          <p:nvPr/>
        </p:nvSpPr>
        <p:spPr>
          <a:xfrm>
            <a:off x="2213267" y="3136010"/>
            <a:ext cx="7453248" cy="1107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アジア一帯を占領</a:t>
            </a:r>
          </a:p>
        </p:txBody>
      </p:sp>
    </p:spTree>
    <p:extLst>
      <p:ext uri="{BB962C8B-B14F-4D97-AF65-F5344CB8AC3E}">
        <p14:creationId xmlns:p14="http://schemas.microsoft.com/office/powerpoint/2010/main" val="2384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E1817BD-5498-A685-81CD-D001395F8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2" r="5881" b="8239"/>
          <a:stretch/>
        </p:blipFill>
        <p:spPr>
          <a:xfrm>
            <a:off x="1446964" y="881605"/>
            <a:ext cx="8987356" cy="44641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19D7AD-9DCD-347D-FBBC-DD0FE25510D5}"/>
              </a:ext>
            </a:extLst>
          </p:cNvPr>
          <p:cNvSpPr txBox="1"/>
          <p:nvPr/>
        </p:nvSpPr>
        <p:spPr>
          <a:xfrm>
            <a:off x="0" y="179109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▶日本の劣勢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9836F1-4605-6223-0728-6DED202B37AF}"/>
              </a:ext>
            </a:extLst>
          </p:cNvPr>
          <p:cNvSpPr txBox="1"/>
          <p:nvPr/>
        </p:nvSpPr>
        <p:spPr>
          <a:xfrm>
            <a:off x="5111155" y="4685604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ミッドウェー海戦</a:t>
            </a:r>
            <a:endParaRPr kumimoji="1" lang="en-US" altLang="ja-JP" sz="3600">
              <a:solidFill>
                <a:schemeClr val="bg1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AA665-1245-ED0A-39F2-834A1AD56131}"/>
              </a:ext>
            </a:extLst>
          </p:cNvPr>
          <p:cNvSpPr txBox="1"/>
          <p:nvPr/>
        </p:nvSpPr>
        <p:spPr>
          <a:xfrm>
            <a:off x="-765110" y="5719458"/>
            <a:ext cx="134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日本は資源が枯渇し</a:t>
            </a:r>
            <a:r>
              <a:rPr kumimoji="1" lang="ja-JP" altLang="en-US" sz="5400">
                <a:solidFill>
                  <a:srgbClr val="D6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劣勢</a:t>
            </a:r>
            <a:r>
              <a:rPr kumimoji="1" lang="ja-JP" altLang="en-US" sz="5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になり始める</a:t>
            </a:r>
          </a:p>
        </p:txBody>
      </p:sp>
    </p:spTree>
    <p:extLst>
      <p:ext uri="{BB962C8B-B14F-4D97-AF65-F5344CB8AC3E}">
        <p14:creationId xmlns:p14="http://schemas.microsoft.com/office/powerpoint/2010/main" val="270355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669AD68-E63A-A02C-0497-DF07B14C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" y="1076446"/>
            <a:ext cx="3492990" cy="3729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07DC4-6329-851E-041D-4DA81775A79E}"/>
              </a:ext>
            </a:extLst>
          </p:cNvPr>
          <p:cNvSpPr txBox="1"/>
          <p:nvPr/>
        </p:nvSpPr>
        <p:spPr>
          <a:xfrm>
            <a:off x="74645" y="188439"/>
            <a:ext cx="63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▶苦しくなる生活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4725FF-AC78-E754-11A0-895BFF4C5B41}"/>
              </a:ext>
            </a:extLst>
          </p:cNvPr>
          <p:cNvSpPr txBox="1"/>
          <p:nvPr/>
        </p:nvSpPr>
        <p:spPr>
          <a:xfrm>
            <a:off x="5170205" y="2044563"/>
            <a:ext cx="6906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食料や生活必需品が不足</a:t>
            </a:r>
            <a:endParaRPr lang="en-US" altLang="ja-JP" sz="44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endParaRPr kumimoji="1" lang="en-US" altLang="ja-JP" sz="44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21D4EF-B186-1D6F-9F3C-644F37475E74}"/>
              </a:ext>
            </a:extLst>
          </p:cNvPr>
          <p:cNvSpPr txBox="1"/>
          <p:nvPr/>
        </p:nvSpPr>
        <p:spPr>
          <a:xfrm>
            <a:off x="5257799" y="4497293"/>
            <a:ext cx="68145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政府が管理する配給制に</a:t>
            </a:r>
            <a:endParaRPr kumimoji="1" lang="ja-JP" altLang="en-US" sz="440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0113CE0-4C4E-5920-11C7-C03D6AEA258E}"/>
              </a:ext>
            </a:extLst>
          </p:cNvPr>
          <p:cNvSpPr/>
          <p:nvPr/>
        </p:nvSpPr>
        <p:spPr>
          <a:xfrm>
            <a:off x="7778187" y="2939970"/>
            <a:ext cx="1273215" cy="1273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47830C8-E394-51E4-7116-F41B91A2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0" y="2519422"/>
            <a:ext cx="279654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4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357</Words>
  <Application>Microsoft Office PowerPoint</Application>
  <PresentationFormat>ワイド画面</PresentationFormat>
  <Paragraphs>69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游ゴシック Light</vt:lpstr>
      <vt:lpstr>游明朝</vt:lpstr>
      <vt:lpstr>游明朝 Demibold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TEST</dc:creator>
  <cp:lastModifiedBy>TEST</cp:lastModifiedBy>
  <cp:revision>20</cp:revision>
  <dcterms:created xsi:type="dcterms:W3CDTF">2022-10-08T11:53:28Z</dcterms:created>
  <dcterms:modified xsi:type="dcterms:W3CDTF">2022-10-10T22:11:31Z</dcterms:modified>
</cp:coreProperties>
</file>