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5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1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B2F8F4-9C5F-4C35-BD64-D9C7B9031537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67B85C-1362-4FB7-9D40-C42BBA9F43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8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B2F8F4-9C5F-4C35-BD64-D9C7B9031537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67B85C-1362-4FB7-9D40-C42BBA9F43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22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7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2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4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3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7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1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1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5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FE73-1AF1-4797-B3FA-A5701A172CE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6074-D9C2-4F45-B203-E06E3784D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2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28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867"/>
              </p:ext>
            </p:extLst>
          </p:nvPr>
        </p:nvGraphicFramePr>
        <p:xfrm>
          <a:off x="336928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 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=&gt;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로그아웃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 정보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오늘의 날씨 화면 클릭 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오늘의 날씨 상세 화면으로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 panose="05050102010706020507" pitchFamily="18" charset="2"/>
                        <a:buChar char="Þ"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생활 지수 화면 클릭 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오늘의 생활 지수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상세 화면으로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MainController.java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1424" y="1933380"/>
            <a:ext cx="1477730" cy="631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/>
              <a:t>타이틀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9936" y="2046245"/>
            <a:ext cx="3672407" cy="515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dirty="0"/>
              <a:t>날씨정보  </a:t>
            </a:r>
            <a:r>
              <a:rPr lang="ko-KR" altLang="en-US" sz="1400" dirty="0" err="1"/>
              <a:t>생활지수</a:t>
            </a:r>
            <a:r>
              <a:rPr lang="ko-KR" altLang="en-US" sz="1400" dirty="0"/>
              <a:t>  게시판  공지사항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8606" y="1700808"/>
            <a:ext cx="1944215" cy="304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/>
              <a:t>로그인   회원가입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55640" y="3113238"/>
            <a:ext cx="4608512" cy="1683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오늘의 날씨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당일 날씨 정보 간략히 보여주기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3381" y="4905293"/>
            <a:ext cx="7037999" cy="515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생활 지수 간략하게 보여주기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7732" y="2426917"/>
            <a:ext cx="916535" cy="666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오늘의 날씨날씨 분석</a:t>
            </a:r>
            <a:endParaRPr lang="en-US" altLang="ko-KR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6672064" y="2426917"/>
            <a:ext cx="1080120" cy="666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오늘의 </a:t>
            </a:r>
            <a:r>
              <a:rPr lang="ko-KR" altLang="en-US" sz="1050" dirty="0" err="1"/>
              <a:t>생활지수</a:t>
            </a:r>
            <a:endParaRPr lang="en-US" altLang="ko-KR" sz="1050" dirty="0"/>
          </a:p>
          <a:p>
            <a:pPr algn="ctr">
              <a:lnSpc>
                <a:spcPct val="150000"/>
              </a:lnSpc>
            </a:pPr>
            <a:r>
              <a:rPr lang="ko-KR" altLang="en-US" sz="1050" dirty="0"/>
              <a:t>추천 상품</a:t>
            </a:r>
            <a:endParaRPr lang="en-US" altLang="ko-KR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84D44-6C97-4ADA-BDF5-824023A926EA}"/>
              </a:ext>
            </a:extLst>
          </p:cNvPr>
          <p:cNvSpPr txBox="1"/>
          <p:nvPr/>
        </p:nvSpPr>
        <p:spPr>
          <a:xfrm>
            <a:off x="1553380" y="5679315"/>
            <a:ext cx="7037999" cy="515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오늘의 추천 항목</a:t>
            </a:r>
          </a:p>
        </p:txBody>
      </p:sp>
    </p:spTree>
    <p:extLst>
      <p:ext uri="{BB962C8B-B14F-4D97-AF65-F5344CB8AC3E}">
        <p14:creationId xmlns:p14="http://schemas.microsoft.com/office/powerpoint/2010/main" val="337437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738283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오늘의 날씨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날씨 데이터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송민수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날씨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8453454" y="1081594"/>
            <a:ext cx="2071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000" indent="-185000">
              <a:buFontTx/>
              <a:buAutoNum type="arabicPeriod"/>
              <a:defRPr lang="ko-KR" altLang="en-US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오늘의 날씨 페이지로 이동</a:t>
            </a:r>
          </a:p>
          <a:p>
            <a:pPr marL="185000" indent="-185000">
              <a:buFontTx/>
              <a:buAutoNum type="arabicPeriod"/>
              <a:defRPr lang="ko-KR" altLang="en-US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지역선택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5000" indent="-185000">
              <a:buFontTx/>
              <a:buAutoNum type="arabicPeriod"/>
              <a:defRPr lang="ko-KR" altLang="en-US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실시간 날씨 데이터 출력</a:t>
            </a:r>
          </a:p>
          <a:p>
            <a:pPr marL="185000" indent="-185000">
              <a:buFontTx/>
              <a:buAutoNum type="arabicPeriod"/>
              <a:defRPr lang="ko-KR" altLang="en-US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어제와 오늘의 기온 비교 차트</a:t>
            </a:r>
            <a:b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5000" indent="-185000">
              <a:buFontTx/>
              <a:buAutoNum type="arabicPeriod"/>
              <a:defRPr lang="ko-KR" altLang="en-US"/>
            </a:pPr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21149" y="979762"/>
            <a:ext cx="1847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7A4B30-915D-4051-993F-D49506EF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36" y="1124745"/>
            <a:ext cx="6658913" cy="518835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454704" y="4060294"/>
          <a:ext cx="2071700" cy="244856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DAO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com.weather.proj.temp.dao.WeatherDAO.java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13135"/>
                  </a:ext>
                </a:extLst>
              </a:tr>
              <a:tr h="1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com.weather.proj.temp.controller.WeatherController.java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com.weather.proj.temp.controller.WeatherScheduler.java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weathertoday.jsp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48930"/>
                  </a:ext>
                </a:extLst>
              </a:tr>
            </a:tbl>
          </a:graphicData>
        </a:graphic>
      </p:graphicFrame>
      <p:sp>
        <p:nvSpPr>
          <p:cNvPr id="50" name="타원 49"/>
          <p:cNvSpPr/>
          <p:nvPr/>
        </p:nvSpPr>
        <p:spPr>
          <a:xfrm>
            <a:off x="6121884" y="111281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2639616" y="213285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2" name="타원 51"/>
          <p:cNvSpPr/>
          <p:nvPr/>
        </p:nvSpPr>
        <p:spPr>
          <a:xfrm>
            <a:off x="1758226" y="301153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1" name="타원 50"/>
          <p:cNvSpPr/>
          <p:nvPr/>
        </p:nvSpPr>
        <p:spPr>
          <a:xfrm>
            <a:off x="2135560" y="414168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DB144FB-ECF0-48EF-AE6D-B6545EDA219B}"/>
              </a:ext>
            </a:extLst>
          </p:cNvPr>
          <p:cNvGraphicFramePr>
            <a:graphicFrameLocks noGrp="1"/>
          </p:cNvGraphicFramePr>
          <p:nvPr/>
        </p:nvGraphicFramePr>
        <p:xfrm>
          <a:off x="8455486" y="1772816"/>
          <a:ext cx="2071700" cy="228600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val="2780491709"/>
                    </a:ext>
                  </a:extLst>
                </a:gridCol>
              </a:tblGrid>
              <a:tr h="28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Service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89777"/>
                  </a:ext>
                </a:extLst>
              </a:tr>
              <a:tr h="30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com.weather.proj.temp.service.WeatherParsing.java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82134"/>
                  </a:ext>
                </a:extLst>
              </a:tr>
              <a:tr h="28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SQL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13135"/>
                  </a:ext>
                </a:extLst>
              </a:tr>
              <a:tr h="30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com.weather.proj.temp.sql.WeatherSQL.xml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87999"/>
                  </a:ext>
                </a:extLst>
              </a:tr>
              <a:tr h="28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46590"/>
                  </a:ext>
                </a:extLst>
              </a:tr>
              <a:tr h="248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com.weather.proj.temp.vo.WeatherVO.java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489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738283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오늘의 날씨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날씨 데이터 분석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송민수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날씨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8488796" y="963306"/>
            <a:ext cx="20717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000" indent="-185000">
              <a:buFontTx/>
              <a:buAutoNum type="arabicPeriod"/>
              <a:defRPr lang="ko-KR" altLang="en-US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날씨 분석 페이지로 이동</a:t>
            </a:r>
          </a:p>
          <a:p>
            <a:pPr marL="185000" indent="-185000">
              <a:buFontTx/>
              <a:buAutoNum type="arabicPeriod"/>
              <a:defRPr lang="ko-KR" altLang="en-US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 선택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5000" indent="-185000">
              <a:buFontTx/>
              <a:buAutoNum type="arabicPeriod"/>
              <a:defRPr lang="ko-KR" altLang="en-US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조건을 모두 선택 후 조회</a:t>
            </a:r>
            <a:endParaRPr lang="en-US" altLang="ko-KR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5000" indent="-185000">
              <a:buFontTx/>
              <a:buAutoNum type="arabicPeriod"/>
              <a:defRPr lang="ko-KR" altLang="en-US"/>
            </a:pP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맞는 시각화 이미지 </a:t>
            </a:r>
            <a:r>
              <a:rPr lang="en-US" altLang="ko-KR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</a:t>
            </a:r>
            <a:br>
              <a:rPr lang="ko-KR" altLang="en-US" sz="10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85000" indent="-185000">
              <a:buFontTx/>
              <a:buAutoNum type="arabicPeriod"/>
              <a:defRPr lang="ko-KR" altLang="en-US"/>
            </a:pPr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21149" y="979762"/>
            <a:ext cx="1847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en-US" altLang="ko-KR" sz="12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D8EB33-3918-49E4-B7CB-44EE8643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11" y="1222009"/>
            <a:ext cx="5786897" cy="5196244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5447928" y="1481627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2055296" y="3075117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2" name="타원 51"/>
          <p:cNvSpPr/>
          <p:nvPr/>
        </p:nvSpPr>
        <p:spPr>
          <a:xfrm>
            <a:off x="4885737" y="304578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1" name="타원 50"/>
          <p:cNvSpPr/>
          <p:nvPr/>
        </p:nvSpPr>
        <p:spPr>
          <a:xfrm>
            <a:off x="2177301" y="405907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9B0428-08EA-4E96-BD10-342B1B95EF4E}"/>
              </a:ext>
            </a:extLst>
          </p:cNvPr>
          <p:cNvGraphicFramePr>
            <a:graphicFrameLocks noGrp="1"/>
          </p:cNvGraphicFramePr>
          <p:nvPr/>
        </p:nvGraphicFramePr>
        <p:xfrm>
          <a:off x="8455240" y="1825625"/>
          <a:ext cx="2071700" cy="228600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val="735768483"/>
                    </a:ext>
                  </a:extLst>
                </a:gridCol>
              </a:tblGrid>
              <a:tr h="28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Service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3003"/>
                  </a:ext>
                </a:extLst>
              </a:tr>
              <a:tr h="30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com.weather.proj.temp.service.WeatherParsing.java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4904854"/>
                  </a:ext>
                </a:extLst>
              </a:tr>
              <a:tr h="28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SQL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10687"/>
                  </a:ext>
                </a:extLst>
              </a:tr>
              <a:tr h="30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com.weather.proj.temp.sql.WeatherSQL.xml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8830655"/>
                  </a:ext>
                </a:extLst>
              </a:tr>
              <a:tr h="28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21926"/>
                  </a:ext>
                </a:extLst>
              </a:tr>
              <a:tr h="248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com.weather.proj.temp.vo.WeatherVO.java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836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1F6268C-989C-4050-A40B-B5DCA1FAB78D}"/>
              </a:ext>
            </a:extLst>
          </p:cNvPr>
          <p:cNvGraphicFramePr>
            <a:graphicFrameLocks noGrp="1"/>
          </p:cNvGraphicFramePr>
          <p:nvPr/>
        </p:nvGraphicFramePr>
        <p:xfrm>
          <a:off x="8454704" y="4060294"/>
          <a:ext cx="2071700" cy="244856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:a16="http://schemas.microsoft.com/office/drawing/2014/main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DAO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com.weather.proj.temp.dao.WeatherDAO.java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13135"/>
                  </a:ext>
                </a:extLst>
              </a:tr>
              <a:tr h="193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com.weather.proj.temp.controller.WeatherController.java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com.weather.proj.temp.controller.WeatherScheduler.java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weatherview.jsp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9864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7" y="1641131"/>
            <a:ext cx="9081817" cy="250794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75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게시판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게시물 전체목록을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페이지별로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보여주는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이성원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게시물 목록을 보여줌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No,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댓글수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조회 순으로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검색버튼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검색조건에 맞는 게시물을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검색 후 목록을 보여줌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ctr" latinLnBrk="1">
                        <a:buFont typeface="Symbol"/>
                        <a:buAutoNum type="arabicPeriod" startAt="3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글쓰기버튼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게시판 글쓰기 화면으로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로그아웃된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경우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로그인화면으로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4..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페이지 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=&gt; 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해당페이지 게시물을 보여줌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5. [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처음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이전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다음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끝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해당 페이지 그룹으로 이동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=&gt;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게시물 보기 화면으로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boardList.jsp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BoardController.java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4871864" y="2420888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55640" y="1844824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904312" y="2204864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39816" y="393305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15880" y="393305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51584" y="321297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1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82" y="1484784"/>
            <a:ext cx="6402034" cy="506465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35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게시판 글쓰기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게시판에 글과 첨부파일을 등록하는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이성원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확인버튼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첨부파일이 등록되고 목록으로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취소버튼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클리어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됨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목록버튼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게시판 목록으로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파일첨부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원하는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파일을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drag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하여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첨부파일 영역에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drop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하면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파일이 첨부됨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boardWrite.jsp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BoardController.java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AjaxUploadController.java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4151784" y="6381328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55840" y="6381328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159896" y="6381328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59896" y="5085184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6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1530248"/>
            <a:ext cx="6336703" cy="492308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68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게시물 보기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- 1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해당 게시물의 상세보기 화면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 게시물이 아닌 경우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이성원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Font typeface="Symbol"/>
                        <a:buAutoNum type="arabicPeriod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게시물 내용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첨부파일 및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내용이 보임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목록버튼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게시판 목록으로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댓글쓰기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댓글이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저장된 후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댓글목록에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내용이  보여짐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boardView.jsp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replyList.jsp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BoardController.java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ReplyController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AjaxUploadController.java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4151784" y="3140968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15880" y="4581128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104112" y="6237312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2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3" y="1548172"/>
            <a:ext cx="5612935" cy="514519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91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게시물 보기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- 2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해당 게시물의 상세보기 화면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 게시물인 경우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이성원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수정버튼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첨부파일 수정됨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삭제버튼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해당게시물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삭제후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목록으로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삭제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첨부파일만 삭제됨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7. 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본인댓글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댓글수정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=&gt;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댓글내용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수정됨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 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본인댓글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댓글삭제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댓글내용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삭제됨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9.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페이지 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=&gt; 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해당페이지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보여줌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boardView.jsp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replyList.jsp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BoardController.java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ReplyController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AjaxUploadController.java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5159896" y="2996952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519936" y="501317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104112" y="6525344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55840" y="501317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087888" y="501317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456040" y="4509120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367808" y="5517232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367808" y="5877272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03912" y="6029672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4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51" y="1615784"/>
            <a:ext cx="5664749" cy="482261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37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회원정보를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가입하는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이성원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선택 항목 입력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비밀번호는 제약조건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만족해야 가입가능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중복확인버튼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중복여부 체크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가입버튼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회원정보저장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이메일인증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안내창으로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joinProc.jsp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joinEmailCfmReq.jsp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JoinController.java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575720" y="2708920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951984" y="2348880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19936" y="609329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1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인증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이성원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회원가입시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입력한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이메일로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발송된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인증이메일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메일인증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후 회원가입 완료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 화면으로</a:t>
                      </a: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JoinController.java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235972"/>
            <a:ext cx="6439799" cy="335326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079776" y="285293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55640" y="4725144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7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회원정보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회원가입시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입력한 정보를 조회하는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이성원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수정하기 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회원정보 수정화면으로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2.. Home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 화면으로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joinDetail.jsp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JoinController.java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700808"/>
            <a:ext cx="6925642" cy="463932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464152" y="6237312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968208" y="6237312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586176"/>
            <a:ext cx="6048672" cy="493225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회원정보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회원가입시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입력한 정보를 수정하는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이성원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수정완료번튼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회원정보 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현재비밀번호 입력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버튼클릭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2.. Home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홈 화면으로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joinDetail.jsp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JoinController.java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5879976" y="6021288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392144" y="645333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0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54839"/>
              </p:ext>
            </p:extLst>
          </p:nvPr>
        </p:nvGraphicFramePr>
        <p:xfrm>
          <a:off x="335360" y="260646"/>
          <a:ext cx="11521280" cy="617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5615056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737872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오늘의 생활지수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지역별 오늘의 생활지수를 한 눈에 볼 수 있는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지역 선택 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지역의 생활지수를 보여줌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각 생활지수를 클릭 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해당 생활지수에 대한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상세 설명 페이지로 이동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selectlifeDAO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Life_weather.jsp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2794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LifeWeatherController.java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17561" y="1772816"/>
            <a:ext cx="6912768" cy="4392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DB104B-62DC-42CB-837F-6088D569BEF4}"/>
              </a:ext>
            </a:extLst>
          </p:cNvPr>
          <p:cNvGrpSpPr/>
          <p:nvPr/>
        </p:nvGrpSpPr>
        <p:grpSpPr>
          <a:xfrm>
            <a:off x="2135560" y="2433377"/>
            <a:ext cx="2736304" cy="866223"/>
            <a:chOff x="2135560" y="2130729"/>
            <a:chExt cx="2736304" cy="129827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66BB6B8-2122-42E4-9685-B777A33B8D7C}"/>
                </a:ext>
              </a:extLst>
            </p:cNvPr>
            <p:cNvSpPr/>
            <p:nvPr/>
          </p:nvSpPr>
          <p:spPr>
            <a:xfrm>
              <a:off x="2135560" y="2132856"/>
              <a:ext cx="273630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     지수등급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47D85C5-D2CB-4F2F-B810-4F4713385C98}"/>
                </a:ext>
              </a:extLst>
            </p:cNvPr>
            <p:cNvSpPr/>
            <p:nvPr/>
          </p:nvSpPr>
          <p:spPr>
            <a:xfrm>
              <a:off x="2135560" y="2130729"/>
              <a:ext cx="27363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지수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4267C7C-59C5-406F-842F-8B61D33973FE}"/>
              </a:ext>
            </a:extLst>
          </p:cNvPr>
          <p:cNvGrpSpPr/>
          <p:nvPr/>
        </p:nvGrpSpPr>
        <p:grpSpPr>
          <a:xfrm>
            <a:off x="4871864" y="2433378"/>
            <a:ext cx="2736304" cy="864804"/>
            <a:chOff x="2135560" y="2130729"/>
            <a:chExt cx="2736304" cy="129827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688DC4-5212-43DD-868E-D337CF2A5467}"/>
                </a:ext>
              </a:extLst>
            </p:cNvPr>
            <p:cNvSpPr/>
            <p:nvPr/>
          </p:nvSpPr>
          <p:spPr>
            <a:xfrm>
              <a:off x="2135560" y="2132856"/>
              <a:ext cx="273630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     지수등급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E69064-B1EF-4B3E-B8E1-9DE65A9C5F70}"/>
                </a:ext>
              </a:extLst>
            </p:cNvPr>
            <p:cNvSpPr/>
            <p:nvPr/>
          </p:nvSpPr>
          <p:spPr>
            <a:xfrm>
              <a:off x="2135560" y="2130729"/>
              <a:ext cx="27363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A3E836-0493-4C59-B4D4-256F1EF81786}"/>
              </a:ext>
            </a:extLst>
          </p:cNvPr>
          <p:cNvGrpSpPr/>
          <p:nvPr/>
        </p:nvGrpSpPr>
        <p:grpSpPr>
          <a:xfrm>
            <a:off x="2135560" y="3299601"/>
            <a:ext cx="2736304" cy="957822"/>
            <a:chOff x="2135560" y="2130729"/>
            <a:chExt cx="2736304" cy="129827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9FA9A33-5D01-4C4E-B716-9930B28879DE}"/>
                </a:ext>
              </a:extLst>
            </p:cNvPr>
            <p:cNvSpPr/>
            <p:nvPr/>
          </p:nvSpPr>
          <p:spPr>
            <a:xfrm>
              <a:off x="2135560" y="2132856"/>
              <a:ext cx="273630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     지수등급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784A32-0E5A-4302-8160-E84B3AE429A0}"/>
                </a:ext>
              </a:extLst>
            </p:cNvPr>
            <p:cNvSpPr/>
            <p:nvPr/>
          </p:nvSpPr>
          <p:spPr>
            <a:xfrm>
              <a:off x="2135560" y="2130729"/>
              <a:ext cx="27363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F3A3417-D610-43BB-BAC5-1C28975DE82A}"/>
              </a:ext>
            </a:extLst>
          </p:cNvPr>
          <p:cNvGrpSpPr/>
          <p:nvPr/>
        </p:nvGrpSpPr>
        <p:grpSpPr>
          <a:xfrm>
            <a:off x="4871864" y="3297474"/>
            <a:ext cx="2736304" cy="956254"/>
            <a:chOff x="2135560" y="2130729"/>
            <a:chExt cx="2736304" cy="129827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DC00BB8-AC7F-452F-BC73-6BB24BD88862}"/>
                </a:ext>
              </a:extLst>
            </p:cNvPr>
            <p:cNvSpPr/>
            <p:nvPr/>
          </p:nvSpPr>
          <p:spPr>
            <a:xfrm>
              <a:off x="2135560" y="2132856"/>
              <a:ext cx="273630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     지수등급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891683D-85CE-4B4C-BE76-B5B6932E7D2F}"/>
                </a:ext>
              </a:extLst>
            </p:cNvPr>
            <p:cNvSpPr/>
            <p:nvPr/>
          </p:nvSpPr>
          <p:spPr>
            <a:xfrm>
              <a:off x="2135560" y="2130729"/>
              <a:ext cx="27363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CF96263-117C-4B57-946C-FD3956D21A68}"/>
              </a:ext>
            </a:extLst>
          </p:cNvPr>
          <p:cNvGrpSpPr/>
          <p:nvPr/>
        </p:nvGrpSpPr>
        <p:grpSpPr>
          <a:xfrm>
            <a:off x="2135560" y="4269250"/>
            <a:ext cx="2736304" cy="866223"/>
            <a:chOff x="2135560" y="2130729"/>
            <a:chExt cx="2736304" cy="129827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E56C0F-7BAC-452C-9844-44531EB1DC7B}"/>
                </a:ext>
              </a:extLst>
            </p:cNvPr>
            <p:cNvSpPr/>
            <p:nvPr/>
          </p:nvSpPr>
          <p:spPr>
            <a:xfrm>
              <a:off x="2135560" y="2132856"/>
              <a:ext cx="273630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     지수등급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B140A32-C90D-43BC-8213-44270488F2E0}"/>
                </a:ext>
              </a:extLst>
            </p:cNvPr>
            <p:cNvSpPr/>
            <p:nvPr/>
          </p:nvSpPr>
          <p:spPr>
            <a:xfrm>
              <a:off x="2135560" y="2130729"/>
              <a:ext cx="27363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지수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485DA-6E0E-4EDB-B861-62FE8F0C081F}"/>
              </a:ext>
            </a:extLst>
          </p:cNvPr>
          <p:cNvGrpSpPr/>
          <p:nvPr/>
        </p:nvGrpSpPr>
        <p:grpSpPr>
          <a:xfrm>
            <a:off x="4871864" y="4269251"/>
            <a:ext cx="2736304" cy="864804"/>
            <a:chOff x="2135560" y="2130729"/>
            <a:chExt cx="2736304" cy="129827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36FCC01-3CF5-4BEB-94B7-10E2ED764125}"/>
                </a:ext>
              </a:extLst>
            </p:cNvPr>
            <p:cNvSpPr/>
            <p:nvPr/>
          </p:nvSpPr>
          <p:spPr>
            <a:xfrm>
              <a:off x="2135560" y="2132856"/>
              <a:ext cx="273630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     지수등급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04753A-2CA8-4171-A036-BC74B35F62CE}"/>
                </a:ext>
              </a:extLst>
            </p:cNvPr>
            <p:cNvSpPr/>
            <p:nvPr/>
          </p:nvSpPr>
          <p:spPr>
            <a:xfrm>
              <a:off x="2135560" y="2130729"/>
              <a:ext cx="27363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지수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02499DD-F9CC-4679-BC9B-B13EFB088F01}"/>
              </a:ext>
            </a:extLst>
          </p:cNvPr>
          <p:cNvGrpSpPr/>
          <p:nvPr/>
        </p:nvGrpSpPr>
        <p:grpSpPr>
          <a:xfrm>
            <a:off x="2135560" y="5135474"/>
            <a:ext cx="2736304" cy="957822"/>
            <a:chOff x="2135560" y="2130729"/>
            <a:chExt cx="2736304" cy="129827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F54F2D-788F-48F9-843A-A2E88B61C2F2}"/>
                </a:ext>
              </a:extLst>
            </p:cNvPr>
            <p:cNvSpPr/>
            <p:nvPr/>
          </p:nvSpPr>
          <p:spPr>
            <a:xfrm>
              <a:off x="2135560" y="2132856"/>
              <a:ext cx="273630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     지수등급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585F62-D560-4463-8044-3B2F29FE8655}"/>
                </a:ext>
              </a:extLst>
            </p:cNvPr>
            <p:cNvSpPr/>
            <p:nvPr/>
          </p:nvSpPr>
          <p:spPr>
            <a:xfrm>
              <a:off x="2135560" y="2130729"/>
              <a:ext cx="27363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지수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87E3E98-A202-4ABA-AB9A-911D7FC74D78}"/>
              </a:ext>
            </a:extLst>
          </p:cNvPr>
          <p:cNvGrpSpPr/>
          <p:nvPr/>
        </p:nvGrpSpPr>
        <p:grpSpPr>
          <a:xfrm>
            <a:off x="4871864" y="5133347"/>
            <a:ext cx="2736304" cy="956254"/>
            <a:chOff x="2135560" y="2130729"/>
            <a:chExt cx="2736304" cy="129827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35FDA9-A0C6-46AD-87DC-890CB27F6A01}"/>
                </a:ext>
              </a:extLst>
            </p:cNvPr>
            <p:cNvSpPr/>
            <p:nvPr/>
          </p:nvSpPr>
          <p:spPr>
            <a:xfrm>
              <a:off x="2135560" y="2132856"/>
              <a:ext cx="273630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     지수등급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4BE635-37F6-453D-BD53-CF3C2C0C8A31}"/>
                </a:ext>
              </a:extLst>
            </p:cNvPr>
            <p:cNvSpPr/>
            <p:nvPr/>
          </p:nvSpPr>
          <p:spPr>
            <a:xfrm>
              <a:off x="2135560" y="2130729"/>
              <a:ext cx="27363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지수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069BF4-ABBA-4524-B6C8-3CE33C705583}"/>
              </a:ext>
            </a:extLst>
          </p:cNvPr>
          <p:cNvSpPr/>
          <p:nvPr/>
        </p:nvSpPr>
        <p:spPr>
          <a:xfrm>
            <a:off x="6023992" y="1842837"/>
            <a:ext cx="1584176" cy="191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지역 선택 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0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844824"/>
            <a:ext cx="6380366" cy="432048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비밀번호수정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현재비밀번호를 재설정하는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이성원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확인버튼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현재비밀번호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일치여부체크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새 비밀번호 확인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비밀번호 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취소버튼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홈화면으로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joinPwUpdate.jsp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JoinController.java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5519936" y="609329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40016" y="609329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4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회원을 탈퇴하는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이성원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확인버튼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현재로그인된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회원의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비밀번호일치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여부를 확인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탈퇴여부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확인창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탈퇴후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홈화면으로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/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취소버튼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홈화면으로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/>
                        <a:buChar char="Þ"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joinWithdraw.jsp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JoinController.java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849311"/>
            <a:ext cx="6433922" cy="431599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807968" y="609329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600056" y="6093296"/>
            <a:ext cx="360040" cy="36004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21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1235" y="116632"/>
          <a:ext cx="11521280" cy="653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6">
                  <a:extLst>
                    <a:ext uri="{9D8B030D-6E8A-4147-A177-3AD203B41FA5}">
                      <a16:colId xmlns:a16="http://schemas.microsoft.com/office/drawing/2014/main" val="346953714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674300709"/>
                    </a:ext>
                  </a:extLst>
                </a:gridCol>
                <a:gridCol w="5796585">
                  <a:extLst>
                    <a:ext uri="{9D8B030D-6E8A-4147-A177-3AD203B41FA5}">
                      <a16:colId xmlns:a16="http://schemas.microsoft.com/office/drawing/2014/main" val="1193507234"/>
                    </a:ext>
                  </a:extLst>
                </a:gridCol>
                <a:gridCol w="2772371">
                  <a:extLst>
                    <a:ext uri="{9D8B030D-6E8A-4147-A177-3AD203B41FA5}">
                      <a16:colId xmlns:a16="http://schemas.microsoft.com/office/drawing/2014/main" val="1913687564"/>
                    </a:ext>
                  </a:extLst>
                </a:gridCol>
              </a:tblGrid>
              <a:tr h="4262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45763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</a:t>
                      </a:r>
                      <a:r>
                        <a:rPr lang="ko-KR" altLang="en-US" dirty="0" err="1"/>
                        <a:t>메인화면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전체목록보기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997221"/>
                  </a:ext>
                </a:extLst>
              </a:tr>
              <a:tr h="23241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50105"/>
                  </a:ext>
                </a:extLst>
              </a:tr>
              <a:tr h="354445">
                <a:tc rowSpan="10"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22675"/>
                  </a:ext>
                </a:extLst>
              </a:tr>
              <a:tr h="203926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메인화면에서 공지사항 메뉴를 클릭했을 때 나오는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검색옵션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내용을 활용해서 키워드를 입력 조회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글의 제목을 </a:t>
                      </a:r>
                      <a:r>
                        <a:rPr lang="ko-KR" altLang="en-US" sz="1400" b="0" baseline="0" dirty="0" err="1">
                          <a:solidFill>
                            <a:schemeClr val="tx1"/>
                          </a:solidFill>
                        </a:rPr>
                        <a:t>클릭가능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다음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이전 페이지로 넘어가는 </a:t>
                      </a:r>
                      <a:r>
                        <a:rPr lang="ko-KR" altLang="en-US" sz="1400" b="0" baseline="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ko-KR" altLang="en-US" sz="1400" b="0" baseline="0" dirty="0" err="1">
                          <a:solidFill>
                            <a:schemeClr val="tx1"/>
                          </a:solidFill>
                        </a:rPr>
                        <a:t>추가버튼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87953"/>
                  </a:ext>
                </a:extLst>
              </a:tr>
              <a:tr h="360806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53828"/>
                  </a:ext>
                </a:extLst>
              </a:tr>
              <a:tr h="3550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noticeDetail.jsp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654361"/>
                  </a:ext>
                </a:extLst>
              </a:tr>
              <a:tr h="336892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81618"/>
                  </a:ext>
                </a:extLst>
              </a:tr>
              <a:tr h="2611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NoticeDAO.java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83953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07432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963214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0629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NoticeService.java,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</a:rPr>
                        <a:t> NoticePager.java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29294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611724" y="1729204"/>
            <a:ext cx="22322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871864" y="2482216"/>
            <a:ext cx="3456384" cy="288032"/>
            <a:chOff x="5015880" y="2708920"/>
            <a:chExt cx="3456384" cy="28803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015880" y="2708920"/>
              <a:ext cx="1008175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검색옵션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132067" y="2708920"/>
              <a:ext cx="136815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키워드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608230" y="2708920"/>
              <a:ext cx="864034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조회버튼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888088" y="5603446"/>
            <a:ext cx="1368152" cy="3702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추가버튼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91743" y="5315415"/>
            <a:ext cx="187220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페이징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83555" y="2924944"/>
          <a:ext cx="7288585" cy="198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17">
                  <a:extLst>
                    <a:ext uri="{9D8B030D-6E8A-4147-A177-3AD203B41FA5}">
                      <a16:colId xmlns:a16="http://schemas.microsoft.com/office/drawing/2014/main" val="3662923262"/>
                    </a:ext>
                  </a:extLst>
                </a:gridCol>
                <a:gridCol w="1457717">
                  <a:extLst>
                    <a:ext uri="{9D8B030D-6E8A-4147-A177-3AD203B41FA5}">
                      <a16:colId xmlns:a16="http://schemas.microsoft.com/office/drawing/2014/main" val="1966210772"/>
                    </a:ext>
                  </a:extLst>
                </a:gridCol>
                <a:gridCol w="1457717">
                  <a:extLst>
                    <a:ext uri="{9D8B030D-6E8A-4147-A177-3AD203B41FA5}">
                      <a16:colId xmlns:a16="http://schemas.microsoft.com/office/drawing/2014/main" val="1944421884"/>
                    </a:ext>
                  </a:extLst>
                </a:gridCol>
                <a:gridCol w="1457717">
                  <a:extLst>
                    <a:ext uri="{9D8B030D-6E8A-4147-A177-3AD203B41FA5}">
                      <a16:colId xmlns:a16="http://schemas.microsoft.com/office/drawing/2014/main" val="90038448"/>
                    </a:ext>
                  </a:extLst>
                </a:gridCol>
                <a:gridCol w="1457717">
                  <a:extLst>
                    <a:ext uri="{9D8B030D-6E8A-4147-A177-3AD203B41FA5}">
                      <a16:colId xmlns:a16="http://schemas.microsoft.com/office/drawing/2014/main" val="620256161"/>
                    </a:ext>
                  </a:extLst>
                </a:gridCol>
              </a:tblGrid>
              <a:tr h="384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28240"/>
                  </a:ext>
                </a:extLst>
              </a:tr>
              <a:tr h="825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가장 최신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등록일이면서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851989"/>
                  </a:ext>
                </a:extLst>
              </a:tr>
              <a:tr h="777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4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914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1235" y="116632"/>
          <a:ext cx="11521280" cy="662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6">
                  <a:extLst>
                    <a:ext uri="{9D8B030D-6E8A-4147-A177-3AD203B41FA5}">
                      <a16:colId xmlns:a16="http://schemas.microsoft.com/office/drawing/2014/main" val="346953714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674300709"/>
                    </a:ext>
                  </a:extLst>
                </a:gridCol>
                <a:gridCol w="5796585">
                  <a:extLst>
                    <a:ext uri="{9D8B030D-6E8A-4147-A177-3AD203B41FA5}">
                      <a16:colId xmlns:a16="http://schemas.microsoft.com/office/drawing/2014/main" val="1193507234"/>
                    </a:ext>
                  </a:extLst>
                </a:gridCol>
                <a:gridCol w="2772371">
                  <a:extLst>
                    <a:ext uri="{9D8B030D-6E8A-4147-A177-3AD203B41FA5}">
                      <a16:colId xmlns:a16="http://schemas.microsoft.com/office/drawing/2014/main" val="1913687564"/>
                    </a:ext>
                  </a:extLst>
                </a:gridCol>
              </a:tblGrid>
              <a:tr h="4487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45763"/>
                  </a:ext>
                </a:extLst>
              </a:tr>
              <a:tr h="385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해당 글 상세보기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997221"/>
                  </a:ext>
                </a:extLst>
              </a:tr>
              <a:tr h="385106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50105"/>
                  </a:ext>
                </a:extLst>
              </a:tr>
              <a:tr h="385106">
                <a:tc rowSpan="10"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22675"/>
                  </a:ext>
                </a:extLst>
              </a:tr>
              <a:tr h="214713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목록보기에서 제목을 </a:t>
                      </a:r>
                      <a:r>
                        <a:rPr lang="ko-KR" altLang="en-US" sz="14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해당 글의 상세페이지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상세페이지는 </a:t>
                      </a:r>
                      <a:r>
                        <a:rPr lang="ko-KR" altLang="en-US" sz="1400" b="0" baseline="0" dirty="0" err="1">
                          <a:solidFill>
                            <a:schemeClr val="tx1"/>
                          </a:solidFill>
                        </a:rPr>
                        <a:t>처름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err="1">
                          <a:solidFill>
                            <a:schemeClr val="tx1"/>
                          </a:solidFill>
                        </a:rPr>
                        <a:t>등로일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err="1">
                          <a:solidFill>
                            <a:schemeClr val="tx1"/>
                          </a:solidFill>
                        </a:rPr>
                        <a:t>수정일이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 모두 표출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내용 표출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공지사항 작성시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업로드한 파일 표출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87953"/>
                  </a:ext>
                </a:extLst>
              </a:tr>
              <a:tr h="379890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53828"/>
                  </a:ext>
                </a:extLst>
              </a:tr>
              <a:tr h="3738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noticeDetail.jsp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654361"/>
                  </a:ext>
                </a:extLst>
              </a:tr>
              <a:tr h="354711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81618"/>
                  </a:ext>
                </a:extLst>
              </a:tr>
              <a:tr h="3530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NoticeDAO.java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83953"/>
                  </a:ext>
                </a:extLst>
              </a:tr>
              <a:tr h="3530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07432"/>
                  </a:ext>
                </a:extLst>
              </a:tr>
              <a:tr h="3530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963214"/>
                  </a:ext>
                </a:extLst>
              </a:tr>
              <a:tr h="3530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0629"/>
                  </a:ext>
                </a:extLst>
              </a:tr>
              <a:tr h="3530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NoticeService.java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29294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611724" y="1520788"/>
            <a:ext cx="22322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상세보기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99456" y="2168860"/>
          <a:ext cx="7056784" cy="272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2661860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101422101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43873336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89385669"/>
                    </a:ext>
                  </a:extLst>
                </a:gridCol>
              </a:tblGrid>
              <a:tr h="395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80759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67397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30386"/>
                  </a:ext>
                </a:extLst>
              </a:tr>
              <a:tr h="1536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39526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72154" y="508518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첨부파일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675620" y="5435971"/>
            <a:ext cx="4104456" cy="970618"/>
            <a:chOff x="2675620" y="5435971"/>
            <a:chExt cx="4104456" cy="970618"/>
          </a:xfrm>
        </p:grpSpPr>
        <p:grpSp>
          <p:nvGrpSpPr>
            <p:cNvPr id="22" name="그룹 21"/>
            <p:cNvGrpSpPr/>
            <p:nvPr/>
          </p:nvGrpSpPr>
          <p:grpSpPr>
            <a:xfrm>
              <a:off x="5555940" y="5445224"/>
              <a:ext cx="1224136" cy="961365"/>
              <a:chOff x="5555940" y="5445224"/>
              <a:chExt cx="1224136" cy="96136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5555940" y="5445224"/>
                <a:ext cx="1224136" cy="5760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파일이름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65306" y="6068035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/>
                  <a:t>일반파일</a:t>
                </a:r>
                <a:endParaRPr lang="ko-KR" altLang="en-US" sz="16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115780" y="5435971"/>
              <a:ext cx="1224136" cy="955229"/>
              <a:chOff x="4115780" y="5435971"/>
              <a:chExt cx="1224136" cy="955229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115780" y="5435971"/>
                <a:ext cx="1224136" cy="5760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썸네일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22554" y="6052646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/>
                  <a:t>이미지파일</a:t>
                </a:r>
                <a:endParaRPr lang="ko-KR" altLang="en-US" sz="16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675620" y="5445224"/>
              <a:ext cx="1224136" cy="936103"/>
              <a:chOff x="2675620" y="5445224"/>
              <a:chExt cx="1224136" cy="93610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675620" y="5445224"/>
                <a:ext cx="1224136" cy="5760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썸네일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82394" y="6042773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/>
                  <a:t>이미지파일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53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1235" y="116632"/>
          <a:ext cx="11521280" cy="653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6">
                  <a:extLst>
                    <a:ext uri="{9D8B030D-6E8A-4147-A177-3AD203B41FA5}">
                      <a16:colId xmlns:a16="http://schemas.microsoft.com/office/drawing/2014/main" val="346953714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674300709"/>
                    </a:ext>
                  </a:extLst>
                </a:gridCol>
                <a:gridCol w="5796585">
                  <a:extLst>
                    <a:ext uri="{9D8B030D-6E8A-4147-A177-3AD203B41FA5}">
                      <a16:colId xmlns:a16="http://schemas.microsoft.com/office/drawing/2014/main" val="1193507234"/>
                    </a:ext>
                  </a:extLst>
                </a:gridCol>
                <a:gridCol w="2772371">
                  <a:extLst>
                    <a:ext uri="{9D8B030D-6E8A-4147-A177-3AD203B41FA5}">
                      <a16:colId xmlns:a16="http://schemas.microsoft.com/office/drawing/2014/main" val="1913687564"/>
                    </a:ext>
                  </a:extLst>
                </a:gridCol>
              </a:tblGrid>
              <a:tr h="4262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45763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해당 글 수정 페이지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997221"/>
                  </a:ext>
                </a:extLst>
              </a:tr>
              <a:tr h="23241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50105"/>
                  </a:ext>
                </a:extLst>
              </a:tr>
              <a:tr h="354445">
                <a:tc rowSpan="10"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22675"/>
                  </a:ext>
                </a:extLst>
              </a:tr>
              <a:tr h="203926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관리자로 로그인 되어있을 시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들어갈 수 있는 수정 페이지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메인 수정 가능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메인 기능은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on, off bar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로 되어있어 목록보기 화면에서 우선순위 될 것인지 체크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첨부파일 새롭게 </a:t>
                      </a:r>
                      <a:r>
                        <a:rPr lang="ko-KR" altLang="en-US" sz="1400" b="0" baseline="0" dirty="0" err="1">
                          <a:solidFill>
                            <a:schemeClr val="tx1"/>
                          </a:solidFill>
                        </a:rPr>
                        <a:t>등록가능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87953"/>
                  </a:ext>
                </a:extLst>
              </a:tr>
              <a:tr h="360806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53828"/>
                  </a:ext>
                </a:extLst>
              </a:tr>
              <a:tr h="3550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NoticeUpdate.jsp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654361"/>
                  </a:ext>
                </a:extLst>
              </a:tr>
              <a:tr h="336892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81618"/>
                  </a:ext>
                </a:extLst>
              </a:tr>
              <a:tr h="2611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NoticeDAO.java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83953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07432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NoticeController.java,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NoticeUploadController.java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963214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0629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NoticeService.java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29294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621971" y="1484784"/>
            <a:ext cx="22322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페이지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93477" y="2095584"/>
          <a:ext cx="7489236" cy="234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206">
                  <a:extLst>
                    <a:ext uri="{9D8B030D-6E8A-4147-A177-3AD203B41FA5}">
                      <a16:colId xmlns:a16="http://schemas.microsoft.com/office/drawing/2014/main" val="3630140343"/>
                    </a:ext>
                  </a:extLst>
                </a:gridCol>
                <a:gridCol w="1248206">
                  <a:extLst>
                    <a:ext uri="{9D8B030D-6E8A-4147-A177-3AD203B41FA5}">
                      <a16:colId xmlns:a16="http://schemas.microsoft.com/office/drawing/2014/main" val="1314006891"/>
                    </a:ext>
                  </a:extLst>
                </a:gridCol>
                <a:gridCol w="1248206">
                  <a:extLst>
                    <a:ext uri="{9D8B030D-6E8A-4147-A177-3AD203B41FA5}">
                      <a16:colId xmlns:a16="http://schemas.microsoft.com/office/drawing/2014/main" val="4038280736"/>
                    </a:ext>
                  </a:extLst>
                </a:gridCol>
                <a:gridCol w="1248206">
                  <a:extLst>
                    <a:ext uri="{9D8B030D-6E8A-4147-A177-3AD203B41FA5}">
                      <a16:colId xmlns:a16="http://schemas.microsoft.com/office/drawing/2014/main" val="2274429272"/>
                    </a:ext>
                  </a:extLst>
                </a:gridCol>
                <a:gridCol w="1248206">
                  <a:extLst>
                    <a:ext uri="{9D8B030D-6E8A-4147-A177-3AD203B41FA5}">
                      <a16:colId xmlns:a16="http://schemas.microsoft.com/office/drawing/2014/main" val="1377669212"/>
                    </a:ext>
                  </a:extLst>
                </a:gridCol>
                <a:gridCol w="1248206">
                  <a:extLst>
                    <a:ext uri="{9D8B030D-6E8A-4147-A177-3AD203B41FA5}">
                      <a16:colId xmlns:a16="http://schemas.microsoft.com/office/drawing/2014/main" val="2118569600"/>
                    </a:ext>
                  </a:extLst>
                </a:gridCol>
              </a:tblGrid>
              <a:tr h="390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303891"/>
                  </a:ext>
                </a:extLst>
              </a:tr>
              <a:tr h="390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수정가능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70377"/>
                  </a:ext>
                </a:extLst>
              </a:tr>
              <a:tr h="390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8131"/>
                  </a:ext>
                </a:extLst>
              </a:tr>
              <a:tr h="1170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수정가능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2448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258577" y="465313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첨부파일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685867" y="5013176"/>
            <a:ext cx="4104456" cy="970618"/>
            <a:chOff x="2675620" y="5435971"/>
            <a:chExt cx="4104456" cy="970618"/>
          </a:xfrm>
        </p:grpSpPr>
        <p:grpSp>
          <p:nvGrpSpPr>
            <p:cNvPr id="19" name="그룹 18"/>
            <p:cNvGrpSpPr/>
            <p:nvPr/>
          </p:nvGrpSpPr>
          <p:grpSpPr>
            <a:xfrm>
              <a:off x="5555940" y="5445224"/>
              <a:ext cx="1224136" cy="961365"/>
              <a:chOff x="5555940" y="5445224"/>
              <a:chExt cx="1224136" cy="961365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555940" y="5445224"/>
                <a:ext cx="1224136" cy="5760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파일이름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665306" y="6068035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/>
                  <a:t>일반파일</a:t>
                </a:r>
                <a:endParaRPr lang="ko-KR" altLang="en-US" sz="16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115780" y="5435971"/>
              <a:ext cx="1224136" cy="955229"/>
              <a:chOff x="4115780" y="5435971"/>
              <a:chExt cx="1224136" cy="955229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115780" y="5435971"/>
                <a:ext cx="1224136" cy="5760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썸네일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22554" y="6052646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/>
                  <a:t>이미지파일</a:t>
                </a:r>
                <a:endParaRPr lang="ko-KR" altLang="en-US" sz="1600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675620" y="5445224"/>
              <a:ext cx="1224136" cy="936103"/>
              <a:chOff x="2675620" y="5445224"/>
              <a:chExt cx="1224136" cy="936103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675620" y="5445224"/>
                <a:ext cx="1224136" cy="5760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썸네일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82394" y="6042773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/>
                  <a:t>이미지파일</a:t>
                </a:r>
                <a:endParaRPr lang="ko-KR" altLang="en-US" sz="1600" dirty="0"/>
              </a:p>
            </p:txBody>
          </p:sp>
        </p:grpSp>
      </p:grpSp>
      <p:sp>
        <p:nvSpPr>
          <p:cNvPr id="4" name="모서리가 둥근 직사각형 3"/>
          <p:cNvSpPr/>
          <p:nvPr/>
        </p:nvSpPr>
        <p:spPr>
          <a:xfrm>
            <a:off x="7510605" y="2172769"/>
            <a:ext cx="720080" cy="2082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28722" y="2172769"/>
            <a:ext cx="360040" cy="2082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5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1235" y="116632"/>
          <a:ext cx="11521280" cy="653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6">
                  <a:extLst>
                    <a:ext uri="{9D8B030D-6E8A-4147-A177-3AD203B41FA5}">
                      <a16:colId xmlns:a16="http://schemas.microsoft.com/office/drawing/2014/main" val="346953714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674300709"/>
                    </a:ext>
                  </a:extLst>
                </a:gridCol>
                <a:gridCol w="5796585">
                  <a:extLst>
                    <a:ext uri="{9D8B030D-6E8A-4147-A177-3AD203B41FA5}">
                      <a16:colId xmlns:a16="http://schemas.microsoft.com/office/drawing/2014/main" val="1193507234"/>
                    </a:ext>
                  </a:extLst>
                </a:gridCol>
                <a:gridCol w="2772371">
                  <a:extLst>
                    <a:ext uri="{9D8B030D-6E8A-4147-A177-3AD203B41FA5}">
                      <a16:colId xmlns:a16="http://schemas.microsoft.com/office/drawing/2014/main" val="1913687564"/>
                    </a:ext>
                  </a:extLst>
                </a:gridCol>
              </a:tblGrid>
              <a:tr h="4262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45763"/>
                  </a:ext>
                </a:extLst>
              </a:tr>
              <a:tr h="29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997221"/>
                  </a:ext>
                </a:extLst>
              </a:tr>
              <a:tr h="23241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50105"/>
                  </a:ext>
                </a:extLst>
              </a:tr>
              <a:tr h="354445">
                <a:tc rowSpan="10"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22675"/>
                  </a:ext>
                </a:extLst>
              </a:tr>
              <a:tr h="203926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목록보기에서 추가 버튼을 누를 시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 나타나는 페이지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수정 화면과 같이 메인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내용 작성 가능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첨부파일 드래그 영역에 파일업로드가능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목록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초기화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저장 버튼 각각 기능 수행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87953"/>
                  </a:ext>
                </a:extLst>
              </a:tr>
              <a:tr h="360806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53828"/>
                  </a:ext>
                </a:extLst>
              </a:tr>
              <a:tr h="3550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NoticeWrite.jsp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654361"/>
                  </a:ext>
                </a:extLst>
              </a:tr>
              <a:tr h="336892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81618"/>
                  </a:ext>
                </a:extLst>
              </a:tr>
              <a:tr h="2611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NoticeDAO.java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83953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07432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NoticeController.java,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NoticeUploadController.java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963214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00629"/>
                  </a:ext>
                </a:extLst>
              </a:tr>
              <a:tr h="18288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NoticeService.java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29294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621971" y="1484784"/>
            <a:ext cx="22322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 페이지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93477" y="2172769"/>
          <a:ext cx="7489236" cy="219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187">
                  <a:extLst>
                    <a:ext uri="{9D8B030D-6E8A-4147-A177-3AD203B41FA5}">
                      <a16:colId xmlns:a16="http://schemas.microsoft.com/office/drawing/2014/main" val="363014034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31400689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7669212"/>
                    </a:ext>
                  </a:extLst>
                </a:gridCol>
                <a:gridCol w="1810649">
                  <a:extLst>
                    <a:ext uri="{9D8B030D-6E8A-4147-A177-3AD203B41FA5}">
                      <a16:colId xmlns:a16="http://schemas.microsoft.com/office/drawing/2014/main" val="2118569600"/>
                    </a:ext>
                  </a:extLst>
                </a:gridCol>
              </a:tblGrid>
              <a:tr h="39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303891"/>
                  </a:ext>
                </a:extLst>
              </a:tr>
              <a:tr h="399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70377"/>
                  </a:ext>
                </a:extLst>
              </a:tr>
              <a:tr h="139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24489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7254025" y="2248077"/>
            <a:ext cx="720080" cy="208204"/>
            <a:chOff x="7512427" y="2221150"/>
            <a:chExt cx="720080" cy="20820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512427" y="2221151"/>
              <a:ext cx="720080" cy="20820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7512427" y="2221150"/>
              <a:ext cx="360040" cy="2082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85866" y="4427104"/>
            <a:ext cx="4104456" cy="1386697"/>
            <a:chOff x="2685866" y="4573599"/>
            <a:chExt cx="4104456" cy="1386697"/>
          </a:xfrm>
        </p:grpSpPr>
        <p:grpSp>
          <p:nvGrpSpPr>
            <p:cNvPr id="18" name="그룹 17"/>
            <p:cNvGrpSpPr/>
            <p:nvPr/>
          </p:nvGrpSpPr>
          <p:grpSpPr>
            <a:xfrm>
              <a:off x="2685866" y="4989678"/>
              <a:ext cx="4104456" cy="970618"/>
              <a:chOff x="2675620" y="5435971"/>
              <a:chExt cx="4104456" cy="970618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5555940" y="5445224"/>
                <a:ext cx="1224136" cy="961365"/>
                <a:chOff x="5555940" y="5445224"/>
                <a:chExt cx="1224136" cy="961365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5555940" y="5445224"/>
                  <a:ext cx="1224136" cy="57606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파일이름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665306" y="6068035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err="1"/>
                    <a:t>일반파일</a:t>
                  </a:r>
                  <a:endParaRPr lang="ko-KR" altLang="en-US" sz="1600" dirty="0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4115780" y="5435971"/>
                <a:ext cx="1224136" cy="955229"/>
                <a:chOff x="4115780" y="5435971"/>
                <a:chExt cx="1224136" cy="955229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4115780" y="5435971"/>
                  <a:ext cx="1224136" cy="57606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>
                      <a:solidFill>
                        <a:schemeClr val="tx1"/>
                      </a:solidFill>
                    </a:rPr>
                    <a:t>썸네일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122554" y="6052646"/>
                  <a:ext cx="12105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err="1"/>
                    <a:t>이미지파일</a:t>
                  </a:r>
                  <a:endParaRPr lang="ko-KR" altLang="en-US" sz="1600" dirty="0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2675620" y="5445224"/>
                <a:ext cx="1224136" cy="936103"/>
                <a:chOff x="2675620" y="5445224"/>
                <a:chExt cx="1224136" cy="936103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2675620" y="5445224"/>
                  <a:ext cx="1224136" cy="57606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>
                      <a:solidFill>
                        <a:schemeClr val="tx1"/>
                      </a:solidFill>
                    </a:rPr>
                    <a:t>썸네일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682394" y="6042773"/>
                  <a:ext cx="12105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err="1"/>
                    <a:t>이미지파일</a:t>
                  </a:r>
                  <a:endParaRPr lang="ko-KR" altLang="en-US" sz="1600" dirty="0"/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3138137" y="4573599"/>
              <a:ext cx="319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첨부파일을 드래그 해 주세요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002031" y="5932193"/>
            <a:ext cx="2480682" cy="369522"/>
            <a:chOff x="5951984" y="6093296"/>
            <a:chExt cx="2480682" cy="36952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951984" y="6093296"/>
              <a:ext cx="728971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목록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90322" y="6102778"/>
              <a:ext cx="827313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초기화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703695" y="6093296"/>
              <a:ext cx="728971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70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최정호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 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=&gt;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로그아웃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 정보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오늘의 날씨 화면 클릭 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오늘의 날씨 상세 화면으로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 panose="05050102010706020507" pitchFamily="18" charset="2"/>
                        <a:buChar char="Þ"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생활 지수 화면 클릭 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ctr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오늘의 생활 지수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상세 화면으로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MainController.java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8" y="1556792"/>
            <a:ext cx="9190776" cy="48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84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174354"/>
          <a:ext cx="11521280" cy="6567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메인화면에서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클릭 시 전환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최정호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/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ko-KR" altLang="en-US" sz="1600" dirty="0"/>
                      </a:b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 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 되어 메인 화면 전환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아이디 비밀번호 불 일치 시 등록된 회원 없음 경고 창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 클릭 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회원가입입력창으로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전환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비밀번호 찾기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해당 창으로 전환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카카오 연동 로그인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해당 사이트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로그인창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전환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했다면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메인창으로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전환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로그인지속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loginFrm.jsp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2507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MemberController.java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8" y="1484785"/>
            <a:ext cx="921702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19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174354"/>
          <a:ext cx="11521280" cy="617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아이디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로그인 화면에서 아이디 찾기 클릭 시 전환 화면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최정호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</a:p>
                    <a:p>
                      <a:br>
                        <a:rPr lang="ko-KR" altLang="en-US" sz="1600" dirty="0"/>
                      </a:b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아이디찾기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아이디 출력화면 전환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불일치시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일치하는 정보 없음 출력화면 전환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loginSearch.jsp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2507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MemberController.java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8" y="1484785"/>
            <a:ext cx="9215456" cy="48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13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174354"/>
          <a:ext cx="11521280" cy="617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비밀번호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로그인 화면에서 비밀번호 찾기 클릭 시 전환 화면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최정호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</a:p>
                    <a:p>
                      <a:br>
                        <a:rPr lang="ko-KR" altLang="en-US" sz="1600" dirty="0"/>
                      </a:b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아이디 출력화면 전환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 아이디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불일치시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일치하는 정보 없음 출력화면 전환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일치시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이메일로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임시비밀번호 발급 안내 화면 출력 전환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pwSearch.jsp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2507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MemberController.java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8" y="1484784"/>
            <a:ext cx="9215456" cy="48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2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96658"/>
              </p:ext>
            </p:extLst>
          </p:nvPr>
        </p:nvGraphicFramePr>
        <p:xfrm>
          <a:off x="335360" y="260646"/>
          <a:ext cx="11521280" cy="637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5615056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737872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생활지수 상세페이지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생활지수 별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산출법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기준 등 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 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=&gt;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로그아웃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 정보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생활지수 선택 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생활지수에 해당하는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설명 페이지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Life_weather_detail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생활지수명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LifeWeatherController.java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3504" y="2636912"/>
            <a:ext cx="6912768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선택된 생활지수에 해당하는 상세 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C6E7C-D94E-47E6-970B-84316006E817}"/>
              </a:ext>
            </a:extLst>
          </p:cNvPr>
          <p:cNvSpPr txBox="1"/>
          <p:nvPr/>
        </p:nvSpPr>
        <p:spPr>
          <a:xfrm>
            <a:off x="1569448" y="1916832"/>
            <a:ext cx="6860881" cy="396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/>
              <a:t>생활지수 선택</a:t>
            </a:r>
          </a:p>
        </p:txBody>
      </p:sp>
    </p:spTree>
    <p:extLst>
      <p:ext uri="{BB962C8B-B14F-4D97-AF65-F5344CB8AC3E}">
        <p14:creationId xmlns:p14="http://schemas.microsoft.com/office/powerpoint/2010/main" val="265960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174354"/>
          <a:ext cx="11521280" cy="617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비밀번호 찾기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err="1">
                          <a:solidFill>
                            <a:schemeClr val="tx1"/>
                          </a:solidFill>
                        </a:rPr>
                        <a:t>이메일로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</a:rPr>
                        <a:t> 찾기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전송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최정호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</a:p>
                    <a:p>
                      <a:br>
                        <a:rPr lang="ko-KR" altLang="en-US" sz="1600" dirty="0"/>
                      </a:b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비밀번호찾기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아이디 출력화면 전환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이메일정보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일치하면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이메일로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임시비밀번호 전송 프로세스 가동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 아이디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불일치시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일치하는 정보 없음 출력화면 전환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pwSearch_Yes.jsp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2507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MemberController.java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8" y="1484784"/>
            <a:ext cx="9215456" cy="22152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8" y="3700041"/>
            <a:ext cx="9197725" cy="377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7" y="4077072"/>
            <a:ext cx="9197725" cy="22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67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174354"/>
          <a:ext cx="11521280" cy="617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연동 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로그인 화면에서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네이버연동로그인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버튼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전환화면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최정호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</a:p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ko-KR" altLang="en-US" sz="1600" dirty="0"/>
                      </a:b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아이디 비밀번호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로그인 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메인창으로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전환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2507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LoginController.java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5384D44-6C97-4ADA-BDF5-824023A926EA}"/>
              </a:ext>
            </a:extLst>
          </p:cNvPr>
          <p:cNvSpPr txBox="1"/>
          <p:nvPr/>
        </p:nvSpPr>
        <p:spPr>
          <a:xfrm>
            <a:off x="3812798" y="1988840"/>
            <a:ext cx="2304256" cy="28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ko-KR" altLang="en-US" dirty="0"/>
              <a:t>아이디 </a:t>
            </a:r>
            <a:r>
              <a:rPr lang="ko-KR" altLang="en-US" dirty="0" err="1"/>
              <a:t>입력창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84D44-6C97-4ADA-BDF5-824023A926EA}"/>
              </a:ext>
            </a:extLst>
          </p:cNvPr>
          <p:cNvSpPr txBox="1"/>
          <p:nvPr/>
        </p:nvSpPr>
        <p:spPr>
          <a:xfrm>
            <a:off x="3812798" y="2348880"/>
            <a:ext cx="2304256" cy="28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비밀번호 </a:t>
            </a:r>
            <a:r>
              <a:rPr lang="ko-KR" altLang="en-US" dirty="0" err="1"/>
              <a:t>입력창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84D44-6C97-4ADA-BDF5-824023A926EA}"/>
              </a:ext>
            </a:extLst>
          </p:cNvPr>
          <p:cNvSpPr txBox="1"/>
          <p:nvPr/>
        </p:nvSpPr>
        <p:spPr>
          <a:xfrm>
            <a:off x="3812798" y="2708920"/>
            <a:ext cx="2304256" cy="28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8" y="1484784"/>
            <a:ext cx="9195186" cy="48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7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6928" y="174354"/>
          <a:ext cx="11521280" cy="617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카카오 연동 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로그인 화면에서 카카오연동로그인 버튼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전환화면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최정호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ko-KR" altLang="en-US" sz="1600" dirty="0"/>
                      </a:b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카카오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전화번호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로그인 버튼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메인창으로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전환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2507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LoginController.java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8" y="1484783"/>
            <a:ext cx="9215456" cy="48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0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4393"/>
              </p:ext>
            </p:extLst>
          </p:nvPr>
        </p:nvGraphicFramePr>
        <p:xfrm>
          <a:off x="335360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5615056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737872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추천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추천하는 상품에 대한 리스트를 보여주는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상품에 대한 상세 설명 페이지 이동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좋아요 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좋아요 증가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다시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좋아요 감소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관리자의 경우 메뉴추가 버튼 보임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메뉴 추가 가능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ProductDAO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recommendList.jsp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RecommendController.java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17561" y="1988840"/>
            <a:ext cx="6912768" cy="417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39516" y="2420888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추천 상품 </a:t>
            </a:r>
            <a:r>
              <a:rPr lang="en-US" altLang="ko-KR" sz="105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D8CBE-7714-45A8-88E2-FE69508E9543}"/>
              </a:ext>
            </a:extLst>
          </p:cNvPr>
          <p:cNvSpPr txBox="1"/>
          <p:nvPr/>
        </p:nvSpPr>
        <p:spPr>
          <a:xfrm>
            <a:off x="3401631" y="2420888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추천 상품 </a:t>
            </a:r>
            <a:r>
              <a:rPr lang="en-US" altLang="ko-KR" sz="105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E12CF-2D2C-47D5-8A55-51191124D318}"/>
              </a:ext>
            </a:extLst>
          </p:cNvPr>
          <p:cNvSpPr txBox="1"/>
          <p:nvPr/>
        </p:nvSpPr>
        <p:spPr>
          <a:xfrm>
            <a:off x="5063746" y="2420888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추천 상품 </a:t>
            </a:r>
            <a:r>
              <a:rPr lang="en-US" altLang="ko-KR" sz="105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F0F4E-5BF9-4A86-B259-E5063A18EDC0}"/>
              </a:ext>
            </a:extLst>
          </p:cNvPr>
          <p:cNvSpPr txBox="1"/>
          <p:nvPr/>
        </p:nvSpPr>
        <p:spPr>
          <a:xfrm>
            <a:off x="6725861" y="2429986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추천 상품 </a:t>
            </a:r>
            <a:r>
              <a:rPr lang="en-US" altLang="ko-KR" sz="105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F4DC4-CD90-4C34-A624-3351415A98FA}"/>
              </a:ext>
            </a:extLst>
          </p:cNvPr>
          <p:cNvSpPr txBox="1"/>
          <p:nvPr/>
        </p:nvSpPr>
        <p:spPr>
          <a:xfrm>
            <a:off x="1739516" y="4005064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추천 상품 </a:t>
            </a:r>
            <a:r>
              <a:rPr lang="en-US" altLang="ko-KR" sz="1050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58DF5-243A-4201-B25A-F89CDC5ACCBE}"/>
              </a:ext>
            </a:extLst>
          </p:cNvPr>
          <p:cNvSpPr txBox="1"/>
          <p:nvPr/>
        </p:nvSpPr>
        <p:spPr>
          <a:xfrm>
            <a:off x="3401631" y="4005064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추천 상품 </a:t>
            </a:r>
            <a:r>
              <a:rPr lang="en-US" altLang="ko-KR" sz="105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BC2B7-C27A-4E9C-A2A7-40C9E0D35E2A}"/>
              </a:ext>
            </a:extLst>
          </p:cNvPr>
          <p:cNvSpPr txBox="1"/>
          <p:nvPr/>
        </p:nvSpPr>
        <p:spPr>
          <a:xfrm>
            <a:off x="5063746" y="4005064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추천 상품 </a:t>
            </a:r>
            <a:r>
              <a:rPr lang="en-US" altLang="ko-KR" sz="1050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4D5C7-72CC-49B5-8165-9CC7F88114AE}"/>
              </a:ext>
            </a:extLst>
          </p:cNvPr>
          <p:cNvSpPr txBox="1"/>
          <p:nvPr/>
        </p:nvSpPr>
        <p:spPr>
          <a:xfrm>
            <a:off x="6725861" y="4014162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추천 상품 </a:t>
            </a:r>
            <a:r>
              <a:rPr lang="en-US" altLang="ko-KR" sz="1050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8B8D2-AC96-4111-A504-F047AC0B77EB}"/>
              </a:ext>
            </a:extLst>
          </p:cNvPr>
          <p:cNvSpPr txBox="1"/>
          <p:nvPr/>
        </p:nvSpPr>
        <p:spPr>
          <a:xfrm>
            <a:off x="1847528" y="5576037"/>
            <a:ext cx="828092" cy="347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메뉴 추가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65455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8449"/>
              </p:ext>
            </p:extLst>
          </p:nvPr>
        </p:nvGraphicFramePr>
        <p:xfrm>
          <a:off x="335360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5615056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737872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추천 상품 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추천하는 상품에 대한 상세정보를 보여주는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좋아요 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좋아요 증가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다시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좋아요 감소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목록보기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클릭식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리스트 화면으로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수정하기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수정 화면으로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삭제하기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메뉴 삭제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ProductDAO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RecommendDetail.jsp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RecommendController.java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43472" y="1916832"/>
            <a:ext cx="6912768" cy="417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C3B8D-9C44-43E1-AD21-3AF0EC9E1E5F}"/>
              </a:ext>
            </a:extLst>
          </p:cNvPr>
          <p:cNvSpPr txBox="1"/>
          <p:nvPr/>
        </p:nvSpPr>
        <p:spPr>
          <a:xfrm>
            <a:off x="1739516" y="2420888"/>
            <a:ext cx="6156684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이미지</a:t>
            </a:r>
            <a:endParaRPr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FC7E3E-D9D9-4E4E-AFD7-50C437E4C640}"/>
              </a:ext>
            </a:extLst>
          </p:cNvPr>
          <p:cNvSpPr txBox="1"/>
          <p:nvPr/>
        </p:nvSpPr>
        <p:spPr>
          <a:xfrm>
            <a:off x="1739516" y="4581128"/>
            <a:ext cx="615668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상품 이름 및 설명</a:t>
            </a:r>
            <a:endParaRPr lang="en-US" altLang="ko-KR" sz="1050" dirty="0"/>
          </a:p>
          <a:p>
            <a:pPr algn="ctr">
              <a:lnSpc>
                <a:spcPct val="150000"/>
              </a:lnSpc>
            </a:pPr>
            <a:r>
              <a:rPr lang="en-US" altLang="ko-KR" sz="1050" dirty="0"/>
              <a:t>&amp; </a:t>
            </a:r>
            <a:r>
              <a:rPr lang="ko-KR" altLang="en-US" sz="1050" dirty="0"/>
              <a:t>좋아요 버튼</a:t>
            </a:r>
            <a:endParaRPr lang="en-US" altLang="ko-KR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4C734-2252-47BE-A705-B256D3AD1F5F}"/>
              </a:ext>
            </a:extLst>
          </p:cNvPr>
          <p:cNvSpPr txBox="1"/>
          <p:nvPr/>
        </p:nvSpPr>
        <p:spPr>
          <a:xfrm>
            <a:off x="1739516" y="5553235"/>
            <a:ext cx="82809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목록보기</a:t>
            </a:r>
            <a:endParaRPr lang="en-US" altLang="ko-KR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866E2-9071-4D16-B76E-298653BEDBF0}"/>
              </a:ext>
            </a:extLst>
          </p:cNvPr>
          <p:cNvSpPr txBox="1"/>
          <p:nvPr/>
        </p:nvSpPr>
        <p:spPr>
          <a:xfrm>
            <a:off x="2639616" y="5553281"/>
            <a:ext cx="82809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수정하기</a:t>
            </a:r>
            <a:endParaRPr lang="en-US" altLang="ko-KR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4B5A8-7298-4757-A706-F1708A297D7A}"/>
              </a:ext>
            </a:extLst>
          </p:cNvPr>
          <p:cNvSpPr txBox="1"/>
          <p:nvPr/>
        </p:nvSpPr>
        <p:spPr>
          <a:xfrm>
            <a:off x="3539716" y="5553281"/>
            <a:ext cx="82809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삭제하기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11458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65267"/>
              </p:ext>
            </p:extLst>
          </p:nvPr>
        </p:nvGraphicFramePr>
        <p:xfrm>
          <a:off x="335360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5615056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737872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추천 상품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추천하는 상품에 대한 정보를 수정하는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파일 첨부 기능을 통해 이미지 파일 첨부 가능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수정하기 버튼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수정됨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ProductDAO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updateProduct.jsp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RecommendController.java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43472" y="1916832"/>
            <a:ext cx="6912768" cy="417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C3B8D-9C44-43E1-AD21-3AF0EC9E1E5F}"/>
              </a:ext>
            </a:extLst>
          </p:cNvPr>
          <p:cNvSpPr txBox="1"/>
          <p:nvPr/>
        </p:nvSpPr>
        <p:spPr>
          <a:xfrm>
            <a:off x="1739516" y="2420888"/>
            <a:ext cx="16921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메뉴 이름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FC7E3E-D9D9-4E4E-AFD7-50C437E4C640}"/>
              </a:ext>
            </a:extLst>
          </p:cNvPr>
          <p:cNvSpPr txBox="1"/>
          <p:nvPr/>
        </p:nvSpPr>
        <p:spPr>
          <a:xfrm>
            <a:off x="4223792" y="4797151"/>
            <a:ext cx="82809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수정하기</a:t>
            </a:r>
            <a:endParaRPr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5C1F8-DB50-4939-A591-B625388639A3}"/>
              </a:ext>
            </a:extLst>
          </p:cNvPr>
          <p:cNvSpPr txBox="1"/>
          <p:nvPr/>
        </p:nvSpPr>
        <p:spPr>
          <a:xfrm>
            <a:off x="3431704" y="2420888"/>
            <a:ext cx="432048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>메뉴 수정 전 이름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4D685-3468-4154-822C-4326186AFFA6}"/>
              </a:ext>
            </a:extLst>
          </p:cNvPr>
          <p:cNvSpPr txBox="1"/>
          <p:nvPr/>
        </p:nvSpPr>
        <p:spPr>
          <a:xfrm>
            <a:off x="1739516" y="3068960"/>
            <a:ext cx="16921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>메뉴 설명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DCA9C-05C6-43F1-8DEF-149BC49EDDDA}"/>
              </a:ext>
            </a:extLst>
          </p:cNvPr>
          <p:cNvSpPr txBox="1"/>
          <p:nvPr/>
        </p:nvSpPr>
        <p:spPr>
          <a:xfrm>
            <a:off x="3431704" y="3068960"/>
            <a:ext cx="432048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>메뉴 수정 전 설명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03313-7A93-4167-8B33-21040ED243E1}"/>
              </a:ext>
            </a:extLst>
          </p:cNvPr>
          <p:cNvSpPr txBox="1"/>
          <p:nvPr/>
        </p:nvSpPr>
        <p:spPr>
          <a:xfrm>
            <a:off x="1739516" y="3717032"/>
            <a:ext cx="1692188" cy="1008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>메뉴 이미지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2FACC-0138-4237-BF8D-923909DCE584}"/>
              </a:ext>
            </a:extLst>
          </p:cNvPr>
          <p:cNvSpPr txBox="1"/>
          <p:nvPr/>
        </p:nvSpPr>
        <p:spPr>
          <a:xfrm>
            <a:off x="3431704" y="3717032"/>
            <a:ext cx="4320480" cy="1008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>메뉴 수정 전 이미지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>파일 첨부 기능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4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8095"/>
              </p:ext>
            </p:extLst>
          </p:nvPr>
        </p:nvGraphicFramePr>
        <p:xfrm>
          <a:off x="335360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5615056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737872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추천 상품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추천하는 상품에 대한 정보를 수정하는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파일 첨부 기능을 통해 이미지 파일 첨부 가능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입력 버튼 클릭 시 메뉴 추가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ProductDAO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addProduct.jsp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RecommendController.java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43472" y="1916832"/>
            <a:ext cx="6912768" cy="417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C3B8D-9C44-43E1-AD21-3AF0EC9E1E5F}"/>
              </a:ext>
            </a:extLst>
          </p:cNvPr>
          <p:cNvSpPr txBox="1"/>
          <p:nvPr/>
        </p:nvSpPr>
        <p:spPr>
          <a:xfrm>
            <a:off x="1739516" y="2420888"/>
            <a:ext cx="16921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메뉴 이름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FC7E3E-D9D9-4E4E-AFD7-50C437E4C640}"/>
              </a:ext>
            </a:extLst>
          </p:cNvPr>
          <p:cNvSpPr txBox="1"/>
          <p:nvPr/>
        </p:nvSpPr>
        <p:spPr>
          <a:xfrm>
            <a:off x="4223792" y="4797151"/>
            <a:ext cx="82809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입력</a:t>
            </a:r>
            <a:endParaRPr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5C1F8-DB50-4939-A591-B625388639A3}"/>
              </a:ext>
            </a:extLst>
          </p:cNvPr>
          <p:cNvSpPr txBox="1"/>
          <p:nvPr/>
        </p:nvSpPr>
        <p:spPr>
          <a:xfrm>
            <a:off x="3431704" y="2420888"/>
            <a:ext cx="432048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4D685-3468-4154-822C-4326186AFFA6}"/>
              </a:ext>
            </a:extLst>
          </p:cNvPr>
          <p:cNvSpPr txBox="1"/>
          <p:nvPr/>
        </p:nvSpPr>
        <p:spPr>
          <a:xfrm>
            <a:off x="1739516" y="3068960"/>
            <a:ext cx="16921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>메뉴 설명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DCA9C-05C6-43F1-8DEF-149BC49EDDDA}"/>
              </a:ext>
            </a:extLst>
          </p:cNvPr>
          <p:cNvSpPr txBox="1"/>
          <p:nvPr/>
        </p:nvSpPr>
        <p:spPr>
          <a:xfrm>
            <a:off x="3431704" y="3068960"/>
            <a:ext cx="432048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03313-7A93-4167-8B33-21040ED243E1}"/>
              </a:ext>
            </a:extLst>
          </p:cNvPr>
          <p:cNvSpPr txBox="1"/>
          <p:nvPr/>
        </p:nvSpPr>
        <p:spPr>
          <a:xfrm>
            <a:off x="1739516" y="3717032"/>
            <a:ext cx="1692188" cy="1008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>메뉴 이미지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2FACC-0138-4237-BF8D-923909DCE584}"/>
              </a:ext>
            </a:extLst>
          </p:cNvPr>
          <p:cNvSpPr txBox="1"/>
          <p:nvPr/>
        </p:nvSpPr>
        <p:spPr>
          <a:xfrm>
            <a:off x="3431704" y="3717032"/>
            <a:ext cx="4320480" cy="1008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>파일 첨부 기능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5360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5615056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737872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회원리스트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전체 회원리스트를 조회 할 수 있는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이름으로 회원 검색 가능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아이디 클릭 시 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회원 상세 정보 페이지 이동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MemberManageDAO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memberManage.jsp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MemberManageController.java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17561" y="1988840"/>
            <a:ext cx="6912768" cy="417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39516" y="2852936"/>
            <a:ext cx="6372708" cy="2481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전체 회원 리스트</a:t>
            </a:r>
            <a:r>
              <a:rPr lang="en-US" altLang="ko-KR" sz="1050" dirty="0"/>
              <a:t>(</a:t>
            </a:r>
            <a:r>
              <a:rPr lang="ko-KR" altLang="en-US" sz="1050" dirty="0"/>
              <a:t>게시판 목록 형식</a:t>
            </a:r>
            <a:r>
              <a:rPr lang="en-US" altLang="ko-KR" sz="105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5C717-ABFE-46D6-B0A3-240E25965D1E}"/>
              </a:ext>
            </a:extLst>
          </p:cNvPr>
          <p:cNvSpPr txBox="1"/>
          <p:nvPr/>
        </p:nvSpPr>
        <p:spPr>
          <a:xfrm>
            <a:off x="4295800" y="5330793"/>
            <a:ext cx="1152128" cy="23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/>
              <a:t>검색 기능</a:t>
            </a:r>
            <a:endParaRPr lang="en-US" altLang="ko-KR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1C7FF5-EAFD-4F66-ADE8-4D5C118D95A6}"/>
              </a:ext>
            </a:extLst>
          </p:cNvPr>
          <p:cNvSpPr txBox="1"/>
          <p:nvPr/>
        </p:nvSpPr>
        <p:spPr>
          <a:xfrm>
            <a:off x="4295800" y="2445488"/>
            <a:ext cx="1152128" cy="2388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회원 목록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989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16689"/>
              </p:ext>
            </p:extLst>
          </p:nvPr>
        </p:nvGraphicFramePr>
        <p:xfrm>
          <a:off x="335360" y="260646"/>
          <a:ext cx="11521280" cy="619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369211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93915573"/>
                    </a:ext>
                  </a:extLst>
                </a:gridCol>
                <a:gridCol w="5615056">
                  <a:extLst>
                    <a:ext uri="{9D8B030D-6E8A-4147-A177-3AD203B41FA5}">
                      <a16:colId xmlns:a16="http://schemas.microsoft.com/office/drawing/2014/main" val="61856481"/>
                    </a:ext>
                  </a:extLst>
                </a:gridCol>
                <a:gridCol w="2737872">
                  <a:extLst>
                    <a:ext uri="{9D8B030D-6E8A-4147-A177-3AD203B41FA5}">
                      <a16:colId xmlns:a16="http://schemas.microsoft.com/office/drawing/2014/main" val="1531113555"/>
                    </a:ext>
                  </a:extLst>
                </a:gridCol>
              </a:tblGrid>
              <a:tr h="448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회원리스트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268"/>
                  </a:ext>
                </a:extLst>
              </a:tr>
              <a:tr h="44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전체 회원리스트를 조회 할 수 있는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20358"/>
                  </a:ext>
                </a:extLst>
              </a:tr>
              <a:tr h="44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대략적인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김진우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727370"/>
                  </a:ext>
                </a:extLst>
              </a:tr>
              <a:tr h="448198">
                <a:tc rowSpan="8" gridSpan="3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화면 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94251"/>
                  </a:ext>
                </a:extLst>
              </a:tr>
              <a:tr h="20478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수정버튼 클릭 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수정 버튼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완료 버튼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상세정보 창의 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</a:rPr>
                        <a:t>비활성화였던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 입력창들이 활성화됨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(id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제외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활성화 된 다음 값 변경 후 완료 버튼 클릭 시 회원정보 수정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목록보기 클릭 시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회원리스트 화면으로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4454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03742"/>
                  </a:ext>
                </a:extLst>
              </a:tr>
              <a:tr h="448198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MemberManageDAO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1586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12563"/>
                  </a:ext>
                </a:extLst>
              </a:tr>
              <a:tr h="401145"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memberManageDetail.jsp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56547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55892"/>
                  </a:ext>
                </a:extLst>
              </a:tr>
              <a:tr h="3515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MemberManageController.java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88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17561" y="1988840"/>
            <a:ext cx="6912768" cy="417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87591" y="2875409"/>
            <a:ext cx="6372708" cy="2481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회원 상세 정보</a:t>
            </a:r>
            <a:endParaRPr lang="en-US" altLang="ko-KR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5C717-ABFE-46D6-B0A3-240E25965D1E}"/>
              </a:ext>
            </a:extLst>
          </p:cNvPr>
          <p:cNvSpPr txBox="1"/>
          <p:nvPr/>
        </p:nvSpPr>
        <p:spPr>
          <a:xfrm>
            <a:off x="4043772" y="5494071"/>
            <a:ext cx="864096" cy="23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목록 보기</a:t>
            </a:r>
            <a:endParaRPr lang="en-US" altLang="ko-KR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1C7FF5-EAFD-4F66-ADE8-4D5C118D95A6}"/>
              </a:ext>
            </a:extLst>
          </p:cNvPr>
          <p:cNvSpPr txBox="1"/>
          <p:nvPr/>
        </p:nvSpPr>
        <p:spPr>
          <a:xfrm>
            <a:off x="4079776" y="2445488"/>
            <a:ext cx="1656184" cy="2388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/>
              <a:t>회원 상세정보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C4FE8-F71E-4F0E-974A-2F6600904008}"/>
              </a:ext>
            </a:extLst>
          </p:cNvPr>
          <p:cNvSpPr txBox="1"/>
          <p:nvPr/>
        </p:nvSpPr>
        <p:spPr>
          <a:xfrm>
            <a:off x="5087888" y="5494071"/>
            <a:ext cx="864096" cy="23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/>
              <a:t>수정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73908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2300</Words>
  <Application>Microsoft Office PowerPoint</Application>
  <PresentationFormat>와이드스크린</PresentationFormat>
  <Paragraphs>866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Symbol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진우</dc:creator>
  <cp:lastModifiedBy>hong</cp:lastModifiedBy>
  <cp:revision>21</cp:revision>
  <dcterms:created xsi:type="dcterms:W3CDTF">2019-06-17T15:09:03Z</dcterms:created>
  <dcterms:modified xsi:type="dcterms:W3CDTF">2019-07-17T08:03:24Z</dcterms:modified>
</cp:coreProperties>
</file>