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8" r:id="rId2"/>
    <p:sldId id="260" r:id="rId3"/>
    <p:sldId id="263" r:id="rId4"/>
    <p:sldId id="265" r:id="rId5"/>
    <p:sldId id="266" r:id="rId6"/>
    <p:sldId id="267" r:id="rId7"/>
    <p:sldId id="275" r:id="rId8"/>
    <p:sldId id="268" r:id="rId9"/>
    <p:sldId id="270" r:id="rId10"/>
    <p:sldId id="269" r:id="rId11"/>
    <p:sldId id="271" r:id="rId12"/>
    <p:sldId id="276" r:id="rId13"/>
    <p:sldId id="272" r:id="rId14"/>
    <p:sldId id="273" r:id="rId15"/>
    <p:sldId id="274" r:id="rId16"/>
    <p:sldId id="277" r:id="rId17"/>
    <p:sldId id="287" r:id="rId18"/>
    <p:sldId id="278" r:id="rId19"/>
    <p:sldId id="279" r:id="rId20"/>
    <p:sldId id="280" r:id="rId21"/>
    <p:sldId id="288" r:id="rId22"/>
    <p:sldId id="284" r:id="rId23"/>
    <p:sldId id="285" r:id="rId24"/>
    <p:sldId id="286" r:id="rId25"/>
    <p:sldId id="289" r:id="rId26"/>
    <p:sldId id="290" r:id="rId27"/>
    <p:sldId id="291" r:id="rId28"/>
    <p:sldId id="282" r:id="rId29"/>
    <p:sldId id="292" r:id="rId30"/>
    <p:sldId id="293" r:id="rId31"/>
    <p:sldId id="296" r:id="rId32"/>
    <p:sldId id="283" r:id="rId33"/>
    <p:sldId id="297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79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CCECFF"/>
    <a:srgbClr val="FF99FF"/>
    <a:srgbClr val="FF66FF"/>
    <a:srgbClr val="33CC33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8" d="100"/>
          <a:sy n="88" d="100"/>
        </p:scale>
        <p:origin x="102" y="318"/>
      </p:cViewPr>
      <p:guideLst>
        <p:guide orient="horz" pos="1979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B644C0-68AB-48FE-899D-0CDB6F14D591}" type="datetimeFigureOut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5B3A13-C714-4643-B0FE-3D54BE66F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418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B3A13-C714-4643-B0FE-3D54BE66F20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392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B3A13-C714-4643-B0FE-3D54BE66F20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301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B3A13-C714-4643-B0FE-3D54BE66F20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342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B3A13-C714-4643-B0FE-3D54BE66F20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924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8320B-6E61-48C8-B7C8-2924981FFA20}" type="datetimeFigureOut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A6EF2-06FB-4543-87B0-859C457DC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549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8320B-6E61-48C8-B7C8-2924981FFA20}" type="datetimeFigureOut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A6EF2-06FB-4543-87B0-859C457DC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280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8320B-6E61-48C8-B7C8-2924981FFA20}" type="datetimeFigureOut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A6EF2-06FB-4543-87B0-859C457DC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921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8320B-6E61-48C8-B7C8-2924981FFA20}" type="datetimeFigureOut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A6EF2-06FB-4543-87B0-859C457DC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205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8320B-6E61-48C8-B7C8-2924981FFA20}" type="datetimeFigureOut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A6EF2-06FB-4543-87B0-859C457DC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826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8320B-6E61-48C8-B7C8-2924981FFA20}" type="datetimeFigureOut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A6EF2-06FB-4543-87B0-859C457DC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421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8320B-6E61-48C8-B7C8-2924981FFA20}" type="datetimeFigureOut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A6EF2-06FB-4543-87B0-859C457DC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313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8320B-6E61-48C8-B7C8-2924981FFA20}" type="datetimeFigureOut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A6EF2-06FB-4543-87B0-859C457DC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378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8320B-6E61-48C8-B7C8-2924981FFA20}" type="datetimeFigureOut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A6EF2-06FB-4543-87B0-859C457DC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097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8320B-6E61-48C8-B7C8-2924981FFA20}" type="datetimeFigureOut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A6EF2-06FB-4543-87B0-859C457DC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642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8320B-6E61-48C8-B7C8-2924981FFA20}" type="datetimeFigureOut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A6EF2-06FB-4543-87B0-859C457DC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114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8320B-6E61-48C8-B7C8-2924981FFA20}" type="datetimeFigureOut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A6EF2-06FB-4543-87B0-859C457DC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105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사다리꼴 33"/>
          <p:cNvSpPr/>
          <p:nvPr/>
        </p:nvSpPr>
        <p:spPr>
          <a:xfrm rot="10800000">
            <a:off x="-1814080" y="-9123"/>
            <a:ext cx="8814398" cy="6876000"/>
          </a:xfrm>
          <a:prstGeom prst="trapezoid">
            <a:avLst>
              <a:gd name="adj" fmla="val 26038"/>
            </a:avLst>
          </a:pr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8230" y="3228159"/>
            <a:ext cx="5719569" cy="40011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날씨에 따른 감정 변화 분석 모델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490987" y="2868299"/>
            <a:ext cx="226243" cy="36764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539918" y="3220501"/>
            <a:ext cx="113122" cy="254089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막힌 원호 6"/>
          <p:cNvSpPr/>
          <p:nvPr/>
        </p:nvSpPr>
        <p:spPr>
          <a:xfrm rot="10800000">
            <a:off x="9539923" y="5364841"/>
            <a:ext cx="791851" cy="829559"/>
          </a:xfrm>
          <a:prstGeom prst="blockArc">
            <a:avLst>
              <a:gd name="adj1" fmla="val 10800000"/>
              <a:gd name="adj2" fmla="val 228846"/>
              <a:gd name="adj3" fmla="val 14207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순서도: 지연 7"/>
          <p:cNvSpPr/>
          <p:nvPr/>
        </p:nvSpPr>
        <p:spPr>
          <a:xfrm rot="16200000">
            <a:off x="10128653" y="5578021"/>
            <a:ext cx="291600" cy="111600"/>
          </a:xfrm>
          <a:prstGeom prst="flowChartDelay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/>
          <p:cNvSpPr/>
          <p:nvPr/>
        </p:nvSpPr>
        <p:spPr>
          <a:xfrm rot="16200000">
            <a:off x="9269275" y="853372"/>
            <a:ext cx="663840" cy="103689"/>
          </a:xfrm>
          <a:prstGeom prst="flowChartDelay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595304" y="1242491"/>
            <a:ext cx="94822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우울</a:t>
            </a:r>
            <a:endParaRPr lang="en-US" altLang="ko-KR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직사각형 12"/>
          <p:cNvSpPr/>
          <p:nvPr/>
        </p:nvSpPr>
        <p:spPr>
          <a:xfrm rot="389336">
            <a:off x="9273568" y="1179155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분노</a:t>
            </a:r>
            <a:endParaRPr lang="en-US" altLang="ko-KR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4" name="직사각형 13"/>
          <p:cNvSpPr/>
          <p:nvPr/>
        </p:nvSpPr>
        <p:spPr>
          <a:xfrm rot="1244493">
            <a:off x="10571212" y="1618993"/>
            <a:ext cx="121046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감사</a:t>
            </a:r>
            <a:endParaRPr lang="en-US" altLang="ko-KR" sz="28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192211" y="2129595"/>
            <a:ext cx="1331201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4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편안</a:t>
            </a:r>
            <a:endParaRPr lang="en-US" altLang="ko-KR" sz="4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7" name="직사각형 16"/>
          <p:cNvSpPr/>
          <p:nvPr/>
        </p:nvSpPr>
        <p:spPr>
          <a:xfrm rot="20396705">
            <a:off x="7357257" y="1546281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기쁨</a:t>
            </a:r>
            <a:endParaRPr lang="en-US" altLang="ko-KR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6">
                  <a:lumMod val="40000"/>
                  <a:lumOff val="6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8" name="직사각형 17"/>
          <p:cNvSpPr/>
          <p:nvPr/>
        </p:nvSpPr>
        <p:spPr>
          <a:xfrm rot="18471356">
            <a:off x="6792395" y="2181010"/>
            <a:ext cx="93420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800" b="1" cap="none" spc="50" dirty="0">
                <a:ln w="0"/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짜증</a:t>
            </a:r>
            <a:endParaRPr lang="en-US" altLang="ko-KR" sz="2800" b="1" cap="none" spc="50" dirty="0">
              <a:ln w="0"/>
              <a:solidFill>
                <a:schemeClr val="accent2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9" name="직사각형 18"/>
          <p:cNvSpPr/>
          <p:nvPr/>
        </p:nvSpPr>
        <p:spPr>
          <a:xfrm rot="3675726">
            <a:off x="11357193" y="2176677"/>
            <a:ext cx="91374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슬픔</a:t>
            </a:r>
            <a:endParaRPr lang="en-US" altLang="ko-KR" sz="2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768672" y="1828359"/>
            <a:ext cx="167087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>
                <a:ln w="0"/>
                <a:solidFill>
                  <a:srgbClr val="FF99FF"/>
                </a:solidFill>
                <a:effectLst>
                  <a:reflection blurRad="6350" stA="53000" endA="300" endPos="35500" dir="5400000" sy="-90000" algn="bl" rotWithShape="0"/>
                </a:effectLst>
              </a:rPr>
              <a:t>행복</a:t>
            </a:r>
            <a:endParaRPr lang="en-US" altLang="ko-KR" sz="5400" b="0" cap="none" spc="0" dirty="0">
              <a:ln w="0"/>
              <a:solidFill>
                <a:srgbClr val="FF99FF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011533" y="2256586"/>
            <a:ext cx="116946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200" b="1" cap="none" spc="0" dirty="0">
                <a:ln w="22225">
                  <a:solidFill>
                    <a:schemeClr val="accent3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피곤</a:t>
            </a:r>
            <a:endParaRPr lang="en-US" altLang="ko-KR" sz="3200" b="1" cap="none" spc="0" dirty="0">
              <a:ln w="22225">
                <a:solidFill>
                  <a:schemeClr val="accent3"/>
                </a:solidFill>
                <a:prstDash val="solid"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</a:endParaRPr>
          </a:p>
        </p:txBody>
      </p:sp>
      <p:sp>
        <p:nvSpPr>
          <p:cNvPr id="23" name="눈물 방울 22"/>
          <p:cNvSpPr/>
          <p:nvPr/>
        </p:nvSpPr>
        <p:spPr>
          <a:xfrm rot="19044150">
            <a:off x="7121014" y="3155208"/>
            <a:ext cx="267855" cy="255556"/>
          </a:xfrm>
          <a:prstGeom prst="teardrop">
            <a:avLst>
              <a:gd name="adj" fmla="val 20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눈물 방울 23"/>
          <p:cNvSpPr/>
          <p:nvPr/>
        </p:nvSpPr>
        <p:spPr>
          <a:xfrm rot="19044150">
            <a:off x="8219490" y="3153614"/>
            <a:ext cx="194188" cy="179578"/>
          </a:xfrm>
          <a:prstGeom prst="teardrop">
            <a:avLst>
              <a:gd name="adj" fmla="val 20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눈물 방울 24"/>
          <p:cNvSpPr/>
          <p:nvPr/>
        </p:nvSpPr>
        <p:spPr>
          <a:xfrm rot="19044150">
            <a:off x="8653641" y="3238378"/>
            <a:ext cx="288487" cy="304700"/>
          </a:xfrm>
          <a:prstGeom prst="teardrop">
            <a:avLst>
              <a:gd name="adj" fmla="val 20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눈물 방울 26"/>
          <p:cNvSpPr/>
          <p:nvPr/>
        </p:nvSpPr>
        <p:spPr>
          <a:xfrm rot="19044150">
            <a:off x="10093662" y="3188293"/>
            <a:ext cx="288487" cy="274549"/>
          </a:xfrm>
          <a:prstGeom prst="teardrop">
            <a:avLst>
              <a:gd name="adj" fmla="val 20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눈물 방울 27"/>
          <p:cNvSpPr/>
          <p:nvPr/>
        </p:nvSpPr>
        <p:spPr>
          <a:xfrm rot="19044150">
            <a:off x="11499892" y="3221189"/>
            <a:ext cx="288487" cy="278069"/>
          </a:xfrm>
          <a:prstGeom prst="teardrop">
            <a:avLst>
              <a:gd name="adj" fmla="val 20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눈물 방울 28"/>
          <p:cNvSpPr/>
          <p:nvPr/>
        </p:nvSpPr>
        <p:spPr>
          <a:xfrm rot="19044150">
            <a:off x="10976879" y="3091159"/>
            <a:ext cx="194188" cy="179578"/>
          </a:xfrm>
          <a:prstGeom prst="teardrop">
            <a:avLst>
              <a:gd name="adj" fmla="val 20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86390" y="2403703"/>
            <a:ext cx="5716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accent5">
                    <a:lumMod val="50000"/>
                  </a:schemeClr>
                </a:solidFill>
              </a:rPr>
              <a:t>날씨 빅데이터 콘테스트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89648"/>
            <a:ext cx="2486586" cy="69071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486586" y="6192524"/>
            <a:ext cx="1996637" cy="720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2593118" y="6223560"/>
            <a:ext cx="1996193" cy="656805"/>
            <a:chOff x="161508" y="6208312"/>
            <a:chExt cx="1996193" cy="656805"/>
          </a:xfrm>
        </p:grpSpPr>
        <p:sp>
          <p:nvSpPr>
            <p:cNvPr id="26" name="TextBox 25"/>
            <p:cNvSpPr txBox="1"/>
            <p:nvPr/>
          </p:nvSpPr>
          <p:spPr>
            <a:xfrm>
              <a:off x="416674" y="6495785"/>
              <a:ext cx="17062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accent5">
                      <a:lumMod val="50000"/>
                    </a:schemeClr>
                  </a:solidFill>
                </a:rPr>
                <a:t>김진우 </a:t>
              </a:r>
              <a:r>
                <a:rPr lang="ko-KR" altLang="en-US" dirty="0" err="1">
                  <a:solidFill>
                    <a:schemeClr val="accent5">
                      <a:lumMod val="50000"/>
                    </a:schemeClr>
                  </a:solidFill>
                </a:rPr>
                <a:t>양선욱</a:t>
              </a:r>
              <a:endParaRPr lang="ko-KR" alt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51449" y="6208312"/>
              <a:ext cx="17062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>
                  <a:solidFill>
                    <a:schemeClr val="accent5">
                      <a:lumMod val="50000"/>
                    </a:schemeClr>
                  </a:solidFill>
                </a:rPr>
                <a:t>스톰브레이커</a:t>
              </a:r>
              <a:endParaRPr lang="ko-KR" altLang="en-US" sz="14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508" y="6208312"/>
              <a:ext cx="375420" cy="611856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8037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382641" cy="695422"/>
          </a:xfrm>
          <a:prstGeom prst="rect">
            <a:avLst/>
          </a:prstGeom>
        </p:spPr>
      </p:pic>
      <p:sp>
        <p:nvSpPr>
          <p:cNvPr id="6" name="순서도: 처리 5"/>
          <p:cNvSpPr/>
          <p:nvPr/>
        </p:nvSpPr>
        <p:spPr>
          <a:xfrm>
            <a:off x="0" y="641652"/>
            <a:ext cx="12192000" cy="18000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82804" y="178434"/>
            <a:ext cx="2507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2. </a:t>
            </a:r>
            <a:r>
              <a:rPr lang="ko-KR" altLang="en-US" sz="1600" dirty="0"/>
              <a:t>활용 데이터 정의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2931" y="726976"/>
            <a:ext cx="15035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err="1">
                <a:solidFill>
                  <a:schemeClr val="accent1">
                    <a:lumMod val="75000"/>
                  </a:schemeClr>
                </a:solidFill>
              </a:rPr>
              <a:t>검색어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</a:rPr>
              <a:t> 데이터</a:t>
            </a:r>
          </a:p>
        </p:txBody>
      </p:sp>
      <p:sp>
        <p:nvSpPr>
          <p:cNvPr id="11" name="순서도: 처리 10"/>
          <p:cNvSpPr/>
          <p:nvPr/>
        </p:nvSpPr>
        <p:spPr>
          <a:xfrm>
            <a:off x="202675" y="1065530"/>
            <a:ext cx="1663832" cy="58614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202675" y="759564"/>
            <a:ext cx="249812" cy="273379"/>
            <a:chOff x="871978" y="1527141"/>
            <a:chExt cx="249812" cy="273379"/>
          </a:xfrm>
        </p:grpSpPr>
        <p:sp>
          <p:nvSpPr>
            <p:cNvPr id="13" name="타원 12"/>
            <p:cNvSpPr>
              <a:spLocks noChangeAspect="1"/>
            </p:cNvSpPr>
            <p:nvPr/>
          </p:nvSpPr>
          <p:spPr>
            <a:xfrm>
              <a:off x="871978" y="1527141"/>
              <a:ext cx="179789" cy="179111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/>
            <p:cNvCxnSpPr>
              <a:stCxn id="13" idx="5"/>
            </p:cNvCxnSpPr>
            <p:nvPr/>
          </p:nvCxnSpPr>
          <p:spPr>
            <a:xfrm>
              <a:off x="1025438" y="1680022"/>
              <a:ext cx="96352" cy="120498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2019967" y="658529"/>
            <a:ext cx="369530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Why?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dirty="0"/>
              <a:t>90</a:t>
            </a:r>
            <a:r>
              <a:rPr lang="ko-KR" altLang="en-US" dirty="0"/>
              <a:t>일 범위로 탐색</a:t>
            </a:r>
            <a:endParaRPr lang="en-US" altLang="ko-KR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641" y="97830"/>
            <a:ext cx="2238687" cy="419158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183967" y="1500193"/>
            <a:ext cx="201470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90</a:t>
            </a:r>
            <a:r>
              <a:rPr lang="ko-KR" altLang="en-US" dirty="0"/>
              <a:t>일 범위로 탐색</a:t>
            </a:r>
            <a:endParaRPr lang="en-US" altLang="ko-KR" dirty="0"/>
          </a:p>
        </p:txBody>
      </p:sp>
      <p:sp>
        <p:nvSpPr>
          <p:cNvPr id="28" name="TextBox 27"/>
          <p:cNvSpPr txBox="1"/>
          <p:nvPr/>
        </p:nvSpPr>
        <p:spPr>
          <a:xfrm>
            <a:off x="8185097" y="1491171"/>
            <a:ext cx="22975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180</a:t>
            </a:r>
            <a:r>
              <a:rPr lang="ko-KR" altLang="en-US" dirty="0"/>
              <a:t>일 범위로 탐색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2" y="2107349"/>
            <a:ext cx="5874032" cy="147603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18" y="1950821"/>
            <a:ext cx="5521603" cy="1478179"/>
          </a:xfrm>
          <a:prstGeom prst="rect">
            <a:avLst/>
          </a:prstGeom>
        </p:spPr>
      </p:pic>
      <p:sp>
        <p:nvSpPr>
          <p:cNvPr id="29" name="모서리가 둥근 직사각형 28"/>
          <p:cNvSpPr/>
          <p:nvPr/>
        </p:nvSpPr>
        <p:spPr>
          <a:xfrm>
            <a:off x="641023" y="4674250"/>
            <a:ext cx="11067068" cy="170891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▷ </a:t>
            </a:r>
            <a:r>
              <a:rPr lang="en-US" altLang="ko-KR" dirty="0">
                <a:solidFill>
                  <a:schemeClr val="tx1"/>
                </a:solidFill>
              </a:rPr>
              <a:t>90</a:t>
            </a:r>
            <a:r>
              <a:rPr lang="ko-KR" altLang="en-US" dirty="0">
                <a:solidFill>
                  <a:schemeClr val="tx1"/>
                </a:solidFill>
              </a:rPr>
              <a:t>일 범위로 탐색 시 </a:t>
            </a:r>
            <a:r>
              <a:rPr lang="en-US" altLang="ko-KR" dirty="0">
                <a:solidFill>
                  <a:schemeClr val="tx1"/>
                </a:solidFill>
              </a:rPr>
              <a:t>23,24</a:t>
            </a:r>
            <a:r>
              <a:rPr lang="ko-KR" altLang="en-US" dirty="0">
                <a:solidFill>
                  <a:schemeClr val="tx1"/>
                </a:solidFill>
              </a:rPr>
              <a:t>로 구분이 되던 값이</a:t>
            </a:r>
            <a:r>
              <a:rPr lang="en-US" altLang="ko-KR" dirty="0">
                <a:solidFill>
                  <a:schemeClr val="tx1"/>
                </a:solidFill>
              </a:rPr>
              <a:t> 180</a:t>
            </a:r>
            <a:r>
              <a:rPr lang="ko-KR" altLang="en-US" dirty="0">
                <a:solidFill>
                  <a:schemeClr val="tx1"/>
                </a:solidFill>
              </a:rPr>
              <a:t>일 범위로 탐색 시 둘 다 </a:t>
            </a:r>
            <a:r>
              <a:rPr lang="en-US" altLang="ko-KR" dirty="0">
                <a:solidFill>
                  <a:schemeClr val="tx1"/>
                </a:solidFill>
              </a:rPr>
              <a:t>22</a:t>
            </a:r>
            <a:r>
              <a:rPr lang="ko-KR" altLang="en-US" dirty="0">
                <a:solidFill>
                  <a:schemeClr val="tx1"/>
                </a:solidFill>
              </a:rPr>
              <a:t>로 검색 될 수 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▷ </a:t>
            </a:r>
            <a:r>
              <a:rPr lang="ko-KR" altLang="en-US" dirty="0">
                <a:solidFill>
                  <a:schemeClr val="tx1"/>
                </a:solidFill>
              </a:rPr>
              <a:t>데이터 간의 분별력을 유지하면서 데이터 수집의 효율성도 가질 수 있는 검색 일수로 </a:t>
            </a:r>
            <a:r>
              <a:rPr lang="en-US" altLang="ko-KR" dirty="0">
                <a:solidFill>
                  <a:srgbClr val="FF0000"/>
                </a:solidFill>
              </a:rPr>
              <a:t>90</a:t>
            </a:r>
            <a:r>
              <a:rPr lang="ko-KR" altLang="en-US" dirty="0">
                <a:solidFill>
                  <a:srgbClr val="FF0000"/>
                </a:solidFill>
              </a:rPr>
              <a:t>일</a:t>
            </a:r>
            <a:r>
              <a:rPr lang="ko-KR" altLang="en-US" dirty="0">
                <a:solidFill>
                  <a:schemeClr val="tx1"/>
                </a:solidFill>
              </a:rPr>
              <a:t>을 지정</a:t>
            </a:r>
          </a:p>
        </p:txBody>
      </p:sp>
    </p:spTree>
    <p:extLst>
      <p:ext uri="{BB962C8B-B14F-4D97-AF65-F5344CB8AC3E}">
        <p14:creationId xmlns:p14="http://schemas.microsoft.com/office/powerpoint/2010/main" val="610478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382641" cy="695422"/>
          </a:xfrm>
          <a:prstGeom prst="rect">
            <a:avLst/>
          </a:prstGeom>
        </p:spPr>
      </p:pic>
      <p:sp>
        <p:nvSpPr>
          <p:cNvPr id="6" name="순서도: 처리 5"/>
          <p:cNvSpPr/>
          <p:nvPr/>
        </p:nvSpPr>
        <p:spPr>
          <a:xfrm>
            <a:off x="0" y="641652"/>
            <a:ext cx="12192000" cy="18000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82804" y="178434"/>
            <a:ext cx="2507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2. </a:t>
            </a:r>
            <a:r>
              <a:rPr lang="ko-KR" altLang="en-US" sz="1600" dirty="0"/>
              <a:t>활용 데이터 정의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2931" y="726976"/>
            <a:ext cx="11924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solidFill>
                  <a:schemeClr val="accent1">
                    <a:lumMod val="75000"/>
                  </a:schemeClr>
                </a:solidFill>
              </a:rPr>
              <a:t>변수 소개</a:t>
            </a:r>
            <a:endParaRPr lang="ko-KR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순서도: 처리 10"/>
          <p:cNvSpPr/>
          <p:nvPr/>
        </p:nvSpPr>
        <p:spPr>
          <a:xfrm>
            <a:off x="202675" y="1065530"/>
            <a:ext cx="1249053" cy="58614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202675" y="759564"/>
            <a:ext cx="249812" cy="273379"/>
            <a:chOff x="871978" y="1527141"/>
            <a:chExt cx="249812" cy="273379"/>
          </a:xfrm>
        </p:grpSpPr>
        <p:sp>
          <p:nvSpPr>
            <p:cNvPr id="13" name="타원 12"/>
            <p:cNvSpPr>
              <a:spLocks noChangeAspect="1"/>
            </p:cNvSpPr>
            <p:nvPr/>
          </p:nvSpPr>
          <p:spPr>
            <a:xfrm>
              <a:off x="871978" y="1527141"/>
              <a:ext cx="179789" cy="179111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/>
            <p:cNvCxnSpPr>
              <a:stCxn id="13" idx="5"/>
            </p:cNvCxnSpPr>
            <p:nvPr/>
          </p:nvCxnSpPr>
          <p:spPr>
            <a:xfrm>
              <a:off x="1025438" y="1680022"/>
              <a:ext cx="96352" cy="120498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대각선 방향의 모서리가 잘린 사각형 16"/>
          <p:cNvSpPr/>
          <p:nvPr/>
        </p:nvSpPr>
        <p:spPr>
          <a:xfrm>
            <a:off x="669649" y="1301304"/>
            <a:ext cx="7060329" cy="5193764"/>
          </a:xfrm>
          <a:prstGeom prst="snip2Diag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대각선 방향의 모서리가 잘린 사각형 17"/>
          <p:cNvSpPr/>
          <p:nvPr/>
        </p:nvSpPr>
        <p:spPr>
          <a:xfrm>
            <a:off x="8310991" y="1301304"/>
            <a:ext cx="3274550" cy="5193764"/>
          </a:xfrm>
          <a:prstGeom prst="snip2Diag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006645" y="1408776"/>
            <a:ext cx="2044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기상 데이터 </a:t>
            </a:r>
            <a:r>
              <a:rPr lang="en-US" altLang="ko-KR" sz="1600" b="1" dirty="0"/>
              <a:t>11</a:t>
            </a:r>
            <a:r>
              <a:rPr lang="ko-KR" altLang="en-US" sz="1600" b="1" dirty="0"/>
              <a:t>가지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61322" y="1416517"/>
            <a:ext cx="2313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검색어</a:t>
            </a:r>
            <a:r>
              <a:rPr lang="ko-KR" altLang="en-US" sz="1600" b="1" dirty="0"/>
              <a:t> 데이터 </a:t>
            </a:r>
            <a:r>
              <a:rPr lang="en-US" altLang="ko-KR" sz="1600" b="1" dirty="0"/>
              <a:t>16</a:t>
            </a:r>
            <a:r>
              <a:rPr lang="ko-KR" altLang="en-US" sz="1600" b="1" dirty="0"/>
              <a:t>가지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838800"/>
              </p:ext>
            </p:extLst>
          </p:nvPr>
        </p:nvGraphicFramePr>
        <p:xfrm>
          <a:off x="959175" y="1990845"/>
          <a:ext cx="6139208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9604">
                  <a:extLst>
                    <a:ext uri="{9D8B030D-6E8A-4147-A177-3AD203B41FA5}">
                      <a16:colId xmlns:a16="http://schemas.microsoft.com/office/drawing/2014/main" val="2092296345"/>
                    </a:ext>
                  </a:extLst>
                </a:gridCol>
                <a:gridCol w="3069604">
                  <a:extLst>
                    <a:ext uri="{9D8B030D-6E8A-4147-A177-3AD203B41FA5}">
                      <a16:colId xmlns:a16="http://schemas.microsoft.com/office/drawing/2014/main" val="1055909308"/>
                    </a:ext>
                  </a:extLst>
                </a:gridCol>
              </a:tblGrid>
              <a:tr h="3161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평균기온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(°C)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일반적인 평균 기온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503202"/>
                  </a:ext>
                </a:extLst>
              </a:tr>
              <a:tr h="332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/>
                        <a:t>일강수량</a:t>
                      </a:r>
                      <a:r>
                        <a:rPr lang="en-US" altLang="ko-KR" sz="1600" b="0" dirty="0"/>
                        <a:t>(mm)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일일 강수량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042111"/>
                  </a:ext>
                </a:extLst>
              </a:tr>
              <a:tr h="3161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평균 풍속</a:t>
                      </a:r>
                      <a:r>
                        <a:rPr lang="en-US" altLang="ko-KR" sz="1600" b="0" dirty="0"/>
                        <a:t>(m/s)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평균 풍속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802401"/>
                  </a:ext>
                </a:extLst>
              </a:tr>
              <a:tr h="318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평균 상대습도</a:t>
                      </a:r>
                      <a:r>
                        <a:rPr lang="en-US" altLang="ko-KR" sz="1600" b="0" dirty="0"/>
                        <a:t>(%)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습도</a:t>
                      </a:r>
                      <a:r>
                        <a:rPr lang="en-US" altLang="ko-KR" sz="1400" dirty="0"/>
                        <a:t>(0~100%)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095865"/>
                  </a:ext>
                </a:extLst>
              </a:tr>
              <a:tr h="3161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합계 일조 시간</a:t>
                      </a:r>
                      <a:r>
                        <a:rPr lang="en-US" altLang="ko-KR" sz="1600" b="0" dirty="0"/>
                        <a:t>(</a:t>
                      </a:r>
                      <a:r>
                        <a:rPr lang="en-US" altLang="ko-KR" sz="1600" b="0" dirty="0" err="1"/>
                        <a:t>hr</a:t>
                      </a:r>
                      <a:r>
                        <a:rPr lang="en-US" altLang="ko-KR" sz="1600" b="0" dirty="0"/>
                        <a:t>)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지면을 태양열이 비추는 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775937"/>
                  </a:ext>
                </a:extLst>
              </a:tr>
              <a:tr h="3161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/>
                        <a:t>합계 일사</a:t>
                      </a:r>
                      <a:r>
                        <a:rPr lang="en-US" altLang="ko-KR" sz="1600" b="0" dirty="0"/>
                        <a:t>(MJ/m2)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지면에 닿는 태양 복사 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5393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/>
                        <a:t>일 </a:t>
                      </a:r>
                      <a:r>
                        <a:rPr lang="ko-KR" altLang="en-US" sz="1600" b="0" dirty="0" err="1"/>
                        <a:t>최심신적설</a:t>
                      </a:r>
                      <a:r>
                        <a:rPr lang="en-US" altLang="ko-KR" sz="1600" b="0" dirty="0"/>
                        <a:t>(cm)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정해진시간에 쌓인 눈의 높이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457391"/>
                  </a:ext>
                </a:extLst>
              </a:tr>
              <a:tr h="2202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일 </a:t>
                      </a:r>
                      <a:r>
                        <a:rPr lang="ko-KR" altLang="en-US" sz="1600" b="0" dirty="0" err="1"/>
                        <a:t>최심적설</a:t>
                      </a:r>
                      <a:r>
                        <a:rPr lang="en-US" altLang="ko-KR" sz="1600" b="0" dirty="0"/>
                        <a:t>(cm)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지면으로부터 눈이 쌓이 높이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9697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평균 </a:t>
                      </a:r>
                      <a:r>
                        <a:rPr lang="ko-KR" altLang="en-US" sz="1600" b="0" dirty="0" err="1"/>
                        <a:t>중하층운량</a:t>
                      </a:r>
                      <a:r>
                        <a:rPr lang="en-US" altLang="ko-KR" sz="1600" b="0" dirty="0"/>
                        <a:t>(1/10)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중하층의</a:t>
                      </a:r>
                      <a:r>
                        <a:rPr lang="ko-KR" altLang="en-US" sz="1400" dirty="0"/>
                        <a:t> 구름의 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8989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평균 </a:t>
                      </a:r>
                      <a:r>
                        <a:rPr lang="ko-KR" altLang="en-US" sz="1600" b="0" dirty="0" err="1"/>
                        <a:t>지면온도</a:t>
                      </a:r>
                      <a:r>
                        <a:rPr lang="en-US" altLang="ko-KR" sz="1600" b="0" dirty="0"/>
                        <a:t>(°C)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지면에서</a:t>
                      </a:r>
                      <a:r>
                        <a:rPr lang="ko-KR" altLang="en-US" sz="1400" baseline="0" dirty="0"/>
                        <a:t> 측정한 온도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8617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안개 </a:t>
                      </a:r>
                      <a:r>
                        <a:rPr lang="ko-KR" altLang="en-US" sz="1600" b="0" dirty="0" err="1"/>
                        <a:t>계속시간</a:t>
                      </a:r>
                      <a:r>
                        <a:rPr lang="en-US" altLang="ko-KR" sz="1600" b="0" dirty="0"/>
                        <a:t>(</a:t>
                      </a:r>
                      <a:r>
                        <a:rPr lang="en-US" altLang="ko-KR" sz="1600" b="0" dirty="0" err="1"/>
                        <a:t>hr</a:t>
                      </a:r>
                      <a:r>
                        <a:rPr lang="en-US" altLang="ko-KR" sz="1600" b="0" dirty="0"/>
                        <a:t>)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안개가 지속되는 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075816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542086"/>
              </p:ext>
            </p:extLst>
          </p:nvPr>
        </p:nvGraphicFramePr>
        <p:xfrm>
          <a:off x="8722192" y="1990845"/>
          <a:ext cx="2452148" cy="354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6074">
                  <a:extLst>
                    <a:ext uri="{9D8B030D-6E8A-4147-A177-3AD203B41FA5}">
                      <a16:colId xmlns:a16="http://schemas.microsoft.com/office/drawing/2014/main" val="2092296345"/>
                    </a:ext>
                  </a:extLst>
                </a:gridCol>
                <a:gridCol w="1226074">
                  <a:extLst>
                    <a:ext uri="{9D8B030D-6E8A-4147-A177-3AD203B41FA5}">
                      <a16:colId xmlns:a16="http://schemas.microsoft.com/office/drawing/2014/main" val="1055909308"/>
                    </a:ext>
                  </a:extLst>
                </a:gridCol>
              </a:tblGrid>
              <a:tr h="44353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우울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외로움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503202"/>
                  </a:ext>
                </a:extLst>
              </a:tr>
              <a:tr h="437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감사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 dirty="0"/>
                        <a:t>기쁨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042111"/>
                  </a:ext>
                </a:extLst>
              </a:tr>
              <a:tr h="4435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편안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 dirty="0"/>
                        <a:t>슬픔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802401"/>
                  </a:ext>
                </a:extLst>
              </a:tr>
              <a:tr h="4435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짜증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 dirty="0"/>
                        <a:t>공허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095865"/>
                  </a:ext>
                </a:extLst>
              </a:tr>
              <a:tr h="4435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싫다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 dirty="0"/>
                        <a:t>고독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775937"/>
                  </a:ext>
                </a:extLst>
              </a:tr>
              <a:tr h="44353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/>
                        <a:t>불만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 dirty="0" err="1"/>
                        <a:t>답답</a:t>
                      </a:r>
                      <a:endParaRPr lang="ko-KR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539381"/>
                  </a:ext>
                </a:extLst>
              </a:tr>
              <a:tr h="44353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/>
                        <a:t>피곤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분노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457391"/>
                  </a:ext>
                </a:extLst>
              </a:tr>
              <a:tr h="4435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행복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질투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969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6539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86000" cy="529826"/>
          </a:xfrm>
          <a:prstGeom prst="rect">
            <a:avLst/>
          </a:prstGeom>
          <a:effectLst>
            <a:outerShdw blurRad="50800" dist="38100" dir="5400000" sx="95000" sy="95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69272" y="529825"/>
            <a:ext cx="2130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rgbClr val="0070C0"/>
                </a:solidFill>
              </a:rPr>
              <a:t>I</a:t>
            </a:r>
            <a:r>
              <a:rPr lang="en-US" altLang="ko-KR" sz="5400" dirty="0">
                <a:solidFill>
                  <a:srgbClr val="FF0000"/>
                </a:solidFill>
              </a:rPr>
              <a:t>n</a:t>
            </a:r>
            <a:r>
              <a:rPr lang="en-US" altLang="ko-KR" sz="5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</a:t>
            </a:r>
            <a:r>
              <a:rPr lang="en-US" altLang="ko-KR" sz="5400" dirty="0">
                <a:solidFill>
                  <a:schemeClr val="accent6">
                    <a:lumMod val="75000"/>
                  </a:schemeClr>
                </a:solidFill>
              </a:rPr>
              <a:t>e</a:t>
            </a:r>
            <a:r>
              <a:rPr lang="en-US" altLang="ko-KR" sz="5400" dirty="0">
                <a:solidFill>
                  <a:srgbClr val="FF0000"/>
                </a:solidFill>
              </a:rPr>
              <a:t>x</a:t>
            </a:r>
            <a:endParaRPr lang="ko-KR" altLang="en-US" sz="5400" dirty="0">
              <a:solidFill>
                <a:srgbClr val="FF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401" y="1943147"/>
            <a:ext cx="6173061" cy="478221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199730" y="3921550"/>
            <a:ext cx="3052141" cy="2378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979" y="788585"/>
            <a:ext cx="6325483" cy="107647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2432116" y="942680"/>
            <a:ext cx="3261674" cy="320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3. </a:t>
            </a:r>
            <a:r>
              <a:rPr lang="ko-KR" altLang="en-US" sz="1400" dirty="0">
                <a:solidFill>
                  <a:schemeClr val="tx1"/>
                </a:solidFill>
              </a:rPr>
              <a:t>데이터 처리 방안 및 활용 분석 기법 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432116" y="3921550"/>
            <a:ext cx="3052141" cy="1187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31979" y="4456188"/>
            <a:ext cx="3421929" cy="1384995"/>
          </a:xfrm>
          <a:prstGeom prst="rect">
            <a:avLst/>
          </a:prstGeom>
          <a:noFill/>
          <a:ln w="444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/>
              <a:t>데이터 처리 방법 및 활용 분석 기법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21293" y="3887689"/>
            <a:ext cx="643299" cy="655372"/>
          </a:xfrm>
          <a:prstGeom prst="rect">
            <a:avLst/>
          </a:prstGeom>
          <a:noFill/>
          <a:ln w="444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/>
              <a:t>03. </a:t>
            </a:r>
            <a:endParaRPr lang="ko-KR" altLang="en-US" sz="2800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734" y="3916065"/>
            <a:ext cx="648072" cy="62699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5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382641" cy="695422"/>
          </a:xfrm>
          <a:prstGeom prst="rect">
            <a:avLst/>
          </a:prstGeom>
        </p:spPr>
      </p:pic>
      <p:sp>
        <p:nvSpPr>
          <p:cNvPr id="5" name="순서도: 처리 4"/>
          <p:cNvSpPr/>
          <p:nvPr/>
        </p:nvSpPr>
        <p:spPr>
          <a:xfrm>
            <a:off x="0" y="641652"/>
            <a:ext cx="12192000" cy="18000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2804" y="178434"/>
            <a:ext cx="4590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3. </a:t>
            </a:r>
            <a:r>
              <a:rPr lang="ko-KR" altLang="en-US" sz="1600" dirty="0"/>
              <a:t>데이터 처리 방안 및 활용 분석 기법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2930" y="726976"/>
            <a:ext cx="2861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</a:rPr>
              <a:t>데이터 전처리 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</a:rPr>
              <a:t>기상 데이터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ko-KR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순서도: 처리 7"/>
          <p:cNvSpPr/>
          <p:nvPr/>
        </p:nvSpPr>
        <p:spPr>
          <a:xfrm>
            <a:off x="202675" y="1065530"/>
            <a:ext cx="2917597" cy="45719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202675" y="759564"/>
            <a:ext cx="249812" cy="273379"/>
            <a:chOff x="871978" y="1527141"/>
            <a:chExt cx="249812" cy="273379"/>
          </a:xfrm>
        </p:grpSpPr>
        <p:sp>
          <p:nvSpPr>
            <p:cNvPr id="10" name="타원 9"/>
            <p:cNvSpPr>
              <a:spLocks noChangeAspect="1"/>
            </p:cNvSpPr>
            <p:nvPr/>
          </p:nvSpPr>
          <p:spPr>
            <a:xfrm>
              <a:off x="871978" y="1527141"/>
              <a:ext cx="179789" cy="179111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연결선 10"/>
            <p:cNvCxnSpPr>
              <a:stCxn id="10" idx="5"/>
            </p:cNvCxnSpPr>
            <p:nvPr/>
          </p:nvCxnSpPr>
          <p:spPr>
            <a:xfrm>
              <a:off x="1025438" y="1680022"/>
              <a:ext cx="96352" cy="120498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직사각형 11"/>
          <p:cNvSpPr/>
          <p:nvPr/>
        </p:nvSpPr>
        <p:spPr>
          <a:xfrm>
            <a:off x="282804" y="1216213"/>
            <a:ext cx="109539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▷ </a:t>
            </a:r>
            <a:r>
              <a:rPr lang="ko-KR" altLang="en-US" dirty="0" err="1"/>
              <a:t>결측값은</a:t>
            </a:r>
            <a:r>
              <a:rPr lang="ko-KR" altLang="en-US" dirty="0"/>
              <a:t> 모두 </a:t>
            </a:r>
            <a:r>
              <a:rPr lang="en-US" altLang="ko-KR" dirty="0"/>
              <a:t>0</a:t>
            </a:r>
            <a:r>
              <a:rPr lang="ko-KR" altLang="en-US" dirty="0"/>
              <a:t>으로 판단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▷ </a:t>
            </a:r>
            <a:r>
              <a:rPr lang="ko-KR" altLang="en-US" dirty="0"/>
              <a:t>검색어의 탐색이 전국 단위이므로 전국 </a:t>
            </a:r>
            <a:r>
              <a:rPr lang="en-US" altLang="ko-KR" dirty="0"/>
              <a:t>95</a:t>
            </a:r>
            <a:r>
              <a:rPr lang="ko-KR" altLang="en-US" dirty="0"/>
              <a:t>개 지점의 일일 기상 데이터를 각각 평균으로 처리한다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77" y="2139543"/>
            <a:ext cx="10058400" cy="444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869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382641" cy="695422"/>
          </a:xfrm>
          <a:prstGeom prst="rect">
            <a:avLst/>
          </a:prstGeom>
        </p:spPr>
      </p:pic>
      <p:sp>
        <p:nvSpPr>
          <p:cNvPr id="5" name="순서도: 처리 4"/>
          <p:cNvSpPr/>
          <p:nvPr/>
        </p:nvSpPr>
        <p:spPr>
          <a:xfrm>
            <a:off x="0" y="641652"/>
            <a:ext cx="12192000" cy="18000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2804" y="178434"/>
            <a:ext cx="4590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3. </a:t>
            </a:r>
            <a:r>
              <a:rPr lang="ko-KR" altLang="en-US" sz="1600" dirty="0"/>
              <a:t>데이터 처리 방안 및 활용 분석 기법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2930" y="726976"/>
            <a:ext cx="2983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</a:rPr>
              <a:t>데이터 </a:t>
            </a:r>
            <a:r>
              <a:rPr lang="ko-KR" altLang="en-US" sz="1600">
                <a:solidFill>
                  <a:schemeClr val="accent1">
                    <a:lumMod val="75000"/>
                  </a:schemeClr>
                </a:solidFill>
              </a:rPr>
              <a:t>전처리 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ko-KR" altLang="en-US" sz="1600" dirty="0" err="1">
                <a:solidFill>
                  <a:schemeClr val="accent1">
                    <a:lumMod val="75000"/>
                  </a:schemeClr>
                </a:solidFill>
              </a:rPr>
              <a:t>검색어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</a:rPr>
              <a:t> 데이터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ko-KR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순서도: 처리 7"/>
          <p:cNvSpPr/>
          <p:nvPr/>
        </p:nvSpPr>
        <p:spPr>
          <a:xfrm>
            <a:off x="202675" y="1065530"/>
            <a:ext cx="3040146" cy="45719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202675" y="759564"/>
            <a:ext cx="249812" cy="273379"/>
            <a:chOff x="871978" y="1527141"/>
            <a:chExt cx="249812" cy="273379"/>
          </a:xfrm>
        </p:grpSpPr>
        <p:sp>
          <p:nvSpPr>
            <p:cNvPr id="10" name="타원 9"/>
            <p:cNvSpPr>
              <a:spLocks noChangeAspect="1"/>
            </p:cNvSpPr>
            <p:nvPr/>
          </p:nvSpPr>
          <p:spPr>
            <a:xfrm>
              <a:off x="871978" y="1527141"/>
              <a:ext cx="179789" cy="179111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연결선 10"/>
            <p:cNvCxnSpPr>
              <a:stCxn id="10" idx="5"/>
            </p:cNvCxnSpPr>
            <p:nvPr/>
          </p:nvCxnSpPr>
          <p:spPr>
            <a:xfrm>
              <a:off x="1025438" y="1680022"/>
              <a:ext cx="96352" cy="120498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직사각형 11"/>
          <p:cNvSpPr/>
          <p:nvPr/>
        </p:nvSpPr>
        <p:spPr>
          <a:xfrm>
            <a:off x="202675" y="1378650"/>
            <a:ext cx="503312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</a:rPr>
              <a:t>① </a:t>
            </a:r>
            <a:r>
              <a:rPr lang="en-US" altLang="ko-KR" sz="1600" dirty="0"/>
              <a:t>90</a:t>
            </a:r>
            <a:r>
              <a:rPr lang="ko-KR" altLang="en-US" sz="1600" dirty="0"/>
              <a:t>일 단위로 탐색한 데이터들의 경계를 조사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</a:rPr>
              <a:t>② </a:t>
            </a:r>
            <a:r>
              <a:rPr lang="ko-KR" altLang="en-US" sz="1600" dirty="0"/>
              <a:t>경계 부분의 </a:t>
            </a:r>
            <a:r>
              <a:rPr lang="ko-KR" altLang="en-US" sz="1600" dirty="0" err="1"/>
              <a:t>데이터값</a:t>
            </a:r>
            <a:r>
              <a:rPr lang="ko-KR" altLang="en-US" sz="1600" dirty="0"/>
              <a:t> 비율을 계산하여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다음 데이터 테이블</a:t>
            </a:r>
            <a:r>
              <a:rPr lang="en-US" altLang="ko-KR" sz="1600" dirty="0"/>
              <a:t>(90</a:t>
            </a:r>
            <a:r>
              <a:rPr lang="ko-KR" altLang="en-US" sz="1600" dirty="0"/>
              <a:t>일</a:t>
            </a:r>
            <a:r>
              <a:rPr lang="en-US" altLang="ko-KR" sz="1600" dirty="0"/>
              <a:t>)</a:t>
            </a:r>
            <a:r>
              <a:rPr lang="ko-KR" altLang="en-US" sz="1600" dirty="0"/>
              <a:t>에 적용</a:t>
            </a:r>
            <a:r>
              <a:rPr lang="en-US" altLang="ko-KR" sz="1600" dirty="0"/>
              <a:t>, </a:t>
            </a:r>
            <a:r>
              <a:rPr lang="ko-KR" altLang="en-US" sz="1600" dirty="0"/>
              <a:t>이를 반복한다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</a:rPr>
              <a:t>③ </a:t>
            </a:r>
            <a:r>
              <a:rPr lang="ko-KR" altLang="en-US" sz="1600" dirty="0"/>
              <a:t>기상데이터에 따른 </a:t>
            </a:r>
            <a:r>
              <a:rPr lang="ko-KR" altLang="en-US" sz="1600" dirty="0" err="1"/>
              <a:t>검색량의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변동량이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중요하므로 </a:t>
            </a:r>
            <a:r>
              <a:rPr lang="ko-KR" altLang="en-US" sz="1600" dirty="0" err="1"/>
              <a:t>검색량의</a:t>
            </a:r>
            <a:r>
              <a:rPr lang="ko-KR" altLang="en-US" sz="1600" dirty="0"/>
              <a:t> 절대값이 아닌 비율이 필요하다</a:t>
            </a:r>
            <a:r>
              <a:rPr lang="en-US" altLang="ko-KR" sz="1600" dirty="0"/>
              <a:t>.</a:t>
            </a:r>
            <a:endParaRPr lang="en-US" altLang="ko-KR" dirty="0"/>
          </a:p>
        </p:txBody>
      </p:sp>
      <p:grpSp>
        <p:nvGrpSpPr>
          <p:cNvPr id="15" name="그룹 14"/>
          <p:cNvGrpSpPr/>
          <p:nvPr/>
        </p:nvGrpSpPr>
        <p:grpSpPr>
          <a:xfrm>
            <a:off x="5390002" y="1403502"/>
            <a:ext cx="2719013" cy="1722656"/>
            <a:chOff x="513761" y="2873537"/>
            <a:chExt cx="3038899" cy="1924319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761" y="3121222"/>
              <a:ext cx="3038899" cy="167663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523" y="2873537"/>
              <a:ext cx="3029373" cy="24768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447" y="1378650"/>
            <a:ext cx="3187520" cy="244998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9" name="오른쪽 화살표 18"/>
          <p:cNvSpPr/>
          <p:nvPr/>
        </p:nvSpPr>
        <p:spPr>
          <a:xfrm>
            <a:off x="8258695" y="1961647"/>
            <a:ext cx="377072" cy="386499"/>
          </a:xfrm>
          <a:prstGeom prst="rightArrow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80" y="4110988"/>
            <a:ext cx="10501459" cy="2747012"/>
          </a:xfrm>
          <a:prstGeom prst="rect">
            <a:avLst/>
          </a:prstGeom>
        </p:spPr>
      </p:pic>
      <p:sp>
        <p:nvSpPr>
          <p:cNvPr id="20" name="오른쪽 화살표 19"/>
          <p:cNvSpPr/>
          <p:nvPr/>
        </p:nvSpPr>
        <p:spPr>
          <a:xfrm rot="5400000">
            <a:off x="9794450" y="3917739"/>
            <a:ext cx="377072" cy="386499"/>
          </a:xfrm>
          <a:prstGeom prst="rightArrow">
            <a:avLst>
              <a:gd name="adj1" fmla="val 50000"/>
              <a:gd name="adj2" fmla="val 37501"/>
            </a:avLst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242597" y="1009318"/>
            <a:ext cx="45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①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702234" y="1009318"/>
            <a:ext cx="45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②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400609" y="4193253"/>
            <a:ext cx="45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③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087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20" y="3406177"/>
            <a:ext cx="5242364" cy="2823690"/>
          </a:xfrm>
          <a:prstGeom prst="rect">
            <a:avLst/>
          </a:prstGeom>
          <a:ln w="15875">
            <a:solidFill>
              <a:schemeClr val="accent1">
                <a:shade val="50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382641" cy="695422"/>
          </a:xfrm>
          <a:prstGeom prst="rect">
            <a:avLst/>
          </a:prstGeom>
        </p:spPr>
      </p:pic>
      <p:sp>
        <p:nvSpPr>
          <p:cNvPr id="5" name="순서도: 처리 4"/>
          <p:cNvSpPr/>
          <p:nvPr/>
        </p:nvSpPr>
        <p:spPr>
          <a:xfrm>
            <a:off x="0" y="641652"/>
            <a:ext cx="12192000" cy="18000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2804" y="178434"/>
            <a:ext cx="4590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3. </a:t>
            </a:r>
            <a:r>
              <a:rPr lang="ko-KR" altLang="en-US" sz="1600" dirty="0"/>
              <a:t>데이터 처리 방안 및 활용 분석 기법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2931" y="726976"/>
            <a:ext cx="1239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</a:rPr>
              <a:t>회귀분석</a:t>
            </a:r>
          </a:p>
        </p:txBody>
      </p:sp>
      <p:sp>
        <p:nvSpPr>
          <p:cNvPr id="8" name="순서도: 처리 7"/>
          <p:cNvSpPr/>
          <p:nvPr/>
        </p:nvSpPr>
        <p:spPr>
          <a:xfrm>
            <a:off x="202675" y="1065530"/>
            <a:ext cx="1305614" cy="56415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202675" y="759564"/>
            <a:ext cx="249812" cy="273379"/>
            <a:chOff x="871978" y="1527141"/>
            <a:chExt cx="249812" cy="273379"/>
          </a:xfrm>
        </p:grpSpPr>
        <p:sp>
          <p:nvSpPr>
            <p:cNvPr id="10" name="타원 9"/>
            <p:cNvSpPr>
              <a:spLocks noChangeAspect="1"/>
            </p:cNvSpPr>
            <p:nvPr/>
          </p:nvSpPr>
          <p:spPr>
            <a:xfrm>
              <a:off x="871978" y="1527141"/>
              <a:ext cx="179789" cy="179111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연결선 10"/>
            <p:cNvCxnSpPr>
              <a:stCxn id="10" idx="5"/>
            </p:cNvCxnSpPr>
            <p:nvPr/>
          </p:nvCxnSpPr>
          <p:spPr>
            <a:xfrm>
              <a:off x="1025438" y="1680022"/>
              <a:ext cx="96352" cy="120498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직사각형 11"/>
          <p:cNvSpPr/>
          <p:nvPr/>
        </p:nvSpPr>
        <p:spPr>
          <a:xfrm>
            <a:off x="282804" y="1216213"/>
            <a:ext cx="1093688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▷ </a:t>
            </a:r>
            <a:r>
              <a:rPr lang="ko-KR" altLang="en-US" dirty="0" err="1">
                <a:solidFill>
                  <a:srgbClr val="FF0000"/>
                </a:solidFill>
              </a:rPr>
              <a:t>연속형</a:t>
            </a:r>
            <a:r>
              <a:rPr lang="ko-KR" altLang="en-US" dirty="0"/>
              <a:t> 데이터이므로 </a:t>
            </a:r>
            <a:r>
              <a:rPr lang="ko-KR" altLang="en-US" dirty="0" err="1"/>
              <a:t>검색어와</a:t>
            </a:r>
            <a:r>
              <a:rPr lang="ko-KR" altLang="en-US" dirty="0"/>
              <a:t> 기상 데이터들 간의 연관성을 알아보기 위해 회귀분석을 선택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▷ </a:t>
            </a:r>
            <a:r>
              <a:rPr lang="ko-KR" altLang="en-US" dirty="0"/>
              <a:t>종속변수를 검색어의 </a:t>
            </a:r>
            <a:r>
              <a:rPr lang="ko-KR" altLang="en-US" dirty="0" err="1"/>
              <a:t>검색량</a:t>
            </a:r>
            <a:r>
              <a:rPr lang="en-US" altLang="ko-KR" dirty="0"/>
              <a:t>, </a:t>
            </a:r>
            <a:r>
              <a:rPr lang="ko-KR" altLang="en-US" dirty="0"/>
              <a:t>독립변수를 기상 데이터들로 하여 </a:t>
            </a:r>
            <a:r>
              <a:rPr lang="ko-KR" altLang="en-US" dirty="0">
                <a:solidFill>
                  <a:srgbClr val="0070C0"/>
                </a:solidFill>
              </a:rPr>
              <a:t>다중회귀분석</a:t>
            </a:r>
            <a:r>
              <a:rPr lang="en-US" altLang="ko-KR" dirty="0">
                <a:solidFill>
                  <a:srgbClr val="0070C0"/>
                </a:solidFill>
              </a:rPr>
              <a:t>-</a:t>
            </a:r>
            <a:r>
              <a:rPr lang="ko-KR" altLang="en-US" dirty="0">
                <a:solidFill>
                  <a:srgbClr val="0070C0"/>
                </a:solidFill>
              </a:rPr>
              <a:t>단계별방법</a:t>
            </a:r>
            <a:r>
              <a:rPr lang="ko-KR" altLang="en-US" dirty="0"/>
              <a:t>을 수행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▷ </a:t>
            </a:r>
            <a:r>
              <a:rPr lang="ko-KR" altLang="en-US" dirty="0"/>
              <a:t>각 검색어의 </a:t>
            </a:r>
            <a:r>
              <a:rPr lang="ko-KR" altLang="en-US" dirty="0" err="1"/>
              <a:t>검색량에</a:t>
            </a:r>
            <a:r>
              <a:rPr lang="ko-KR" altLang="en-US" dirty="0"/>
              <a:t> 유의미한 영향을 주는 기상 데이터들을 선별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▷ </a:t>
            </a:r>
            <a:r>
              <a:rPr lang="ko-KR" altLang="en-US" dirty="0"/>
              <a:t>해당 </a:t>
            </a:r>
            <a:r>
              <a:rPr lang="ko-KR" altLang="en-US" dirty="0" err="1"/>
              <a:t>검색어와</a:t>
            </a:r>
            <a:r>
              <a:rPr lang="ko-KR" altLang="en-US" dirty="0"/>
              <a:t> 선별된 기상 데이터들 간의 연관성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B050"/>
                </a:solidFill>
              </a:rPr>
              <a:t>p-value</a:t>
            </a:r>
            <a:r>
              <a:rPr lang="en-US" altLang="ko-KR" dirty="0"/>
              <a:t>) </a:t>
            </a:r>
            <a:r>
              <a:rPr lang="ko-KR" altLang="en-US" dirty="0"/>
              <a:t>확인</a:t>
            </a:r>
            <a:endParaRPr lang="en-US" altLang="ko-KR" dirty="0"/>
          </a:p>
        </p:txBody>
      </p:sp>
      <p:grpSp>
        <p:nvGrpSpPr>
          <p:cNvPr id="3" name="그룹 2"/>
          <p:cNvGrpSpPr/>
          <p:nvPr/>
        </p:nvGrpSpPr>
        <p:grpSpPr>
          <a:xfrm>
            <a:off x="486193" y="3086198"/>
            <a:ext cx="2211304" cy="307777"/>
            <a:chOff x="563251" y="3259723"/>
            <a:chExt cx="2813902" cy="307777"/>
          </a:xfrm>
        </p:grpSpPr>
        <p:sp>
          <p:nvSpPr>
            <p:cNvPr id="20" name="TextBox 19"/>
            <p:cNvSpPr txBox="1"/>
            <p:nvPr/>
          </p:nvSpPr>
          <p:spPr>
            <a:xfrm>
              <a:off x="563251" y="3259723"/>
              <a:ext cx="1456442" cy="307777"/>
            </a:xfrm>
            <a:prstGeom prst="rect">
              <a:avLst/>
            </a:prstGeom>
            <a:noFill/>
            <a:ln w="15875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accent1">
                      <a:lumMod val="75000"/>
                    </a:schemeClr>
                  </a:solidFill>
                </a:rPr>
                <a:t>종속 변수 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920711" y="3259723"/>
              <a:ext cx="1456442" cy="30777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5875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bg1"/>
                  </a:solidFill>
                </a:rPr>
                <a:t>감사</a:t>
              </a: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2566170" y="3086198"/>
            <a:ext cx="3185528" cy="307777"/>
            <a:chOff x="4282125" y="3259723"/>
            <a:chExt cx="4053608" cy="307777"/>
          </a:xfrm>
        </p:grpSpPr>
        <p:sp>
          <p:nvSpPr>
            <p:cNvPr id="21" name="TextBox 20"/>
            <p:cNvSpPr txBox="1"/>
            <p:nvPr/>
          </p:nvSpPr>
          <p:spPr>
            <a:xfrm>
              <a:off x="4282125" y="3259723"/>
              <a:ext cx="1456442" cy="307777"/>
            </a:xfrm>
            <a:prstGeom prst="rect">
              <a:avLst/>
            </a:prstGeom>
            <a:noFill/>
            <a:ln w="15875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accent1">
                      <a:lumMod val="75000"/>
                    </a:schemeClr>
                  </a:solidFill>
                </a:rPr>
                <a:t>독립 변수 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54420" y="3259723"/>
              <a:ext cx="2681313" cy="30777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5875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</a:rPr>
                <a:t>11</a:t>
              </a:r>
              <a:r>
                <a:rPr lang="ko-KR" altLang="en-US" sz="1400" dirty="0">
                  <a:solidFill>
                    <a:schemeClr val="bg1"/>
                  </a:solidFill>
                </a:rPr>
                <a:t>종의 날씨 데이터들</a:t>
              </a:r>
            </a:p>
          </p:txBody>
        </p:sp>
      </p:grpSp>
      <p:sp>
        <p:nvSpPr>
          <p:cNvPr id="17" name="타원 16"/>
          <p:cNvSpPr/>
          <p:nvPr/>
        </p:nvSpPr>
        <p:spPr>
          <a:xfrm>
            <a:off x="3644588" y="5712644"/>
            <a:ext cx="1877602" cy="52790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202675" y="3716937"/>
            <a:ext cx="1682686" cy="152436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753276" y="3082529"/>
            <a:ext cx="1375119" cy="307777"/>
          </a:xfrm>
          <a:prstGeom prst="rect">
            <a:avLst/>
          </a:prstGeom>
          <a:noFill/>
          <a:ln w="1587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</a:rPr>
              <a:t>종속 변수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135973" y="3082529"/>
            <a:ext cx="1420004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587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감사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753276" y="3390306"/>
            <a:ext cx="2815689" cy="307777"/>
          </a:xfrm>
          <a:prstGeom prst="rect">
            <a:avLst/>
          </a:prstGeom>
          <a:noFill/>
          <a:ln w="1587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</a:rPr>
              <a:t>선별된 독립 변수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753276" y="3698083"/>
            <a:ext cx="2815689" cy="2531783"/>
          </a:xfrm>
          <a:prstGeom prst="rect">
            <a:avLst/>
          </a:prstGeom>
          <a:noFill/>
          <a:ln w="1587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평균중하층운량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평균지면온도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평균기온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안개계속시간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합계일조시간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 err="1"/>
              <a:t>합계일사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576543" y="3088974"/>
            <a:ext cx="2712276" cy="307777"/>
          </a:xfrm>
          <a:prstGeom prst="rect">
            <a:avLst/>
          </a:prstGeom>
          <a:noFill/>
          <a:ln w="1587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solidFill>
                  <a:schemeClr val="accent1">
                    <a:lumMod val="75000"/>
                  </a:schemeClr>
                </a:solidFill>
              </a:rPr>
              <a:t>회귀 분석 그래프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830" y="3390306"/>
            <a:ext cx="2704562" cy="2828826"/>
          </a:xfrm>
          <a:prstGeom prst="rect">
            <a:avLst/>
          </a:prstGeom>
          <a:ln w="15875"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33974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382641" cy="695422"/>
          </a:xfrm>
          <a:prstGeom prst="rect">
            <a:avLst/>
          </a:prstGeom>
        </p:spPr>
      </p:pic>
      <p:sp>
        <p:nvSpPr>
          <p:cNvPr id="5" name="순서도: 처리 4"/>
          <p:cNvSpPr/>
          <p:nvPr/>
        </p:nvSpPr>
        <p:spPr>
          <a:xfrm>
            <a:off x="0" y="641652"/>
            <a:ext cx="12192000" cy="18000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2804" y="178434"/>
            <a:ext cx="4590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3. </a:t>
            </a:r>
            <a:r>
              <a:rPr lang="ko-KR" altLang="en-US" sz="1600" dirty="0"/>
              <a:t>데이터 처리 방안 및 활용 분석 기법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2930" y="726976"/>
            <a:ext cx="1550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solidFill>
                  <a:schemeClr val="accent1">
                    <a:lumMod val="75000"/>
                  </a:schemeClr>
                </a:solidFill>
              </a:rPr>
              <a:t>회귀분석 결과</a:t>
            </a:r>
            <a:endParaRPr lang="ko-KR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순서도: 처리 7"/>
          <p:cNvSpPr/>
          <p:nvPr/>
        </p:nvSpPr>
        <p:spPr>
          <a:xfrm>
            <a:off x="202675" y="1065530"/>
            <a:ext cx="1710412" cy="64142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202675" y="759564"/>
            <a:ext cx="249812" cy="273379"/>
            <a:chOff x="871978" y="1527141"/>
            <a:chExt cx="249812" cy="273379"/>
          </a:xfrm>
        </p:grpSpPr>
        <p:sp>
          <p:nvSpPr>
            <p:cNvPr id="10" name="타원 9"/>
            <p:cNvSpPr>
              <a:spLocks noChangeAspect="1"/>
            </p:cNvSpPr>
            <p:nvPr/>
          </p:nvSpPr>
          <p:spPr>
            <a:xfrm>
              <a:off x="871978" y="1527141"/>
              <a:ext cx="179789" cy="179111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연결선 10"/>
            <p:cNvCxnSpPr>
              <a:stCxn id="10" idx="5"/>
            </p:cNvCxnSpPr>
            <p:nvPr/>
          </p:nvCxnSpPr>
          <p:spPr>
            <a:xfrm>
              <a:off x="1025438" y="1680022"/>
              <a:ext cx="96352" cy="120498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352947"/>
              </p:ext>
            </p:extLst>
          </p:nvPr>
        </p:nvGraphicFramePr>
        <p:xfrm>
          <a:off x="202675" y="1337074"/>
          <a:ext cx="11741086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968">
                  <a:extLst>
                    <a:ext uri="{9D8B030D-6E8A-4147-A177-3AD203B41FA5}">
                      <a16:colId xmlns:a16="http://schemas.microsoft.com/office/drawing/2014/main" val="3987630688"/>
                    </a:ext>
                  </a:extLst>
                </a:gridCol>
                <a:gridCol w="9605914">
                  <a:extLst>
                    <a:ext uri="{9D8B030D-6E8A-4147-A177-3AD203B41FA5}">
                      <a16:colId xmlns:a16="http://schemas.microsoft.com/office/drawing/2014/main" val="810020217"/>
                    </a:ext>
                  </a:extLst>
                </a:gridCol>
                <a:gridCol w="1197204">
                  <a:extLst>
                    <a:ext uri="{9D8B030D-6E8A-4147-A177-3AD203B41FA5}">
                      <a16:colId xmlns:a16="http://schemas.microsoft.com/office/drawing/2014/main" val="1396830891"/>
                    </a:ext>
                  </a:extLst>
                </a:gridCol>
              </a:tblGrid>
              <a:tr h="2582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종속변수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선택된 독립변수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P-value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222080"/>
                  </a:ext>
                </a:extLst>
              </a:tr>
              <a:tr h="2582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감사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평균중하층운량 </a:t>
                      </a:r>
                      <a:r>
                        <a:rPr lang="en-US" altLang="ko-KR" sz="1400" dirty="0"/>
                        <a:t>+ </a:t>
                      </a:r>
                      <a:r>
                        <a:rPr lang="ko-KR" altLang="en-US" sz="1400" dirty="0"/>
                        <a:t>평균지면온도 </a:t>
                      </a:r>
                      <a:r>
                        <a:rPr lang="en-US" altLang="ko-KR" sz="1400" dirty="0"/>
                        <a:t>+ </a:t>
                      </a:r>
                      <a:r>
                        <a:rPr lang="ko-KR" altLang="en-US" sz="1400" dirty="0"/>
                        <a:t>평균기온 </a:t>
                      </a:r>
                      <a:r>
                        <a:rPr lang="en-US" altLang="ko-KR" sz="1400" dirty="0"/>
                        <a:t>+ </a:t>
                      </a:r>
                      <a:r>
                        <a:rPr lang="ko-KR" altLang="en-US" sz="1400" dirty="0"/>
                        <a:t>안개계속시간 </a:t>
                      </a:r>
                      <a:r>
                        <a:rPr lang="en-US" altLang="ko-KR" sz="1400" dirty="0"/>
                        <a:t>+ </a:t>
                      </a:r>
                      <a:r>
                        <a:rPr lang="ko-KR" altLang="en-US" sz="1400" dirty="0"/>
                        <a:t>합계일조시간 </a:t>
                      </a:r>
                      <a:r>
                        <a:rPr lang="en-US" altLang="ko-KR" sz="1400" dirty="0"/>
                        <a:t>+ </a:t>
                      </a:r>
                      <a:r>
                        <a:rPr lang="ko-KR" altLang="en-US" sz="1400" dirty="0" err="1"/>
                        <a:t>합계일사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&lt; 2.2e-16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087026"/>
                  </a:ext>
                </a:extLst>
              </a:tr>
              <a:tr h="2582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고독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평균중하층운량 </a:t>
                      </a:r>
                      <a:r>
                        <a:rPr lang="en-US" altLang="ko-KR" sz="1400" dirty="0"/>
                        <a:t>+ </a:t>
                      </a:r>
                      <a:r>
                        <a:rPr lang="ko-KR" altLang="en-US" sz="1400" dirty="0" err="1"/>
                        <a:t>일최심적설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+ </a:t>
                      </a:r>
                      <a:r>
                        <a:rPr lang="ko-KR" altLang="en-US" sz="1400" dirty="0"/>
                        <a:t>평균지면온도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&lt; 2.2e-16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656978"/>
                  </a:ext>
                </a:extLst>
              </a:tr>
              <a:tr h="2582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공허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평균중하층운량 </a:t>
                      </a:r>
                      <a:r>
                        <a:rPr lang="en-US" altLang="ko-KR" sz="1400" dirty="0"/>
                        <a:t>+ </a:t>
                      </a:r>
                      <a:r>
                        <a:rPr lang="ko-KR" altLang="en-US" sz="1400" dirty="0" err="1"/>
                        <a:t>합계일사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+ </a:t>
                      </a:r>
                      <a:r>
                        <a:rPr lang="ko-KR" altLang="en-US" sz="1400" dirty="0"/>
                        <a:t>합계일조시간 </a:t>
                      </a:r>
                      <a:r>
                        <a:rPr lang="en-US" altLang="ko-KR" sz="1400" dirty="0"/>
                        <a:t>+ </a:t>
                      </a:r>
                      <a:r>
                        <a:rPr lang="ko-KR" altLang="en-US" sz="1400" dirty="0"/>
                        <a:t>평균기온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&lt; 2.2e-16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086993"/>
                  </a:ext>
                </a:extLst>
              </a:tr>
              <a:tr h="2582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기쁨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평균중하층운량 </a:t>
                      </a:r>
                      <a:r>
                        <a:rPr lang="en-US" altLang="ko-KR" sz="1400" dirty="0"/>
                        <a:t>+ </a:t>
                      </a:r>
                      <a:r>
                        <a:rPr lang="ko-KR" altLang="en-US" sz="1400" dirty="0"/>
                        <a:t>평균상대습도 </a:t>
                      </a:r>
                      <a:r>
                        <a:rPr lang="en-US" altLang="ko-KR" sz="1400" dirty="0"/>
                        <a:t>+ </a:t>
                      </a:r>
                      <a:r>
                        <a:rPr lang="ko-KR" altLang="en-US" sz="1400" dirty="0" err="1"/>
                        <a:t>합계일사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+ </a:t>
                      </a:r>
                      <a:r>
                        <a:rPr lang="ko-KR" altLang="en-US" sz="1400" dirty="0"/>
                        <a:t>합계일조시간 </a:t>
                      </a:r>
                      <a:r>
                        <a:rPr lang="en-US" altLang="ko-KR" sz="1400" dirty="0"/>
                        <a:t>+ </a:t>
                      </a:r>
                      <a:r>
                        <a:rPr lang="ko-KR" altLang="en-US" sz="1400" dirty="0"/>
                        <a:t>일최심신적설 </a:t>
                      </a:r>
                      <a:r>
                        <a:rPr lang="en-US" altLang="ko-KR" sz="1400" dirty="0"/>
                        <a:t>+ </a:t>
                      </a:r>
                      <a:r>
                        <a:rPr lang="ko-KR" altLang="en-US" sz="1400" dirty="0"/>
                        <a:t>평균기온 </a:t>
                      </a:r>
                      <a:r>
                        <a:rPr lang="en-US" altLang="ko-KR" sz="1400" dirty="0"/>
                        <a:t>+ </a:t>
                      </a:r>
                      <a:r>
                        <a:rPr lang="ko-KR" altLang="en-US" sz="1400" dirty="0" err="1"/>
                        <a:t>평균풍속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+ </a:t>
                      </a:r>
                      <a:r>
                        <a:rPr lang="ko-KR" altLang="en-US" sz="1400" dirty="0" err="1"/>
                        <a:t>일강수량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&lt; 2.2e-16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80543"/>
                  </a:ext>
                </a:extLst>
              </a:tr>
              <a:tr h="2582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답답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평균중하층운량 </a:t>
                      </a:r>
                      <a:r>
                        <a:rPr lang="en-US" altLang="ko-KR" sz="1400" dirty="0"/>
                        <a:t>+ </a:t>
                      </a:r>
                      <a:r>
                        <a:rPr lang="ko-KR" altLang="en-US" sz="1400" dirty="0" err="1"/>
                        <a:t>합계일사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+ </a:t>
                      </a:r>
                      <a:r>
                        <a:rPr lang="ko-KR" altLang="en-US" sz="1400" dirty="0"/>
                        <a:t>평균지면온도 </a:t>
                      </a:r>
                      <a:r>
                        <a:rPr lang="en-US" altLang="ko-KR" sz="1400" dirty="0"/>
                        <a:t>+ </a:t>
                      </a:r>
                      <a:r>
                        <a:rPr lang="ko-KR" altLang="en-US" sz="1400" dirty="0"/>
                        <a:t>합계일조시간 </a:t>
                      </a:r>
                      <a:r>
                        <a:rPr lang="en-US" altLang="ko-KR" sz="1400" dirty="0"/>
                        <a:t>+ </a:t>
                      </a:r>
                      <a:r>
                        <a:rPr lang="ko-KR" altLang="en-US" sz="1400" dirty="0"/>
                        <a:t>일최심신적설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&lt; 2.2e-16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292214"/>
                  </a:ext>
                </a:extLst>
              </a:tr>
              <a:tr h="2582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분노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평균중하층운량 </a:t>
                      </a:r>
                      <a:r>
                        <a:rPr lang="en-US" altLang="ko-KR" sz="1400" dirty="0"/>
                        <a:t>+ </a:t>
                      </a:r>
                      <a:r>
                        <a:rPr lang="ko-KR" altLang="en-US" sz="1400" dirty="0" err="1"/>
                        <a:t>합계일사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+ </a:t>
                      </a:r>
                      <a:r>
                        <a:rPr lang="ko-KR" altLang="en-US" sz="1400" dirty="0"/>
                        <a:t>평균상대습도 </a:t>
                      </a:r>
                      <a:r>
                        <a:rPr lang="en-US" altLang="ko-KR" sz="1400" dirty="0"/>
                        <a:t>+ </a:t>
                      </a:r>
                      <a:r>
                        <a:rPr lang="ko-KR" altLang="en-US" sz="1400" dirty="0"/>
                        <a:t>합계일조시간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&lt; 2.2e-16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079295"/>
                  </a:ext>
                </a:extLst>
              </a:tr>
              <a:tr h="2582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불만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평균중하층운량 </a:t>
                      </a:r>
                      <a:r>
                        <a:rPr lang="en-US" altLang="ko-KR" sz="1400" dirty="0"/>
                        <a:t>+ </a:t>
                      </a:r>
                      <a:r>
                        <a:rPr lang="ko-KR" altLang="en-US" sz="1400" dirty="0"/>
                        <a:t>평균기온 </a:t>
                      </a:r>
                      <a:r>
                        <a:rPr lang="en-US" altLang="ko-KR" sz="1400" dirty="0"/>
                        <a:t>+ </a:t>
                      </a:r>
                      <a:r>
                        <a:rPr lang="ko-KR" altLang="en-US" sz="1400" dirty="0" err="1"/>
                        <a:t>평균풍속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&lt; 2.2e-16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785266"/>
                  </a:ext>
                </a:extLst>
              </a:tr>
              <a:tr h="2582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슬픔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평균중하층운량 </a:t>
                      </a:r>
                      <a:r>
                        <a:rPr lang="en-US" altLang="ko-KR" sz="1400" dirty="0"/>
                        <a:t>+ </a:t>
                      </a:r>
                      <a:r>
                        <a:rPr lang="ko-KR" altLang="en-US" sz="1400" dirty="0"/>
                        <a:t>평균상대습도 </a:t>
                      </a:r>
                      <a:r>
                        <a:rPr lang="en-US" altLang="ko-KR" sz="1400" dirty="0"/>
                        <a:t>+ </a:t>
                      </a:r>
                      <a:r>
                        <a:rPr lang="ko-KR" altLang="en-US" sz="1400" dirty="0"/>
                        <a:t>안개계속시간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1.401e-09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21229"/>
                  </a:ext>
                </a:extLst>
              </a:tr>
              <a:tr h="2582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싫다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평균중하층운량 </a:t>
                      </a:r>
                      <a:r>
                        <a:rPr lang="en-US" altLang="ko-KR" sz="1400" dirty="0"/>
                        <a:t>+ </a:t>
                      </a:r>
                      <a:r>
                        <a:rPr lang="ko-KR" altLang="en-US" sz="1400" dirty="0"/>
                        <a:t>안개계속시간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&lt; 2.2e-16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389925"/>
                  </a:ext>
                </a:extLst>
              </a:tr>
              <a:tr h="2582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외로움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평균중하층운량 </a:t>
                      </a:r>
                      <a:r>
                        <a:rPr lang="en-US" altLang="ko-KR" sz="1400" dirty="0"/>
                        <a:t>+ </a:t>
                      </a:r>
                      <a:r>
                        <a:rPr lang="ko-KR" altLang="en-US" sz="1400" dirty="0"/>
                        <a:t>평균기온 </a:t>
                      </a:r>
                      <a:r>
                        <a:rPr lang="en-US" altLang="ko-KR" sz="1400" dirty="0"/>
                        <a:t>+ </a:t>
                      </a:r>
                      <a:r>
                        <a:rPr lang="ko-KR" altLang="en-US" sz="1400" dirty="0" err="1"/>
                        <a:t>일최심적설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&lt; 2.2e-16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400327"/>
                  </a:ext>
                </a:extLst>
              </a:tr>
              <a:tr h="2582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우울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평균상대습도 </a:t>
                      </a:r>
                      <a:r>
                        <a:rPr lang="en-US" altLang="ko-KR" sz="1400" dirty="0"/>
                        <a:t>+ </a:t>
                      </a:r>
                      <a:r>
                        <a:rPr lang="ko-KR" altLang="en-US" sz="1400" dirty="0"/>
                        <a:t>안개계속시간 </a:t>
                      </a:r>
                      <a:r>
                        <a:rPr lang="en-US" altLang="ko-KR" sz="1400" dirty="0"/>
                        <a:t>+ </a:t>
                      </a:r>
                      <a:r>
                        <a:rPr lang="ko-KR" altLang="en-US" sz="1400" dirty="0"/>
                        <a:t>평균중하층운량 </a:t>
                      </a:r>
                      <a:r>
                        <a:rPr lang="en-US" altLang="ko-KR" sz="1400" dirty="0"/>
                        <a:t>+ </a:t>
                      </a:r>
                      <a:r>
                        <a:rPr lang="ko-KR" altLang="en-US" sz="1400" dirty="0" err="1"/>
                        <a:t>합계일사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+ </a:t>
                      </a:r>
                      <a:r>
                        <a:rPr lang="ko-KR" altLang="en-US" sz="1400" dirty="0" err="1"/>
                        <a:t>평균풍속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9.243e-12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572690"/>
                  </a:ext>
                </a:extLst>
              </a:tr>
              <a:tr h="2582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질투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평균상대습도 </a:t>
                      </a:r>
                      <a:r>
                        <a:rPr lang="en-US" altLang="ko-KR" sz="1400" dirty="0"/>
                        <a:t>+ </a:t>
                      </a:r>
                      <a:r>
                        <a:rPr lang="ko-KR" altLang="en-US" sz="1400" dirty="0" err="1"/>
                        <a:t>합계일사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+ </a:t>
                      </a:r>
                      <a:r>
                        <a:rPr lang="ko-KR" altLang="en-US" sz="1400" dirty="0"/>
                        <a:t>안개계속시간 </a:t>
                      </a:r>
                      <a:r>
                        <a:rPr lang="en-US" altLang="ko-KR" sz="1400" dirty="0"/>
                        <a:t>+ </a:t>
                      </a:r>
                      <a:r>
                        <a:rPr lang="ko-KR" altLang="en-US" sz="1400" dirty="0"/>
                        <a:t>평균중하층운량 </a:t>
                      </a:r>
                      <a:r>
                        <a:rPr lang="en-US" altLang="ko-KR" sz="1400" dirty="0"/>
                        <a:t>+ </a:t>
                      </a:r>
                      <a:r>
                        <a:rPr lang="ko-KR" altLang="en-US" sz="1400" dirty="0"/>
                        <a:t>평균기온 </a:t>
                      </a:r>
                      <a:r>
                        <a:rPr lang="en-US" altLang="ko-KR" sz="1400" dirty="0"/>
                        <a:t>+ </a:t>
                      </a:r>
                      <a:r>
                        <a:rPr lang="ko-KR" altLang="en-US" sz="1400" dirty="0"/>
                        <a:t>합계일조시간 </a:t>
                      </a:r>
                      <a:r>
                        <a:rPr lang="en-US" altLang="ko-KR" sz="1400" dirty="0"/>
                        <a:t>+ </a:t>
                      </a:r>
                      <a:r>
                        <a:rPr lang="ko-KR" altLang="en-US" sz="1400" dirty="0" err="1"/>
                        <a:t>일강수량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+ </a:t>
                      </a:r>
                      <a:r>
                        <a:rPr lang="ko-KR" altLang="en-US" sz="1400" dirty="0"/>
                        <a:t>평균지면온도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&lt; 2.2e-16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938428"/>
                  </a:ext>
                </a:extLst>
              </a:tr>
              <a:tr h="2582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짜증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평균중하층운량 </a:t>
                      </a:r>
                      <a:r>
                        <a:rPr lang="en-US" altLang="ko-KR" sz="1400" dirty="0"/>
                        <a:t>+ </a:t>
                      </a:r>
                      <a:r>
                        <a:rPr lang="ko-KR" altLang="en-US" sz="1400" dirty="0"/>
                        <a:t>평균지면온도 </a:t>
                      </a:r>
                      <a:r>
                        <a:rPr lang="en-US" altLang="ko-KR" sz="1400" dirty="0"/>
                        <a:t>+ </a:t>
                      </a:r>
                      <a:r>
                        <a:rPr lang="ko-KR" altLang="en-US" sz="1400" dirty="0"/>
                        <a:t>평균기온 </a:t>
                      </a:r>
                      <a:r>
                        <a:rPr lang="en-US" altLang="ko-KR" sz="1400" dirty="0"/>
                        <a:t>+ </a:t>
                      </a:r>
                      <a:r>
                        <a:rPr lang="ko-KR" altLang="en-US" sz="1400" dirty="0"/>
                        <a:t>안개계속시간 </a:t>
                      </a:r>
                      <a:r>
                        <a:rPr lang="en-US" altLang="ko-KR" sz="1400" dirty="0"/>
                        <a:t>+ </a:t>
                      </a:r>
                      <a:r>
                        <a:rPr lang="ko-KR" altLang="en-US" sz="1400" dirty="0"/>
                        <a:t>합계일조시간 </a:t>
                      </a:r>
                      <a:r>
                        <a:rPr lang="en-US" altLang="ko-KR" sz="1400" dirty="0"/>
                        <a:t>+ </a:t>
                      </a:r>
                      <a:r>
                        <a:rPr lang="ko-KR" altLang="en-US" sz="1400" dirty="0" err="1"/>
                        <a:t>합계일사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&lt; 2.2e-16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866824"/>
                  </a:ext>
                </a:extLst>
              </a:tr>
              <a:tr h="2582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편안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평균중하층운량 </a:t>
                      </a:r>
                      <a:r>
                        <a:rPr lang="en-US" altLang="ko-KR" sz="1400" dirty="0"/>
                        <a:t>+ </a:t>
                      </a:r>
                      <a:r>
                        <a:rPr lang="ko-KR" altLang="en-US" sz="1400" dirty="0"/>
                        <a:t>평균지면온도 </a:t>
                      </a:r>
                      <a:r>
                        <a:rPr lang="en-US" altLang="ko-KR" sz="1400" dirty="0"/>
                        <a:t>+ </a:t>
                      </a:r>
                      <a:r>
                        <a:rPr lang="ko-KR" altLang="en-US" sz="1400" dirty="0"/>
                        <a:t>평균기온 </a:t>
                      </a:r>
                      <a:r>
                        <a:rPr lang="en-US" altLang="ko-KR" sz="1400" dirty="0"/>
                        <a:t>+ </a:t>
                      </a:r>
                      <a:r>
                        <a:rPr lang="ko-KR" altLang="en-US" sz="1400" dirty="0"/>
                        <a:t>안개계속시간 </a:t>
                      </a:r>
                      <a:r>
                        <a:rPr lang="en-US" altLang="ko-KR" sz="1400" dirty="0"/>
                        <a:t>+ </a:t>
                      </a:r>
                      <a:r>
                        <a:rPr lang="ko-KR" altLang="en-US" sz="1400" dirty="0"/>
                        <a:t>합계일조시간 </a:t>
                      </a:r>
                      <a:r>
                        <a:rPr lang="en-US" altLang="ko-KR" sz="1400" dirty="0"/>
                        <a:t>+ </a:t>
                      </a:r>
                      <a:r>
                        <a:rPr lang="ko-KR" altLang="en-US" sz="1400" dirty="0" err="1"/>
                        <a:t>합계일사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&lt; 2.2e-16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072633"/>
                  </a:ext>
                </a:extLst>
              </a:tr>
              <a:tr h="2582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피곤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평균지면온도 </a:t>
                      </a:r>
                      <a:r>
                        <a:rPr lang="en-US" altLang="ko-KR" sz="1400" dirty="0"/>
                        <a:t>+ </a:t>
                      </a:r>
                      <a:r>
                        <a:rPr lang="ko-KR" altLang="en-US" sz="1400" dirty="0"/>
                        <a:t>평균중하층운량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1.712e-12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99784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행복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평균중하층운량 </a:t>
                      </a:r>
                      <a:r>
                        <a:rPr lang="en-US" altLang="ko-KR" sz="1400" dirty="0"/>
                        <a:t>+ </a:t>
                      </a:r>
                      <a:r>
                        <a:rPr lang="ko-KR" altLang="en-US" sz="1400" dirty="0" err="1"/>
                        <a:t>일최심적설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+ </a:t>
                      </a:r>
                      <a:r>
                        <a:rPr lang="ko-KR" altLang="en-US" sz="1400" dirty="0" err="1"/>
                        <a:t>합계일사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+ </a:t>
                      </a:r>
                      <a:r>
                        <a:rPr lang="ko-KR" altLang="en-US" sz="1400" dirty="0" err="1"/>
                        <a:t>평균풍속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+ </a:t>
                      </a:r>
                      <a:r>
                        <a:rPr lang="ko-KR" altLang="en-US" sz="1400" dirty="0"/>
                        <a:t>안개계속시간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&lt; 2.2e-16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941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555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382641" cy="695422"/>
          </a:xfrm>
          <a:prstGeom prst="rect">
            <a:avLst/>
          </a:prstGeom>
        </p:spPr>
      </p:pic>
      <p:sp>
        <p:nvSpPr>
          <p:cNvPr id="5" name="순서도: 처리 4"/>
          <p:cNvSpPr/>
          <p:nvPr/>
        </p:nvSpPr>
        <p:spPr>
          <a:xfrm>
            <a:off x="0" y="641652"/>
            <a:ext cx="12192000" cy="18000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2804" y="178434"/>
            <a:ext cx="4590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3. </a:t>
            </a:r>
            <a:r>
              <a:rPr lang="ko-KR" altLang="en-US" sz="1600" dirty="0"/>
              <a:t>데이터 처리 방안 및 활용 분석 기법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2930" y="726976"/>
            <a:ext cx="1550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>
                <a:solidFill>
                  <a:schemeClr val="accent1">
                    <a:lumMod val="75000"/>
                  </a:schemeClr>
                </a:solidFill>
              </a:rPr>
              <a:t>시계열성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</a:rPr>
              <a:t> 파악</a:t>
            </a:r>
          </a:p>
        </p:txBody>
      </p:sp>
      <p:sp>
        <p:nvSpPr>
          <p:cNvPr id="8" name="순서도: 처리 7"/>
          <p:cNvSpPr/>
          <p:nvPr/>
        </p:nvSpPr>
        <p:spPr>
          <a:xfrm>
            <a:off x="202675" y="1065530"/>
            <a:ext cx="1710412" cy="64142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202675" y="759564"/>
            <a:ext cx="249812" cy="273379"/>
            <a:chOff x="871978" y="1527141"/>
            <a:chExt cx="249812" cy="273379"/>
          </a:xfrm>
        </p:grpSpPr>
        <p:sp>
          <p:nvSpPr>
            <p:cNvPr id="10" name="타원 9"/>
            <p:cNvSpPr>
              <a:spLocks noChangeAspect="1"/>
            </p:cNvSpPr>
            <p:nvPr/>
          </p:nvSpPr>
          <p:spPr>
            <a:xfrm>
              <a:off x="871978" y="1527141"/>
              <a:ext cx="179789" cy="179111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연결선 10"/>
            <p:cNvCxnSpPr>
              <a:stCxn id="10" idx="5"/>
            </p:cNvCxnSpPr>
            <p:nvPr/>
          </p:nvCxnSpPr>
          <p:spPr>
            <a:xfrm>
              <a:off x="1025438" y="1680022"/>
              <a:ext cx="96352" cy="120498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30" y="1988714"/>
            <a:ext cx="5838789" cy="4379092"/>
          </a:xfrm>
          <a:prstGeom prst="rect">
            <a:avLst/>
          </a:prstGeom>
          <a:ln w="15875">
            <a:solidFill>
              <a:schemeClr val="accent1">
                <a:lumMod val="75000"/>
              </a:schemeClr>
            </a:solidFill>
          </a:ln>
        </p:spPr>
      </p:pic>
      <p:sp>
        <p:nvSpPr>
          <p:cNvPr id="12" name="직사각형 11"/>
          <p:cNvSpPr/>
          <p:nvPr/>
        </p:nvSpPr>
        <p:spPr>
          <a:xfrm>
            <a:off x="282805" y="1216213"/>
            <a:ext cx="10228082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▷ </a:t>
            </a:r>
            <a:r>
              <a:rPr lang="ko-KR" altLang="en-US" dirty="0" err="1"/>
              <a:t>검색어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/>
              <a:t>감사</a:t>
            </a:r>
            <a:r>
              <a:rPr lang="en-US" altLang="ko-KR" dirty="0"/>
              <a:t>＇</a:t>
            </a:r>
            <a:r>
              <a:rPr lang="ko-KR" altLang="en-US" dirty="0"/>
              <a:t>의 </a:t>
            </a:r>
            <a:r>
              <a:rPr lang="ko-KR" altLang="en-US" dirty="0" err="1"/>
              <a:t>검색량에</a:t>
            </a:r>
            <a:r>
              <a:rPr lang="ko-KR" altLang="en-US" dirty="0"/>
              <a:t> 대한 </a:t>
            </a:r>
            <a:r>
              <a:rPr lang="ko-KR" altLang="en-US" dirty="0" err="1"/>
              <a:t>시계열성</a:t>
            </a:r>
            <a:r>
              <a:rPr lang="ko-KR" altLang="en-US" dirty="0"/>
              <a:t> 조사</a:t>
            </a:r>
            <a:r>
              <a:rPr lang="en-US" altLang="ko-KR" dirty="0"/>
              <a:t>(ARIMA </a:t>
            </a:r>
            <a:r>
              <a:rPr lang="ko-KR" altLang="en-US" dirty="0"/>
              <a:t>사용</a:t>
            </a:r>
            <a:r>
              <a:rPr lang="en-US" altLang="ko-KR" dirty="0"/>
              <a:t>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460" y="1993053"/>
            <a:ext cx="4953691" cy="1457528"/>
          </a:xfrm>
          <a:prstGeom prst="rect">
            <a:avLst/>
          </a:prstGeom>
          <a:ln w="15875">
            <a:solidFill>
              <a:schemeClr val="accent1">
                <a:lumMod val="75000"/>
              </a:schemeClr>
            </a:solidFill>
          </a:ln>
        </p:spPr>
      </p:pic>
      <p:sp>
        <p:nvSpPr>
          <p:cNvPr id="14" name="모서리가 둥근 직사각형 13"/>
          <p:cNvSpPr/>
          <p:nvPr/>
        </p:nvSpPr>
        <p:spPr>
          <a:xfrm>
            <a:off x="6616460" y="4178260"/>
            <a:ext cx="5069457" cy="1971189"/>
          </a:xfrm>
          <a:prstGeom prst="roundRect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</a:rPr>
              <a:t>▷ </a:t>
            </a:r>
            <a:r>
              <a:rPr lang="ko-KR" altLang="en-US" sz="1400" dirty="0">
                <a:solidFill>
                  <a:schemeClr val="tx1"/>
                </a:solidFill>
              </a:rPr>
              <a:t>그래프 상으로는 </a:t>
            </a:r>
            <a:r>
              <a:rPr lang="ko-KR" altLang="en-US" sz="1400" dirty="0" err="1">
                <a:solidFill>
                  <a:schemeClr val="tx1"/>
                </a:solidFill>
              </a:rPr>
              <a:t>시계열성이</a:t>
            </a:r>
            <a:r>
              <a:rPr lang="ko-KR" altLang="en-US" sz="1400" dirty="0">
                <a:solidFill>
                  <a:schemeClr val="tx1"/>
                </a:solidFill>
              </a:rPr>
              <a:t> 있어 보이지만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모든 </a:t>
            </a:r>
            <a:r>
              <a:rPr lang="ko-KR" altLang="en-US" sz="1400" dirty="0" err="1">
                <a:solidFill>
                  <a:schemeClr val="tx1"/>
                </a:solidFill>
              </a:rPr>
              <a:t>검색어에</a:t>
            </a:r>
            <a:r>
              <a:rPr lang="ko-KR" altLang="en-US" sz="1400" dirty="0">
                <a:solidFill>
                  <a:schemeClr val="tx1"/>
                </a:solidFill>
              </a:rPr>
              <a:t> 대해 </a:t>
            </a:r>
            <a:r>
              <a:rPr lang="ko-KR" altLang="en-US" sz="1400" dirty="0" err="1">
                <a:solidFill>
                  <a:srgbClr val="FF0000"/>
                </a:solidFill>
              </a:rPr>
              <a:t>시계열성이</a:t>
            </a:r>
            <a:r>
              <a:rPr lang="ko-KR" altLang="en-US" sz="1400" dirty="0">
                <a:solidFill>
                  <a:srgbClr val="FF0000"/>
                </a:solidFill>
              </a:rPr>
              <a:t> 없다</a:t>
            </a:r>
            <a:r>
              <a:rPr lang="ko-KR" altLang="en-US" sz="1400" dirty="0">
                <a:solidFill>
                  <a:schemeClr val="tx1"/>
                </a:solidFill>
              </a:rPr>
              <a:t>는 결론이 나왔다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</a:rPr>
              <a:t>▷ </a:t>
            </a:r>
            <a:r>
              <a:rPr lang="ko-KR" altLang="en-US" sz="1400" dirty="0">
                <a:solidFill>
                  <a:schemeClr val="tx1"/>
                </a:solidFill>
              </a:rPr>
              <a:t> 기상변화에 따른 검색어의 </a:t>
            </a:r>
            <a:r>
              <a:rPr lang="ko-KR" altLang="en-US" sz="1400" dirty="0" err="1">
                <a:solidFill>
                  <a:schemeClr val="tx1"/>
                </a:solidFill>
              </a:rPr>
              <a:t>시계열성이</a:t>
            </a:r>
            <a:r>
              <a:rPr lang="ko-KR" altLang="en-US" sz="1400" dirty="0">
                <a:solidFill>
                  <a:schemeClr val="tx1"/>
                </a:solidFill>
              </a:rPr>
              <a:t> 나오기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위해서는 그 주기가 같은 계절이 돌아오는 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r>
              <a:rPr lang="ko-KR" altLang="en-US" sz="1400" dirty="0">
                <a:solidFill>
                  <a:schemeClr val="tx1"/>
                </a:solidFill>
              </a:rPr>
              <a:t>년이 되어야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하지만 데이터의 기한이 </a:t>
            </a:r>
            <a:r>
              <a:rPr lang="en-US" altLang="ko-KR" sz="1400" dirty="0">
                <a:solidFill>
                  <a:schemeClr val="tx1"/>
                </a:solidFill>
              </a:rPr>
              <a:t>3</a:t>
            </a:r>
            <a:r>
              <a:rPr lang="ko-KR" altLang="en-US" sz="1400" dirty="0">
                <a:solidFill>
                  <a:schemeClr val="tx1"/>
                </a:solidFill>
              </a:rPr>
              <a:t>년에 불과하다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76716" y="3696419"/>
            <a:ext cx="830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C00000"/>
                </a:solidFill>
              </a:rPr>
              <a:t>결론</a:t>
            </a:r>
          </a:p>
        </p:txBody>
      </p:sp>
      <p:sp>
        <p:nvSpPr>
          <p:cNvPr id="16" name="순서도: 처리 15"/>
          <p:cNvSpPr/>
          <p:nvPr/>
        </p:nvSpPr>
        <p:spPr>
          <a:xfrm>
            <a:off x="6616460" y="4034973"/>
            <a:ext cx="849569" cy="45719"/>
          </a:xfrm>
          <a:prstGeom prst="flowChartProces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포인트가 5개인 별 19"/>
          <p:cNvSpPr>
            <a:spLocks noChangeAspect="1"/>
          </p:cNvSpPr>
          <p:nvPr/>
        </p:nvSpPr>
        <p:spPr>
          <a:xfrm>
            <a:off x="6640605" y="3696419"/>
            <a:ext cx="272220" cy="272733"/>
          </a:xfrm>
          <a:prstGeom prst="star5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104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382641" cy="695422"/>
          </a:xfrm>
          <a:prstGeom prst="rect">
            <a:avLst/>
          </a:prstGeom>
        </p:spPr>
      </p:pic>
      <p:sp>
        <p:nvSpPr>
          <p:cNvPr id="5" name="순서도: 처리 4"/>
          <p:cNvSpPr/>
          <p:nvPr/>
        </p:nvSpPr>
        <p:spPr>
          <a:xfrm>
            <a:off x="0" y="641652"/>
            <a:ext cx="12192000" cy="18000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2804" y="178434"/>
            <a:ext cx="4590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3. </a:t>
            </a:r>
            <a:r>
              <a:rPr lang="ko-KR" altLang="en-US" sz="1600" dirty="0"/>
              <a:t>데이터 처리 방안 및 활용 분석 기법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2931" y="726976"/>
            <a:ext cx="1305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solidFill>
                  <a:schemeClr val="accent1">
                    <a:lumMod val="75000"/>
                  </a:schemeClr>
                </a:solidFill>
              </a:rPr>
              <a:t>모델링 선택</a:t>
            </a:r>
            <a:endParaRPr lang="ko-KR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순서도: 처리 7"/>
          <p:cNvSpPr/>
          <p:nvPr/>
        </p:nvSpPr>
        <p:spPr>
          <a:xfrm>
            <a:off x="202675" y="1065530"/>
            <a:ext cx="1362174" cy="45719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202675" y="759564"/>
            <a:ext cx="249812" cy="273379"/>
            <a:chOff x="871978" y="1527141"/>
            <a:chExt cx="249812" cy="273379"/>
          </a:xfrm>
        </p:grpSpPr>
        <p:sp>
          <p:nvSpPr>
            <p:cNvPr id="10" name="타원 9"/>
            <p:cNvSpPr>
              <a:spLocks noChangeAspect="1"/>
            </p:cNvSpPr>
            <p:nvPr/>
          </p:nvSpPr>
          <p:spPr>
            <a:xfrm>
              <a:off x="871978" y="1527141"/>
              <a:ext cx="179789" cy="179111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연결선 10"/>
            <p:cNvCxnSpPr>
              <a:stCxn id="10" idx="5"/>
            </p:cNvCxnSpPr>
            <p:nvPr/>
          </p:nvCxnSpPr>
          <p:spPr>
            <a:xfrm>
              <a:off x="1025438" y="1680022"/>
              <a:ext cx="96352" cy="120498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대각선 방향의 모서리가 잘린 사각형 11"/>
          <p:cNvSpPr/>
          <p:nvPr/>
        </p:nvSpPr>
        <p:spPr>
          <a:xfrm>
            <a:off x="8492146" y="2493034"/>
            <a:ext cx="3274550" cy="4002034"/>
          </a:xfrm>
          <a:prstGeom prst="snip2Diag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대각선 방향의 모서리가 잘린 사각형 13"/>
          <p:cNvSpPr/>
          <p:nvPr/>
        </p:nvSpPr>
        <p:spPr>
          <a:xfrm>
            <a:off x="404311" y="2493034"/>
            <a:ext cx="3274550" cy="4002034"/>
          </a:xfrm>
          <a:prstGeom prst="snip2Diag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대각선 방향의 모서리가 잘린 사각형 14"/>
          <p:cNvSpPr/>
          <p:nvPr/>
        </p:nvSpPr>
        <p:spPr>
          <a:xfrm>
            <a:off x="4458725" y="2493034"/>
            <a:ext cx="3274550" cy="4037804"/>
          </a:xfrm>
          <a:prstGeom prst="snip2Diag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82805" y="1216213"/>
            <a:ext cx="102280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▷ </a:t>
            </a:r>
            <a:r>
              <a:rPr lang="ko-KR" altLang="en-US" dirty="0" err="1"/>
              <a:t>연속형</a:t>
            </a:r>
            <a:r>
              <a:rPr lang="ko-KR" altLang="en-US" dirty="0"/>
              <a:t> 데이터에서 사용 가능한 모델링 기법들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▷ </a:t>
            </a:r>
            <a:r>
              <a:rPr lang="en-US" altLang="ko-KR" dirty="0"/>
              <a:t>Training Data : Test Data = 7 : 3 / </a:t>
            </a:r>
            <a:r>
              <a:rPr lang="ko-KR" altLang="en-US" dirty="0" err="1"/>
              <a:t>검색어</a:t>
            </a:r>
            <a:r>
              <a:rPr lang="ko-KR" altLang="en-US" dirty="0"/>
              <a:t> </a:t>
            </a:r>
            <a:r>
              <a:rPr lang="en-US" altLang="ko-KR" dirty="0"/>
              <a:t>"</a:t>
            </a:r>
            <a:r>
              <a:rPr lang="ko-KR" altLang="en-US" dirty="0"/>
              <a:t>감사</a:t>
            </a:r>
            <a:r>
              <a:rPr lang="en-US" altLang="ko-KR" dirty="0"/>
              <a:t>"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79526" y="2676648"/>
            <a:ext cx="1324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신경망 분석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96846" y="2676648"/>
            <a:ext cx="1487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의사결정나무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370965" y="2676648"/>
            <a:ext cx="1516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랜덤포레스트</a:t>
            </a:r>
            <a:endParaRPr lang="ko-KR" altLang="en-US" sz="16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87" y="3420644"/>
            <a:ext cx="3145406" cy="235905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243" y="3420644"/>
            <a:ext cx="3204780" cy="240358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595" y="3478812"/>
            <a:ext cx="3127651" cy="234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841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382641" cy="695422"/>
          </a:xfrm>
          <a:prstGeom prst="rect">
            <a:avLst/>
          </a:prstGeom>
        </p:spPr>
      </p:pic>
      <p:sp>
        <p:nvSpPr>
          <p:cNvPr id="5" name="순서도: 처리 4"/>
          <p:cNvSpPr/>
          <p:nvPr/>
        </p:nvSpPr>
        <p:spPr>
          <a:xfrm>
            <a:off x="0" y="641652"/>
            <a:ext cx="12192000" cy="18000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2804" y="178434"/>
            <a:ext cx="4590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3. </a:t>
            </a:r>
            <a:r>
              <a:rPr lang="ko-KR" altLang="en-US" sz="1600" dirty="0"/>
              <a:t>데이터 처리 방안 및 활용 분석 기법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2931" y="726976"/>
            <a:ext cx="1305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solidFill>
                  <a:schemeClr val="accent1">
                    <a:lumMod val="75000"/>
                  </a:schemeClr>
                </a:solidFill>
              </a:rPr>
              <a:t>모델링 선택</a:t>
            </a:r>
            <a:endParaRPr lang="ko-KR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순서도: 처리 7"/>
          <p:cNvSpPr/>
          <p:nvPr/>
        </p:nvSpPr>
        <p:spPr>
          <a:xfrm>
            <a:off x="202675" y="1065530"/>
            <a:ext cx="1362174" cy="45719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202675" y="759564"/>
            <a:ext cx="249812" cy="273379"/>
            <a:chOff x="871978" y="1527141"/>
            <a:chExt cx="249812" cy="273379"/>
          </a:xfrm>
        </p:grpSpPr>
        <p:sp>
          <p:nvSpPr>
            <p:cNvPr id="10" name="타원 9"/>
            <p:cNvSpPr>
              <a:spLocks noChangeAspect="1"/>
            </p:cNvSpPr>
            <p:nvPr/>
          </p:nvSpPr>
          <p:spPr>
            <a:xfrm>
              <a:off x="871978" y="1527141"/>
              <a:ext cx="179789" cy="179111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연결선 10"/>
            <p:cNvCxnSpPr>
              <a:stCxn id="10" idx="5"/>
            </p:cNvCxnSpPr>
            <p:nvPr/>
          </p:nvCxnSpPr>
          <p:spPr>
            <a:xfrm>
              <a:off x="1025438" y="1680022"/>
              <a:ext cx="96352" cy="120498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직사각형 15"/>
          <p:cNvSpPr/>
          <p:nvPr/>
        </p:nvSpPr>
        <p:spPr>
          <a:xfrm>
            <a:off x="282805" y="1216213"/>
            <a:ext cx="10228082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▷ </a:t>
            </a:r>
            <a:r>
              <a:rPr lang="en-US" altLang="ko-KR" dirty="0"/>
              <a:t>Training Data : Test Data = 7 : 3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▷ </a:t>
            </a:r>
            <a:r>
              <a:rPr lang="ko-KR" altLang="en-US" dirty="0"/>
              <a:t>모델 선택의 타당성을 모든 검색어의 </a:t>
            </a:r>
            <a:r>
              <a:rPr lang="ko-KR" altLang="en-US" dirty="0">
                <a:solidFill>
                  <a:srgbClr val="C00000"/>
                </a:solidFill>
              </a:rPr>
              <a:t>평균오차제곱</a:t>
            </a:r>
            <a:r>
              <a:rPr lang="en-US" altLang="ko-KR" dirty="0">
                <a:solidFill>
                  <a:srgbClr val="C00000"/>
                </a:solidFill>
              </a:rPr>
              <a:t>(MSE)</a:t>
            </a:r>
            <a:r>
              <a:rPr lang="ko-KR" altLang="en-US" dirty="0"/>
              <a:t>로 판별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</a:t>
            </a:r>
            <a:r>
              <a:rPr lang="ko-KR" altLang="en-US" dirty="0"/>
              <a:t>평균오차제곱 </a:t>
            </a:r>
            <a:r>
              <a:rPr lang="en-US" altLang="ko-KR" dirty="0"/>
              <a:t>= (</a:t>
            </a:r>
            <a:r>
              <a:rPr lang="ko-KR" altLang="en-US" dirty="0" err="1"/>
              <a:t>기존값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err="1"/>
              <a:t>예측값</a:t>
            </a:r>
            <a:r>
              <a:rPr lang="en-US" altLang="ko-KR" dirty="0"/>
              <a:t>)^2 </a:t>
            </a:r>
            <a:r>
              <a:rPr lang="ko-KR" altLang="en-US" dirty="0"/>
              <a:t>의 평균</a:t>
            </a:r>
            <a:r>
              <a:rPr lang="en-US" altLang="ko-KR" dirty="0"/>
              <a:t>.  </a:t>
            </a:r>
            <a:r>
              <a:rPr lang="ko-KR" altLang="en-US" dirty="0"/>
              <a:t>값이 클수록 오차의 절대치가 커진다</a:t>
            </a:r>
            <a:r>
              <a:rPr lang="en-US" altLang="ko-KR" dirty="0"/>
              <a:t>.</a:t>
            </a:r>
          </a:p>
        </p:txBody>
      </p:sp>
      <p:grpSp>
        <p:nvGrpSpPr>
          <p:cNvPr id="26" name="그룹 25"/>
          <p:cNvGrpSpPr/>
          <p:nvPr/>
        </p:nvGrpSpPr>
        <p:grpSpPr>
          <a:xfrm>
            <a:off x="452487" y="2073067"/>
            <a:ext cx="163648" cy="330816"/>
            <a:chOff x="438196" y="1667714"/>
            <a:chExt cx="163648" cy="330816"/>
          </a:xfrm>
        </p:grpSpPr>
        <p:sp>
          <p:nvSpPr>
            <p:cNvPr id="3" name="모서리가 둥근 직사각형 2"/>
            <p:cNvSpPr/>
            <p:nvPr/>
          </p:nvSpPr>
          <p:spPr>
            <a:xfrm rot="19741171">
              <a:off x="438196" y="1819373"/>
              <a:ext cx="37255" cy="164925"/>
            </a:xfrm>
            <a:prstGeom prst="roundRect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모서리가 둥근 직사각형 20"/>
            <p:cNvSpPr/>
            <p:nvPr/>
          </p:nvSpPr>
          <p:spPr>
            <a:xfrm rot="2250680" flipH="1">
              <a:off x="553664" y="1667714"/>
              <a:ext cx="48180" cy="330816"/>
            </a:xfrm>
            <a:prstGeom prst="roundRect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557944"/>
              </p:ext>
            </p:extLst>
          </p:nvPr>
        </p:nvGraphicFramePr>
        <p:xfrm>
          <a:off x="735815" y="3105150"/>
          <a:ext cx="4661031" cy="2286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332610">
                  <a:extLst>
                    <a:ext uri="{9D8B030D-6E8A-4147-A177-3AD203B41FA5}">
                      <a16:colId xmlns:a16="http://schemas.microsoft.com/office/drawing/2014/main" val="2349383473"/>
                    </a:ext>
                  </a:extLst>
                </a:gridCol>
                <a:gridCol w="2328421">
                  <a:extLst>
                    <a:ext uri="{9D8B030D-6E8A-4147-A177-3AD203B41FA5}">
                      <a16:colId xmlns:a16="http://schemas.microsoft.com/office/drawing/2014/main" val="4038219469"/>
                    </a:ext>
                  </a:extLst>
                </a:gridCol>
              </a:tblGrid>
              <a:tr h="3885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Model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Average</a:t>
                      </a:r>
                      <a:r>
                        <a:rPr lang="en-US" altLang="ko-KR" sz="1600" baseline="0" dirty="0">
                          <a:solidFill>
                            <a:schemeClr val="tx1"/>
                          </a:solidFill>
                        </a:rPr>
                        <a:t> of MSE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444698"/>
                  </a:ext>
                </a:extLst>
              </a:tr>
              <a:tr h="2914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다중회귀분석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1214.67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4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랜덤포레스트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857.58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863201"/>
                  </a:ext>
                </a:extLst>
              </a:tr>
              <a:tr h="2914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신경망모형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1141.77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909629"/>
                  </a:ext>
                </a:extLst>
              </a:tr>
              <a:tr h="2914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의사결정나무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1268.90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203322"/>
                  </a:ext>
                </a:extLst>
              </a:tr>
            </a:tbl>
          </a:graphicData>
        </a:graphic>
      </p:graphicFrame>
      <p:sp>
        <p:nvSpPr>
          <p:cNvPr id="24" name="오른쪽 화살표 23"/>
          <p:cNvSpPr/>
          <p:nvPr/>
        </p:nvSpPr>
        <p:spPr>
          <a:xfrm>
            <a:off x="5907464" y="4015214"/>
            <a:ext cx="377072" cy="386499"/>
          </a:xfrm>
          <a:prstGeom prst="rightArrow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6913136" y="3491418"/>
            <a:ext cx="4251489" cy="1434089"/>
          </a:xfrm>
          <a:prstGeom prst="roundRect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err="1">
                <a:solidFill>
                  <a:srgbClr val="0070C0"/>
                </a:solidFill>
              </a:rPr>
              <a:t>랜덤포레스트</a:t>
            </a:r>
            <a:r>
              <a:rPr lang="ko-KR" altLang="en-US" dirty="0" err="1">
                <a:solidFill>
                  <a:schemeClr val="tx1"/>
                </a:solidFill>
              </a:rPr>
              <a:t>를</a:t>
            </a:r>
            <a:r>
              <a:rPr lang="ko-KR" altLang="en-US" dirty="0">
                <a:solidFill>
                  <a:schemeClr val="tx1"/>
                </a:solidFill>
              </a:rPr>
              <a:t> 모델링 기법으로 선택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73392" y="2942325"/>
            <a:ext cx="830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C00000"/>
                </a:solidFill>
              </a:rPr>
              <a:t>결론</a:t>
            </a:r>
          </a:p>
        </p:txBody>
      </p:sp>
      <p:sp>
        <p:nvSpPr>
          <p:cNvPr id="18" name="순서도: 처리 17"/>
          <p:cNvSpPr/>
          <p:nvPr/>
        </p:nvSpPr>
        <p:spPr>
          <a:xfrm>
            <a:off x="6913136" y="3280879"/>
            <a:ext cx="849569" cy="45719"/>
          </a:xfrm>
          <a:prstGeom prst="flowChartProces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포인트가 5개인 별 18"/>
          <p:cNvSpPr>
            <a:spLocks noChangeAspect="1"/>
          </p:cNvSpPr>
          <p:nvPr/>
        </p:nvSpPr>
        <p:spPr>
          <a:xfrm>
            <a:off x="6937281" y="2942325"/>
            <a:ext cx="272220" cy="272733"/>
          </a:xfrm>
          <a:prstGeom prst="star5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938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86000" cy="529826"/>
          </a:xfrm>
          <a:prstGeom prst="rect">
            <a:avLst/>
          </a:prstGeom>
          <a:effectLst>
            <a:outerShdw blurRad="50800" dist="38100" dir="5400000" sx="95000" sy="95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706" y="1697005"/>
            <a:ext cx="6182588" cy="9716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27771" y="927564"/>
            <a:ext cx="2130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rgbClr val="0070C0"/>
                </a:solidFill>
              </a:rPr>
              <a:t>I</a:t>
            </a:r>
            <a:r>
              <a:rPr lang="en-US" altLang="ko-KR" sz="5400" dirty="0">
                <a:solidFill>
                  <a:srgbClr val="FF0000"/>
                </a:solidFill>
              </a:rPr>
              <a:t>n</a:t>
            </a:r>
            <a:r>
              <a:rPr lang="en-US" altLang="ko-KR" sz="5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</a:t>
            </a:r>
            <a:r>
              <a:rPr lang="en-US" altLang="ko-KR" sz="5400" dirty="0">
                <a:solidFill>
                  <a:schemeClr val="accent6">
                    <a:lumMod val="75000"/>
                  </a:schemeClr>
                </a:solidFill>
              </a:rPr>
              <a:t>e</a:t>
            </a:r>
            <a:r>
              <a:rPr lang="en-US" altLang="ko-KR" sz="5400" dirty="0">
                <a:solidFill>
                  <a:srgbClr val="FF0000"/>
                </a:solidFill>
              </a:rPr>
              <a:t>x</a:t>
            </a:r>
            <a:endParaRPr lang="ko-KR" altLang="en-US" sz="5400" dirty="0">
              <a:solidFill>
                <a:srgbClr val="FF0000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559" y="3042025"/>
            <a:ext cx="728882" cy="673767"/>
          </a:xfrm>
          <a:prstGeom prst="rect">
            <a:avLst/>
          </a:prstGeom>
          <a:ln>
            <a:noFill/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908" y="3042025"/>
            <a:ext cx="648072" cy="626996"/>
          </a:xfrm>
          <a:prstGeom prst="rect">
            <a:avLst/>
          </a:prstGeom>
          <a:ln>
            <a:noFill/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908" y="4714239"/>
            <a:ext cx="815955" cy="583094"/>
          </a:xfrm>
          <a:prstGeom prst="rect">
            <a:avLst/>
          </a:prstGeom>
          <a:ln>
            <a:noFill/>
          </a:ln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7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396" y="2966165"/>
            <a:ext cx="710595" cy="733444"/>
          </a:xfrm>
          <a:prstGeom prst="rect">
            <a:avLst/>
          </a:prstGeom>
          <a:ln>
            <a:noFill/>
          </a:ln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8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559" y="4636894"/>
            <a:ext cx="622912" cy="589986"/>
          </a:xfrm>
          <a:prstGeom prst="rect">
            <a:avLst/>
          </a:prstGeom>
          <a:ln>
            <a:noFill/>
          </a:ln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9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666" y="4602064"/>
            <a:ext cx="682325" cy="652576"/>
          </a:xfrm>
          <a:prstGeom prst="rect">
            <a:avLst/>
          </a:prstGeom>
          <a:ln>
            <a:noFill/>
          </a:ln>
        </p:spPr>
      </p:pic>
      <p:sp>
        <p:nvSpPr>
          <p:cNvPr id="27" name="TextBox 26"/>
          <p:cNvSpPr txBox="1"/>
          <p:nvPr/>
        </p:nvSpPr>
        <p:spPr>
          <a:xfrm>
            <a:off x="3209531" y="3790560"/>
            <a:ext cx="1297228" cy="414024"/>
          </a:xfrm>
          <a:prstGeom prst="rect">
            <a:avLst/>
          </a:prstGeom>
          <a:noFill/>
          <a:ln w="444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1. </a:t>
            </a:r>
            <a:r>
              <a:rPr lang="ko-KR" altLang="en-US" sz="1600" dirty="0"/>
              <a:t>공모 배경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156305" y="3781428"/>
            <a:ext cx="1964286" cy="414024"/>
          </a:xfrm>
          <a:prstGeom prst="rect">
            <a:avLst/>
          </a:prstGeom>
          <a:noFill/>
          <a:ln w="444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2. </a:t>
            </a:r>
            <a:r>
              <a:rPr lang="ko-KR" altLang="en-US" sz="1600" dirty="0" err="1"/>
              <a:t>활용데이터</a:t>
            </a:r>
            <a:r>
              <a:rPr lang="ko-KR" altLang="en-US" sz="1600" dirty="0"/>
              <a:t> 정의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406269" y="3699609"/>
            <a:ext cx="2013981" cy="783356"/>
          </a:xfrm>
          <a:prstGeom prst="rect">
            <a:avLst/>
          </a:prstGeom>
          <a:noFill/>
          <a:ln w="444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3. </a:t>
            </a:r>
            <a:r>
              <a:rPr lang="ko-KR" altLang="en-US" sz="1600" dirty="0"/>
              <a:t>데이터 처리 방안 및 활용 분석 기법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249936" y="5480968"/>
            <a:ext cx="1297228" cy="414024"/>
          </a:xfrm>
          <a:prstGeom prst="rect">
            <a:avLst/>
          </a:prstGeom>
          <a:noFill/>
          <a:ln w="444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4. </a:t>
            </a:r>
            <a:r>
              <a:rPr lang="ko-KR" altLang="en-US" sz="1600" dirty="0"/>
              <a:t>분석 결과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106546" y="5516786"/>
            <a:ext cx="2014045" cy="414024"/>
          </a:xfrm>
          <a:prstGeom prst="rect">
            <a:avLst/>
          </a:prstGeom>
          <a:noFill/>
          <a:ln w="444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5. </a:t>
            </a:r>
            <a:r>
              <a:rPr lang="ko-KR" altLang="en-US" sz="1600" dirty="0"/>
              <a:t>서비스 활용 방안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462032" y="5480967"/>
            <a:ext cx="1958218" cy="414024"/>
          </a:xfrm>
          <a:prstGeom prst="rect">
            <a:avLst/>
          </a:prstGeom>
          <a:noFill/>
          <a:ln w="444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6. </a:t>
            </a:r>
            <a:r>
              <a:rPr lang="ko-KR" altLang="en-US" sz="1600" dirty="0"/>
              <a:t>서비스 기대효과</a:t>
            </a:r>
          </a:p>
        </p:txBody>
      </p:sp>
    </p:spTree>
    <p:extLst>
      <p:ext uri="{BB962C8B-B14F-4D97-AF65-F5344CB8AC3E}">
        <p14:creationId xmlns:p14="http://schemas.microsoft.com/office/powerpoint/2010/main" val="31982378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86000" cy="529826"/>
          </a:xfrm>
          <a:prstGeom prst="rect">
            <a:avLst/>
          </a:prstGeom>
          <a:effectLst>
            <a:outerShdw blurRad="50800" dist="38100" dir="5400000" sx="95000" sy="95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69272" y="529825"/>
            <a:ext cx="2130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rgbClr val="0070C0"/>
                </a:solidFill>
              </a:rPr>
              <a:t>I</a:t>
            </a:r>
            <a:r>
              <a:rPr lang="en-US" altLang="ko-KR" sz="5400" dirty="0">
                <a:solidFill>
                  <a:srgbClr val="FF0000"/>
                </a:solidFill>
              </a:rPr>
              <a:t>n</a:t>
            </a:r>
            <a:r>
              <a:rPr lang="en-US" altLang="ko-KR" sz="5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</a:t>
            </a:r>
            <a:r>
              <a:rPr lang="en-US" altLang="ko-KR" sz="5400" dirty="0">
                <a:solidFill>
                  <a:schemeClr val="accent6">
                    <a:lumMod val="75000"/>
                  </a:schemeClr>
                </a:solidFill>
              </a:rPr>
              <a:t>e</a:t>
            </a:r>
            <a:r>
              <a:rPr lang="en-US" altLang="ko-KR" sz="5400" dirty="0">
                <a:solidFill>
                  <a:srgbClr val="FF0000"/>
                </a:solidFill>
              </a:rPr>
              <a:t>x</a:t>
            </a:r>
            <a:endParaRPr lang="ko-KR" altLang="en-US" sz="5400" dirty="0">
              <a:solidFill>
                <a:srgbClr val="FF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401" y="1943147"/>
            <a:ext cx="6173061" cy="478221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979" y="788585"/>
            <a:ext cx="6325483" cy="107647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2432116" y="942680"/>
            <a:ext cx="1168923" cy="320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4</a:t>
            </a:r>
            <a:r>
              <a:rPr lang="en-US" altLang="ko-KR" sz="140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분석 결과 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478034" y="3883844"/>
            <a:ext cx="3052141" cy="1249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498569" y="4473043"/>
            <a:ext cx="1778166" cy="738664"/>
          </a:xfrm>
          <a:prstGeom prst="rect">
            <a:avLst/>
          </a:prstGeom>
          <a:noFill/>
          <a:ln w="444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/>
              <a:t>분석 결과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04104" y="3883844"/>
            <a:ext cx="643299" cy="655372"/>
          </a:xfrm>
          <a:prstGeom prst="rect">
            <a:avLst/>
          </a:prstGeom>
          <a:noFill/>
          <a:ln w="444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/>
              <a:t>04. </a:t>
            </a:r>
            <a:endParaRPr lang="ko-KR" altLang="en-US" sz="280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244" y="4146755"/>
            <a:ext cx="682325" cy="65257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87854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31996" y="1906337"/>
            <a:ext cx="7983808" cy="4616648"/>
          </a:xfrm>
          <a:prstGeom prst="rect">
            <a:avLst/>
          </a:prstGeom>
          <a:noFill/>
          <a:ln w="1587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# </a:t>
            </a:r>
            <a:r>
              <a:rPr lang="ko-KR" altLang="en-US" sz="1400" dirty="0" err="1"/>
              <a:t>랜덤포레스트</a:t>
            </a:r>
            <a:endParaRPr lang="ko-KR" altLang="en-US" sz="1400" dirty="0"/>
          </a:p>
          <a:p>
            <a:r>
              <a:rPr lang="en-US" altLang="ko-KR" sz="1400" dirty="0"/>
              <a:t># </a:t>
            </a:r>
            <a:r>
              <a:rPr lang="en-US" altLang="ko-KR" sz="1400" dirty="0" err="1"/>
              <a:t>randomForest</a:t>
            </a:r>
            <a:endParaRPr lang="en-US" altLang="ko-KR" sz="1400" dirty="0"/>
          </a:p>
          <a:p>
            <a:r>
              <a:rPr lang="en-US" altLang="ko-KR" sz="1400" dirty="0" err="1"/>
              <a:t>install.packages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randomForest</a:t>
            </a:r>
            <a:r>
              <a:rPr lang="en-US" altLang="ko-KR" sz="1400" dirty="0"/>
              <a:t>")</a:t>
            </a:r>
          </a:p>
          <a:p>
            <a:r>
              <a:rPr lang="en-US" altLang="ko-KR" sz="1400" dirty="0"/>
              <a:t>library(</a:t>
            </a:r>
            <a:r>
              <a:rPr lang="en-US" altLang="ko-KR" sz="1400" dirty="0" err="1"/>
              <a:t>randomForest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 err="1"/>
              <a:t>rf</a:t>
            </a:r>
            <a:r>
              <a:rPr lang="en-US" altLang="ko-KR" sz="1400" dirty="0"/>
              <a:t>&lt;-</a:t>
            </a:r>
            <a:r>
              <a:rPr lang="en-US" altLang="ko-KR" sz="1400" dirty="0" err="1"/>
              <a:t>randomForest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emotiondata</a:t>
            </a:r>
            <a:r>
              <a:rPr lang="en-US" altLang="ko-KR" sz="1400" dirty="0"/>
              <a:t>$</a:t>
            </a:r>
            <a:r>
              <a:rPr lang="ko-KR" altLang="en-US" sz="1400" dirty="0"/>
              <a:t>감사</a:t>
            </a:r>
            <a:r>
              <a:rPr lang="en-US" altLang="ko-KR" sz="1400" dirty="0"/>
              <a:t>~</a:t>
            </a:r>
            <a:r>
              <a:rPr lang="ko-KR" altLang="en-US" sz="1400" dirty="0"/>
              <a:t>평균중하층운량 </a:t>
            </a:r>
            <a:r>
              <a:rPr lang="en-US" altLang="ko-KR" sz="1400" dirty="0"/>
              <a:t>+ </a:t>
            </a:r>
            <a:r>
              <a:rPr lang="ko-KR" altLang="en-US" sz="1400" dirty="0"/>
              <a:t>평균지면온도 </a:t>
            </a:r>
            <a:r>
              <a:rPr lang="en-US" altLang="ko-KR" sz="1400" dirty="0"/>
              <a:t>+ </a:t>
            </a:r>
            <a:r>
              <a:rPr lang="ko-KR" altLang="en-US" sz="1400" dirty="0"/>
              <a:t>평균기온 </a:t>
            </a:r>
            <a:r>
              <a:rPr lang="en-US" altLang="ko-KR" sz="1400" dirty="0"/>
              <a:t>+ </a:t>
            </a:r>
            <a:r>
              <a:rPr lang="ko-KR" altLang="en-US" sz="1400" dirty="0"/>
              <a:t>안개계속시간 </a:t>
            </a:r>
            <a:r>
              <a:rPr lang="en-US" altLang="ko-KR" sz="1400" dirty="0"/>
              <a:t>+ </a:t>
            </a:r>
            <a:r>
              <a:rPr lang="ko-KR" altLang="en-US" sz="1400" dirty="0"/>
              <a:t>합계일조시간 </a:t>
            </a:r>
            <a:r>
              <a:rPr lang="en-US" altLang="ko-KR" sz="1400" dirty="0"/>
              <a:t>+ </a:t>
            </a:r>
            <a:r>
              <a:rPr lang="ko-KR" altLang="en-US" sz="1400" dirty="0" err="1"/>
              <a:t>합계일사</a:t>
            </a:r>
            <a:r>
              <a:rPr lang="en-US" altLang="ko-KR" sz="1400" dirty="0"/>
              <a:t>, data=</a:t>
            </a:r>
            <a:r>
              <a:rPr lang="en-US" altLang="ko-KR" sz="1400" dirty="0" err="1"/>
              <a:t>weatherdata,ntree</a:t>
            </a:r>
            <a:r>
              <a:rPr lang="en-US" altLang="ko-KR" sz="1400" dirty="0"/>
              <a:t>=500, importance=</a:t>
            </a:r>
            <a:r>
              <a:rPr lang="en-US" altLang="ko-KR" sz="1400" dirty="0" err="1"/>
              <a:t>T,na.action</a:t>
            </a:r>
            <a:r>
              <a:rPr lang="en-US" altLang="ko-KR" sz="1400" dirty="0"/>
              <a:t>=</a:t>
            </a:r>
            <a:r>
              <a:rPr lang="en-US" altLang="ko-KR" sz="1400" dirty="0" err="1"/>
              <a:t>na.omit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importance(</a:t>
            </a:r>
            <a:r>
              <a:rPr lang="en-US" altLang="ko-KR" sz="1400" dirty="0" err="1"/>
              <a:t>rf,type</a:t>
            </a:r>
            <a:r>
              <a:rPr lang="en-US" altLang="ko-KR" sz="1400" dirty="0"/>
              <a:t>=1)</a:t>
            </a:r>
          </a:p>
          <a:p>
            <a:r>
              <a:rPr lang="en-US" altLang="ko-KR" sz="1400" dirty="0" err="1"/>
              <a:t>rpre</a:t>
            </a:r>
            <a:r>
              <a:rPr lang="en-US" altLang="ko-KR" sz="1400" dirty="0"/>
              <a:t>= predict(</a:t>
            </a:r>
            <a:r>
              <a:rPr lang="en-US" altLang="ko-KR" sz="1400" dirty="0" err="1"/>
              <a:t>rf,newdata</a:t>
            </a:r>
            <a:r>
              <a:rPr lang="en-US" altLang="ko-KR" sz="1400" dirty="0"/>
              <a:t>=</a:t>
            </a:r>
            <a:r>
              <a:rPr lang="en-US" altLang="ko-KR" sz="1400" dirty="0" err="1"/>
              <a:t>weatherdata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 err="1"/>
              <a:t>rpre</a:t>
            </a:r>
            <a:endParaRPr lang="en-US" altLang="ko-KR" sz="1400" dirty="0"/>
          </a:p>
          <a:p>
            <a:r>
              <a:rPr lang="en-US" altLang="ko-KR" sz="1400" dirty="0"/>
              <a:t>mean((</a:t>
            </a:r>
            <a:r>
              <a:rPr lang="en-US" altLang="ko-KR" sz="1400" dirty="0" err="1"/>
              <a:t>emotiondata</a:t>
            </a:r>
            <a:r>
              <a:rPr lang="en-US" altLang="ko-KR" sz="1400" dirty="0"/>
              <a:t>$</a:t>
            </a:r>
            <a:r>
              <a:rPr lang="ko-KR" altLang="en-US" sz="1400" dirty="0"/>
              <a:t>감사 </a:t>
            </a:r>
            <a:r>
              <a:rPr lang="en-US" altLang="ko-KR" sz="1400" dirty="0"/>
              <a:t>– </a:t>
            </a:r>
            <a:r>
              <a:rPr lang="en-US" altLang="ko-KR" sz="1400" dirty="0" err="1"/>
              <a:t>rpre</a:t>
            </a:r>
            <a:r>
              <a:rPr lang="en-US" altLang="ko-KR" sz="1400" dirty="0"/>
              <a:t>)^2)</a:t>
            </a:r>
          </a:p>
          <a:p>
            <a:r>
              <a:rPr lang="en-US" altLang="ko-KR" sz="1400" dirty="0"/>
              <a:t>Plot(</a:t>
            </a:r>
            <a:r>
              <a:rPr lang="en-US" altLang="ko-KR" sz="1400" dirty="0" err="1"/>
              <a:t>emotiondata</a:t>
            </a:r>
            <a:r>
              <a:rPr lang="en-US" altLang="ko-KR" sz="1400" dirty="0"/>
              <a:t>$</a:t>
            </a:r>
            <a:r>
              <a:rPr lang="ko-KR" altLang="en-US" sz="1400" dirty="0"/>
              <a:t>감사</a:t>
            </a:r>
            <a:r>
              <a:rPr lang="en-US" altLang="ko-KR" sz="1400" dirty="0"/>
              <a:t>,</a:t>
            </a:r>
            <a:r>
              <a:rPr lang="en-US" altLang="ko-KR" sz="1400" dirty="0" err="1"/>
              <a:t>rpre,xlab</a:t>
            </a:r>
            <a:r>
              <a:rPr lang="en-US" altLang="ko-KR" sz="1400" dirty="0"/>
              <a:t>='Observed Values',</a:t>
            </a:r>
            <a:r>
              <a:rPr lang="en-US" altLang="ko-KR" sz="1400" dirty="0" err="1"/>
              <a:t>ylab</a:t>
            </a:r>
            <a:r>
              <a:rPr lang="en-US" altLang="ko-KR" sz="1400" dirty="0"/>
              <a:t>='Fitted Values')</a:t>
            </a:r>
          </a:p>
          <a:p>
            <a:r>
              <a:rPr lang="en-US" altLang="ko-KR" sz="1400" dirty="0" err="1"/>
              <a:t>abline</a:t>
            </a:r>
            <a:r>
              <a:rPr lang="en-US" altLang="ko-KR" sz="1400" dirty="0"/>
              <a:t>(0,1)</a:t>
            </a:r>
          </a:p>
          <a:p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en-US" altLang="ko-KR" sz="1400" dirty="0" err="1"/>
              <a:t>cforest</a:t>
            </a:r>
            <a:endParaRPr lang="en-US" altLang="ko-KR" sz="1400" dirty="0"/>
          </a:p>
          <a:p>
            <a:r>
              <a:rPr lang="en-US" altLang="ko-KR" sz="1400" dirty="0" err="1"/>
              <a:t>set.seed</a:t>
            </a:r>
            <a:r>
              <a:rPr lang="en-US" altLang="ko-KR" sz="1400" dirty="0"/>
              <a:t>(1234)</a:t>
            </a:r>
          </a:p>
          <a:p>
            <a:r>
              <a:rPr lang="en-US" altLang="ko-KR" sz="1400" dirty="0" err="1"/>
              <a:t>cf</a:t>
            </a:r>
            <a:r>
              <a:rPr lang="en-US" altLang="ko-KR" sz="1400" dirty="0"/>
              <a:t>=</a:t>
            </a:r>
            <a:r>
              <a:rPr lang="en-US" altLang="ko-KR" sz="1400" dirty="0" err="1"/>
              <a:t>cforest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emotiondata</a:t>
            </a:r>
            <a:r>
              <a:rPr lang="en-US" altLang="ko-KR" sz="1400" dirty="0"/>
              <a:t>$</a:t>
            </a:r>
            <a:r>
              <a:rPr lang="ko-KR" altLang="en-US" sz="1400" dirty="0"/>
              <a:t>감사</a:t>
            </a:r>
            <a:r>
              <a:rPr lang="en-US" altLang="ko-KR" sz="1400" dirty="0"/>
              <a:t>~</a:t>
            </a:r>
            <a:r>
              <a:rPr lang="ko-KR" altLang="en-US" sz="1400" dirty="0"/>
              <a:t>평균중하층운량 </a:t>
            </a:r>
            <a:r>
              <a:rPr lang="en-US" altLang="ko-KR" sz="1400" dirty="0"/>
              <a:t>+ </a:t>
            </a:r>
            <a:r>
              <a:rPr lang="ko-KR" altLang="en-US" sz="1400" dirty="0"/>
              <a:t>평균지면온도 </a:t>
            </a:r>
            <a:r>
              <a:rPr lang="en-US" altLang="ko-KR" sz="1400" dirty="0"/>
              <a:t>+ </a:t>
            </a:r>
            <a:r>
              <a:rPr lang="ko-KR" altLang="en-US" sz="1400" dirty="0"/>
              <a:t>평균기온 </a:t>
            </a:r>
            <a:r>
              <a:rPr lang="en-US" altLang="ko-KR" sz="1400" dirty="0"/>
              <a:t>+ </a:t>
            </a:r>
            <a:r>
              <a:rPr lang="ko-KR" altLang="en-US" sz="1400" dirty="0"/>
              <a:t>안개계속시간 </a:t>
            </a:r>
            <a:r>
              <a:rPr lang="en-US" altLang="ko-KR" sz="1400" dirty="0"/>
              <a:t>+ </a:t>
            </a:r>
            <a:r>
              <a:rPr lang="ko-KR" altLang="en-US" sz="1400" dirty="0"/>
              <a:t>합계일조시간 </a:t>
            </a:r>
            <a:r>
              <a:rPr lang="en-US" altLang="ko-KR" sz="1400" dirty="0"/>
              <a:t>+ </a:t>
            </a:r>
            <a:r>
              <a:rPr lang="ko-KR" altLang="en-US" sz="1400" dirty="0" err="1"/>
              <a:t>합계일사</a:t>
            </a:r>
            <a:r>
              <a:rPr lang="en-US" altLang="ko-KR" sz="1400" dirty="0"/>
              <a:t>,data=</a:t>
            </a:r>
            <a:r>
              <a:rPr lang="en-US" altLang="ko-KR" sz="1400" dirty="0" err="1"/>
              <a:t>weatherdata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 err="1"/>
              <a:t>cf.pre</a:t>
            </a:r>
            <a:r>
              <a:rPr lang="en-US" altLang="ko-KR" sz="1400" dirty="0"/>
              <a:t>=predict(</a:t>
            </a:r>
            <a:r>
              <a:rPr lang="en-US" altLang="ko-KR" sz="1400" dirty="0" err="1"/>
              <a:t>cf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newdata</a:t>
            </a:r>
            <a:r>
              <a:rPr lang="en-US" altLang="ko-KR" sz="1400" dirty="0"/>
              <a:t>=</a:t>
            </a:r>
            <a:r>
              <a:rPr lang="en-US" altLang="ko-KR" sz="1400" dirty="0" err="1"/>
              <a:t>weatherdata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mean((</a:t>
            </a:r>
            <a:r>
              <a:rPr lang="en-US" altLang="ko-KR" sz="1400" dirty="0" err="1"/>
              <a:t>emotiondata</a:t>
            </a:r>
            <a:r>
              <a:rPr lang="en-US" altLang="ko-KR" sz="1400" dirty="0"/>
              <a:t>$</a:t>
            </a:r>
            <a:r>
              <a:rPr lang="ko-KR" altLang="en-US" sz="1400" dirty="0"/>
              <a:t>감사 </a:t>
            </a:r>
            <a:r>
              <a:rPr lang="en-US" altLang="ko-KR" sz="1400" dirty="0"/>
              <a:t>– </a:t>
            </a:r>
            <a:r>
              <a:rPr lang="en-US" altLang="ko-KR" sz="1400" dirty="0" err="1"/>
              <a:t>cf.pre</a:t>
            </a:r>
            <a:r>
              <a:rPr lang="en-US" altLang="ko-KR" sz="1400" dirty="0"/>
              <a:t>)^2)</a:t>
            </a:r>
          </a:p>
          <a:p>
            <a:r>
              <a:rPr lang="en-US" altLang="ko-KR" sz="1400" dirty="0"/>
              <a:t>Plot(</a:t>
            </a:r>
            <a:r>
              <a:rPr lang="en-US" altLang="ko-KR" sz="1400" dirty="0" err="1"/>
              <a:t>emotiondata</a:t>
            </a:r>
            <a:r>
              <a:rPr lang="en-US" altLang="ko-KR" sz="1400" dirty="0"/>
              <a:t>$</a:t>
            </a:r>
            <a:r>
              <a:rPr lang="ko-KR" altLang="en-US" sz="1400" dirty="0"/>
              <a:t>감사</a:t>
            </a:r>
            <a:r>
              <a:rPr lang="en-US" altLang="ko-KR" sz="1400" dirty="0"/>
              <a:t>,</a:t>
            </a:r>
            <a:r>
              <a:rPr lang="en-US" altLang="ko-KR" sz="1400" dirty="0" err="1"/>
              <a:t>cf.pre,xlab</a:t>
            </a:r>
            <a:r>
              <a:rPr lang="en-US" altLang="ko-KR" sz="1400" dirty="0"/>
              <a:t>='Observed Values',</a:t>
            </a:r>
            <a:r>
              <a:rPr lang="en-US" altLang="ko-KR" sz="1400" dirty="0" err="1"/>
              <a:t>ylab</a:t>
            </a:r>
            <a:r>
              <a:rPr lang="en-US" altLang="ko-KR" sz="1400" dirty="0"/>
              <a:t>='Fitted Values')</a:t>
            </a:r>
          </a:p>
          <a:p>
            <a:r>
              <a:rPr lang="en-US" altLang="ko-KR" sz="1400" dirty="0" err="1"/>
              <a:t>abline</a:t>
            </a:r>
            <a:r>
              <a:rPr lang="en-US" altLang="ko-KR" sz="1400" dirty="0"/>
              <a:t>(0,1)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382641" cy="695422"/>
          </a:xfrm>
          <a:prstGeom prst="rect">
            <a:avLst/>
          </a:prstGeom>
        </p:spPr>
      </p:pic>
      <p:sp>
        <p:nvSpPr>
          <p:cNvPr id="5" name="순서도: 처리 4"/>
          <p:cNvSpPr/>
          <p:nvPr/>
        </p:nvSpPr>
        <p:spPr>
          <a:xfrm>
            <a:off x="0" y="641652"/>
            <a:ext cx="12192000" cy="18000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2804" y="178434"/>
            <a:ext cx="4590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4. </a:t>
            </a:r>
            <a:r>
              <a:rPr lang="ko-KR" altLang="en-US" sz="1600" dirty="0"/>
              <a:t>분석 결과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2931" y="726976"/>
            <a:ext cx="1305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</a:rPr>
              <a:t>모델링 분석</a:t>
            </a:r>
          </a:p>
        </p:txBody>
      </p:sp>
      <p:sp>
        <p:nvSpPr>
          <p:cNvPr id="8" name="순서도: 처리 7"/>
          <p:cNvSpPr/>
          <p:nvPr/>
        </p:nvSpPr>
        <p:spPr>
          <a:xfrm>
            <a:off x="202675" y="1065530"/>
            <a:ext cx="1362174" cy="45719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202675" y="759564"/>
            <a:ext cx="249812" cy="273379"/>
            <a:chOff x="871978" y="1527141"/>
            <a:chExt cx="249812" cy="273379"/>
          </a:xfrm>
        </p:grpSpPr>
        <p:sp>
          <p:nvSpPr>
            <p:cNvPr id="10" name="타원 9"/>
            <p:cNvSpPr>
              <a:spLocks noChangeAspect="1"/>
            </p:cNvSpPr>
            <p:nvPr/>
          </p:nvSpPr>
          <p:spPr>
            <a:xfrm>
              <a:off x="871978" y="1527141"/>
              <a:ext cx="179789" cy="179111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연결선 10"/>
            <p:cNvCxnSpPr>
              <a:stCxn id="10" idx="5"/>
            </p:cNvCxnSpPr>
            <p:nvPr/>
          </p:nvCxnSpPr>
          <p:spPr>
            <a:xfrm>
              <a:off x="1025438" y="1680022"/>
              <a:ext cx="96352" cy="120498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직사각형 24"/>
          <p:cNvSpPr/>
          <p:nvPr/>
        </p:nvSpPr>
        <p:spPr>
          <a:xfrm>
            <a:off x="282805" y="1216213"/>
            <a:ext cx="5220848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▷ </a:t>
            </a:r>
            <a:r>
              <a:rPr lang="ko-KR" altLang="en-US" dirty="0"/>
              <a:t>랜덤 </a:t>
            </a:r>
            <a:r>
              <a:rPr lang="ko-KR" altLang="en-US" dirty="0" err="1"/>
              <a:t>포레스트의</a:t>
            </a:r>
            <a:r>
              <a:rPr lang="ko-KR" altLang="en-US" dirty="0"/>
              <a:t> </a:t>
            </a:r>
            <a:r>
              <a:rPr lang="ko-KR" altLang="en-US" dirty="0" err="1"/>
              <a:t>분석식</a:t>
            </a:r>
            <a:endParaRPr lang="en-US" altLang="ko-KR" dirty="0"/>
          </a:p>
        </p:txBody>
      </p:sp>
      <p:sp>
        <p:nvSpPr>
          <p:cNvPr id="3" name="타원 2"/>
          <p:cNvSpPr/>
          <p:nvPr/>
        </p:nvSpPr>
        <p:spPr>
          <a:xfrm>
            <a:off x="6391373" y="2749444"/>
            <a:ext cx="631595" cy="313160"/>
          </a:xfrm>
          <a:prstGeom prst="ellipse">
            <a:avLst/>
          </a:prstGeom>
          <a:noFill/>
          <a:ln w="19050">
            <a:solidFill>
              <a:srgbClr val="C0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>
            <a:stCxn id="3" idx="0"/>
            <a:endCxn id="18" idx="2"/>
          </p:cNvCxnSpPr>
          <p:nvPr/>
        </p:nvCxnSpPr>
        <p:spPr>
          <a:xfrm flipH="1" flipV="1">
            <a:off x="6707170" y="1644851"/>
            <a:ext cx="1" cy="110459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132134" y="1337074"/>
            <a:ext cx="1150072" cy="307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분석 </a:t>
            </a:r>
            <a:r>
              <a:rPr lang="ko-KR" altLang="en-US" sz="1400" dirty="0" err="1"/>
              <a:t>검색어</a:t>
            </a:r>
            <a:endParaRPr lang="ko-KR" altLang="en-US" sz="1400" dirty="0"/>
          </a:p>
        </p:txBody>
      </p:sp>
      <p:sp>
        <p:nvSpPr>
          <p:cNvPr id="31" name="타원 30"/>
          <p:cNvSpPr/>
          <p:nvPr/>
        </p:nvSpPr>
        <p:spPr>
          <a:xfrm>
            <a:off x="4348281" y="2549406"/>
            <a:ext cx="1357128" cy="313160"/>
          </a:xfrm>
          <a:prstGeom prst="ellipse">
            <a:avLst/>
          </a:prstGeom>
          <a:noFill/>
          <a:ln w="19050">
            <a:solidFill>
              <a:srgbClr val="C0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/>
          <p:cNvCxnSpPr>
            <a:stCxn id="31" idx="2"/>
            <a:endCxn id="35" idx="3"/>
          </p:cNvCxnSpPr>
          <p:nvPr/>
        </p:nvCxnSpPr>
        <p:spPr>
          <a:xfrm flipH="1" flipV="1">
            <a:off x="3023814" y="2202640"/>
            <a:ext cx="1324467" cy="503346"/>
          </a:xfrm>
          <a:prstGeom prst="straightConnector1">
            <a:avLst/>
          </a:prstGeom>
          <a:ln>
            <a:solidFill>
              <a:srgbClr val="C0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706251" y="2048751"/>
            <a:ext cx="1317563" cy="307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/>
              <a:t>사용한 모델링</a:t>
            </a:r>
            <a:endParaRPr lang="ko-KR" altLang="en-US" sz="1400" dirty="0"/>
          </a:p>
        </p:txBody>
      </p:sp>
      <p:sp>
        <p:nvSpPr>
          <p:cNvPr id="36" name="타원 35"/>
          <p:cNvSpPr/>
          <p:nvPr/>
        </p:nvSpPr>
        <p:spPr>
          <a:xfrm>
            <a:off x="6957842" y="2724509"/>
            <a:ext cx="4721968" cy="338095"/>
          </a:xfrm>
          <a:prstGeom prst="ellipse">
            <a:avLst/>
          </a:prstGeom>
          <a:noFill/>
          <a:ln w="19050">
            <a:solidFill>
              <a:srgbClr val="C0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3686048" y="3018352"/>
            <a:ext cx="2790166" cy="217666"/>
          </a:xfrm>
          <a:prstGeom prst="ellipse">
            <a:avLst/>
          </a:prstGeom>
          <a:noFill/>
          <a:ln w="19050">
            <a:solidFill>
              <a:srgbClr val="C0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/>
          <p:cNvCxnSpPr>
            <a:stCxn id="36" idx="0"/>
            <a:endCxn id="41" idx="2"/>
          </p:cNvCxnSpPr>
          <p:nvPr/>
        </p:nvCxnSpPr>
        <p:spPr>
          <a:xfrm flipV="1">
            <a:off x="9318826" y="1644851"/>
            <a:ext cx="0" cy="10796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569179" y="1337074"/>
            <a:ext cx="1499293" cy="307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/>
              <a:t>선택된 독립변수</a:t>
            </a:r>
            <a:endParaRPr lang="ko-KR" altLang="en-US" sz="1400" dirty="0"/>
          </a:p>
        </p:txBody>
      </p:sp>
      <p:sp>
        <p:nvSpPr>
          <p:cNvPr id="44" name="타원 43"/>
          <p:cNvSpPr/>
          <p:nvPr/>
        </p:nvSpPr>
        <p:spPr>
          <a:xfrm>
            <a:off x="3686048" y="3435616"/>
            <a:ext cx="3417049" cy="313869"/>
          </a:xfrm>
          <a:prstGeom prst="ellipse">
            <a:avLst/>
          </a:prstGeom>
          <a:noFill/>
          <a:ln w="19050">
            <a:solidFill>
              <a:srgbClr val="C0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342531" y="2607686"/>
            <a:ext cx="2939426" cy="52322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emotiondata</a:t>
            </a:r>
            <a:r>
              <a:rPr lang="en-US" altLang="ko-KR" sz="1400" dirty="0"/>
              <a:t> : </a:t>
            </a:r>
            <a:r>
              <a:rPr lang="ko-KR" altLang="en-US" sz="1400" dirty="0" err="1"/>
              <a:t>검색어</a:t>
            </a:r>
            <a:r>
              <a:rPr lang="ko-KR" altLang="en-US" sz="1400" dirty="0"/>
              <a:t> 테이블</a:t>
            </a:r>
            <a:endParaRPr lang="en-US" altLang="ko-KR" sz="1400" dirty="0"/>
          </a:p>
          <a:p>
            <a:r>
              <a:rPr lang="en-US" altLang="ko-KR" sz="1400" dirty="0" err="1"/>
              <a:t>weatherdata</a:t>
            </a:r>
            <a:r>
              <a:rPr lang="en-US" altLang="ko-KR" sz="1400" dirty="0"/>
              <a:t> : </a:t>
            </a:r>
            <a:r>
              <a:rPr lang="ko-KR" altLang="en-US" sz="1400" dirty="0" err="1"/>
              <a:t>기상데이터</a:t>
            </a:r>
            <a:r>
              <a:rPr lang="ko-KR" altLang="en-US" sz="1400" dirty="0"/>
              <a:t> 테이블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298301" y="3478595"/>
            <a:ext cx="998549" cy="307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/>
              <a:t>예측 결과</a:t>
            </a:r>
            <a:endParaRPr lang="ko-KR" altLang="en-US" sz="1400" dirty="0"/>
          </a:p>
        </p:txBody>
      </p:sp>
      <p:cxnSp>
        <p:nvCxnSpPr>
          <p:cNvPr id="47" name="직선 화살표 연결선 46"/>
          <p:cNvCxnSpPr>
            <a:stCxn id="44" idx="2"/>
            <a:endCxn id="46" idx="3"/>
          </p:cNvCxnSpPr>
          <p:nvPr/>
        </p:nvCxnSpPr>
        <p:spPr>
          <a:xfrm flipH="1">
            <a:off x="3296850" y="3592551"/>
            <a:ext cx="389198" cy="39933"/>
          </a:xfrm>
          <a:prstGeom prst="straightConnector1">
            <a:avLst/>
          </a:prstGeom>
          <a:ln>
            <a:solidFill>
              <a:srgbClr val="C0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/>
          <p:cNvSpPr/>
          <p:nvPr/>
        </p:nvSpPr>
        <p:spPr>
          <a:xfrm>
            <a:off x="3686048" y="3837831"/>
            <a:ext cx="3417049" cy="313869"/>
          </a:xfrm>
          <a:prstGeom prst="ellipse">
            <a:avLst/>
          </a:prstGeom>
          <a:noFill/>
          <a:ln w="19050">
            <a:solidFill>
              <a:srgbClr val="C0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화살표 연결선 52"/>
          <p:cNvCxnSpPr>
            <a:stCxn id="52" idx="2"/>
            <a:endCxn id="57" idx="3"/>
          </p:cNvCxnSpPr>
          <p:nvPr/>
        </p:nvCxnSpPr>
        <p:spPr>
          <a:xfrm flipH="1">
            <a:off x="3281957" y="3994766"/>
            <a:ext cx="404091" cy="10106"/>
          </a:xfrm>
          <a:prstGeom prst="straightConnector1">
            <a:avLst/>
          </a:prstGeom>
          <a:ln>
            <a:solidFill>
              <a:srgbClr val="C0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717148" y="3850983"/>
            <a:ext cx="564809" cy="307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MRE </a:t>
            </a:r>
            <a:endParaRPr lang="ko-KR" altLang="en-US" sz="1400" dirty="0"/>
          </a:p>
        </p:txBody>
      </p:sp>
      <p:sp>
        <p:nvSpPr>
          <p:cNvPr id="63" name="타원 62"/>
          <p:cNvSpPr/>
          <p:nvPr/>
        </p:nvSpPr>
        <p:spPr>
          <a:xfrm>
            <a:off x="3720263" y="4264726"/>
            <a:ext cx="1228809" cy="313869"/>
          </a:xfrm>
          <a:prstGeom prst="ellipse">
            <a:avLst/>
          </a:prstGeom>
          <a:noFill/>
          <a:ln w="19050">
            <a:solidFill>
              <a:srgbClr val="C0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화살표 연결선 64"/>
          <p:cNvCxnSpPr>
            <a:stCxn id="63" idx="2"/>
            <a:endCxn id="68" idx="3"/>
          </p:cNvCxnSpPr>
          <p:nvPr/>
        </p:nvCxnSpPr>
        <p:spPr>
          <a:xfrm flipH="1" flipV="1">
            <a:off x="3316172" y="4421660"/>
            <a:ext cx="404091" cy="1"/>
          </a:xfrm>
          <a:prstGeom prst="straightConnector1">
            <a:avLst/>
          </a:prstGeom>
          <a:ln>
            <a:solidFill>
              <a:srgbClr val="C0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569196" y="4267771"/>
            <a:ext cx="1746976" cy="307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/>
              <a:t>그래프에 </a:t>
            </a:r>
            <a:r>
              <a:rPr lang="en-US" altLang="ko-KR" sz="1400" dirty="0"/>
              <a:t>Y=X </a:t>
            </a:r>
            <a:r>
              <a:rPr lang="ko-KR" altLang="en-US" sz="1400" dirty="0"/>
              <a:t>추가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  <p:sp>
        <p:nvSpPr>
          <p:cNvPr id="82" name="타원 81"/>
          <p:cNvSpPr/>
          <p:nvPr/>
        </p:nvSpPr>
        <p:spPr>
          <a:xfrm>
            <a:off x="8394568" y="2979414"/>
            <a:ext cx="622169" cy="313869"/>
          </a:xfrm>
          <a:prstGeom prst="ellipse">
            <a:avLst/>
          </a:prstGeom>
          <a:noFill/>
          <a:ln w="19050">
            <a:solidFill>
              <a:srgbClr val="C0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화살표 연결선 82"/>
          <p:cNvCxnSpPr>
            <a:stCxn id="82" idx="4"/>
            <a:endCxn id="87" idx="0"/>
          </p:cNvCxnSpPr>
          <p:nvPr/>
        </p:nvCxnSpPr>
        <p:spPr>
          <a:xfrm flipH="1">
            <a:off x="8705652" y="3293283"/>
            <a:ext cx="1" cy="221894"/>
          </a:xfrm>
          <a:prstGeom prst="straightConnector1">
            <a:avLst/>
          </a:prstGeom>
          <a:ln>
            <a:solidFill>
              <a:srgbClr val="C0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8049469" y="3515177"/>
            <a:ext cx="1312365" cy="307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/>
              <a:t>생성한 </a:t>
            </a:r>
            <a:r>
              <a:rPr lang="ko-KR" altLang="en-US" sz="1400" dirty="0" err="1"/>
              <a:t>나무수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  <p:sp>
        <p:nvSpPr>
          <p:cNvPr id="98" name="타원 97"/>
          <p:cNvSpPr/>
          <p:nvPr/>
        </p:nvSpPr>
        <p:spPr>
          <a:xfrm>
            <a:off x="3733876" y="4683272"/>
            <a:ext cx="1228809" cy="313869"/>
          </a:xfrm>
          <a:prstGeom prst="ellipse">
            <a:avLst/>
          </a:prstGeom>
          <a:noFill/>
          <a:ln w="19050">
            <a:solidFill>
              <a:srgbClr val="C0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9" name="직선 화살표 연결선 98"/>
          <p:cNvCxnSpPr>
            <a:stCxn id="98" idx="2"/>
            <a:endCxn id="101" idx="3"/>
          </p:cNvCxnSpPr>
          <p:nvPr/>
        </p:nvCxnSpPr>
        <p:spPr>
          <a:xfrm flipH="1">
            <a:off x="3302357" y="4840207"/>
            <a:ext cx="431519" cy="909238"/>
          </a:xfrm>
          <a:prstGeom prst="straightConnector1">
            <a:avLst/>
          </a:prstGeom>
          <a:ln>
            <a:solidFill>
              <a:srgbClr val="C0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42531" y="5056947"/>
            <a:ext cx="2959826" cy="138499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</a:rPr>
              <a:t>▷ </a:t>
            </a:r>
            <a:r>
              <a:rPr lang="ko-KR" altLang="en-US" sz="1400" dirty="0" err="1"/>
              <a:t>랜덤포레스트의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종류중</a:t>
            </a:r>
            <a:r>
              <a:rPr lang="ko-KR" altLang="en-US" sz="1400" dirty="0"/>
              <a:t> 하나</a:t>
            </a:r>
            <a:endParaRPr lang="en-US" altLang="ko-KR" sz="1400" dirty="0"/>
          </a:p>
          <a:p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</a:rPr>
              <a:t>▷ </a:t>
            </a:r>
            <a:r>
              <a:rPr lang="ko-KR" altLang="en-US" sz="1400" dirty="0"/>
              <a:t>적절한 </a:t>
            </a:r>
            <a:r>
              <a:rPr lang="en-US" altLang="ko-KR" sz="1400" dirty="0" err="1"/>
              <a:t>ntree</a:t>
            </a:r>
            <a:r>
              <a:rPr lang="en-US" altLang="ko-KR" sz="1400" dirty="0"/>
              <a:t> </a:t>
            </a:r>
            <a:r>
              <a:rPr lang="ko-KR" altLang="en-US" sz="1400" dirty="0"/>
              <a:t>의 수를 자동으로 지정해주어 더욱 정확한 예측 결과를 분석한다</a:t>
            </a:r>
            <a:r>
              <a:rPr lang="en-US" altLang="ko-KR" sz="1400" dirty="0"/>
              <a:t>. </a:t>
            </a:r>
          </a:p>
          <a:p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</a:rPr>
              <a:t>▷ </a:t>
            </a:r>
            <a:r>
              <a:rPr lang="en-US" altLang="ko-KR" sz="1400" dirty="0"/>
              <a:t>Seed</a:t>
            </a:r>
            <a:r>
              <a:rPr lang="ko-KR" altLang="en-US" sz="1400" dirty="0"/>
              <a:t>값을 고정하여 모든 예측 분석을 </a:t>
            </a:r>
            <a:r>
              <a:rPr lang="en-US" altLang="ko-KR" sz="1400" dirty="0" err="1">
                <a:solidFill>
                  <a:srgbClr val="C00000"/>
                </a:solidFill>
              </a:rPr>
              <a:t>cforest</a:t>
            </a:r>
            <a:r>
              <a:rPr lang="ko-KR" altLang="en-US" sz="1400" dirty="0"/>
              <a:t>로 시행한다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09" name="TextBox 108"/>
          <p:cNvSpPr txBox="1"/>
          <p:nvPr/>
        </p:nvSpPr>
        <p:spPr>
          <a:xfrm>
            <a:off x="502787" y="4585729"/>
            <a:ext cx="830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C00000"/>
                </a:solidFill>
              </a:rPr>
              <a:t>결론</a:t>
            </a:r>
          </a:p>
        </p:txBody>
      </p:sp>
      <p:sp>
        <p:nvSpPr>
          <p:cNvPr id="110" name="순서도: 처리 109"/>
          <p:cNvSpPr/>
          <p:nvPr/>
        </p:nvSpPr>
        <p:spPr>
          <a:xfrm>
            <a:off x="342531" y="4924283"/>
            <a:ext cx="849569" cy="45719"/>
          </a:xfrm>
          <a:prstGeom prst="flowChartProces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포인트가 5개인 별 110"/>
          <p:cNvSpPr>
            <a:spLocks noChangeAspect="1"/>
          </p:cNvSpPr>
          <p:nvPr/>
        </p:nvSpPr>
        <p:spPr>
          <a:xfrm>
            <a:off x="366676" y="4585729"/>
            <a:ext cx="272220" cy="272733"/>
          </a:xfrm>
          <a:prstGeom prst="star5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979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7757968" y="5410050"/>
            <a:ext cx="987724" cy="2352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7906774" y="5076775"/>
            <a:ext cx="987724" cy="2352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382641" cy="695422"/>
          </a:xfrm>
          <a:prstGeom prst="rect">
            <a:avLst/>
          </a:prstGeom>
        </p:spPr>
      </p:pic>
      <p:sp>
        <p:nvSpPr>
          <p:cNvPr id="5" name="순서도: 처리 4"/>
          <p:cNvSpPr/>
          <p:nvPr/>
        </p:nvSpPr>
        <p:spPr>
          <a:xfrm>
            <a:off x="0" y="641652"/>
            <a:ext cx="12192000" cy="18000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2804" y="178434"/>
            <a:ext cx="4590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4. </a:t>
            </a:r>
            <a:r>
              <a:rPr lang="ko-KR" altLang="en-US" sz="1600" dirty="0"/>
              <a:t>분석 결과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2931" y="726976"/>
            <a:ext cx="1305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</a:rPr>
              <a:t>모델링 분석</a:t>
            </a:r>
          </a:p>
        </p:txBody>
      </p:sp>
      <p:sp>
        <p:nvSpPr>
          <p:cNvPr id="8" name="순서도: 처리 7"/>
          <p:cNvSpPr/>
          <p:nvPr/>
        </p:nvSpPr>
        <p:spPr>
          <a:xfrm>
            <a:off x="202675" y="1065530"/>
            <a:ext cx="1362174" cy="45719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202675" y="759564"/>
            <a:ext cx="249812" cy="273379"/>
            <a:chOff x="871978" y="1527141"/>
            <a:chExt cx="249812" cy="273379"/>
          </a:xfrm>
        </p:grpSpPr>
        <p:sp>
          <p:nvSpPr>
            <p:cNvPr id="10" name="타원 9"/>
            <p:cNvSpPr>
              <a:spLocks noChangeAspect="1"/>
            </p:cNvSpPr>
            <p:nvPr/>
          </p:nvSpPr>
          <p:spPr>
            <a:xfrm>
              <a:off x="871978" y="1527141"/>
              <a:ext cx="179789" cy="179111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연결선 10"/>
            <p:cNvCxnSpPr>
              <a:stCxn id="10" idx="5"/>
            </p:cNvCxnSpPr>
            <p:nvPr/>
          </p:nvCxnSpPr>
          <p:spPr>
            <a:xfrm>
              <a:off x="1025438" y="1680022"/>
              <a:ext cx="96352" cy="120498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직사각형 15"/>
          <p:cNvSpPr/>
          <p:nvPr/>
        </p:nvSpPr>
        <p:spPr>
          <a:xfrm>
            <a:off x="282805" y="1216213"/>
            <a:ext cx="102280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▷ </a:t>
            </a:r>
            <a:r>
              <a:rPr lang="en-US" altLang="ko-KR" dirty="0"/>
              <a:t>Training Data : Test Data = 7 : 3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▷ </a:t>
            </a:r>
            <a:r>
              <a:rPr lang="ko-KR" altLang="en-US" dirty="0"/>
              <a:t>각 모델링들의 평균오차제곱</a:t>
            </a:r>
            <a:r>
              <a:rPr lang="en-US" altLang="ko-KR" dirty="0"/>
              <a:t>(MSE)</a:t>
            </a:r>
            <a:r>
              <a:rPr lang="ko-KR" altLang="en-US" dirty="0"/>
              <a:t> 값</a:t>
            </a:r>
            <a:endParaRPr lang="en-US" altLang="ko-KR" dirty="0"/>
          </a:p>
        </p:txBody>
      </p:sp>
      <p:sp>
        <p:nvSpPr>
          <p:cNvPr id="12" name="직사각형 11"/>
          <p:cNvSpPr/>
          <p:nvPr/>
        </p:nvSpPr>
        <p:spPr>
          <a:xfrm>
            <a:off x="6913136" y="3369676"/>
            <a:ext cx="759125" cy="3968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53" y="2408391"/>
            <a:ext cx="5372850" cy="3801005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6913136" y="2895224"/>
            <a:ext cx="759125" cy="3968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913136" y="2379260"/>
            <a:ext cx="759125" cy="3968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870671" y="2396873"/>
            <a:ext cx="3071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모델링의 오차가 작음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870671" y="2953485"/>
            <a:ext cx="3071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모델링의 오차에 유의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870671" y="3427937"/>
            <a:ext cx="3752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모델링의 오차에 주의 필요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6387665" y="4573157"/>
            <a:ext cx="5487306" cy="1578633"/>
          </a:xfrm>
          <a:prstGeom prst="roundRect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회귀 분석에서 모든 </a:t>
            </a:r>
            <a:r>
              <a:rPr lang="ko-KR" altLang="en-US" sz="1400" dirty="0" err="1">
                <a:solidFill>
                  <a:schemeClr val="tx1"/>
                </a:solidFill>
              </a:rPr>
              <a:t>검색어와</a:t>
            </a:r>
            <a:r>
              <a:rPr lang="ko-KR" altLang="en-US" sz="1400" dirty="0">
                <a:solidFill>
                  <a:schemeClr val="tx1"/>
                </a:solidFill>
              </a:rPr>
              <a:t> 기상 데이터 간의 </a:t>
            </a:r>
            <a:r>
              <a:rPr lang="ko-KR" altLang="en-US" sz="1400" dirty="0" err="1">
                <a:solidFill>
                  <a:srgbClr val="FF0000"/>
                </a:solidFill>
              </a:rPr>
              <a:t>선형성</a:t>
            </a:r>
            <a:r>
              <a:rPr lang="ko-KR" altLang="en-US" sz="1400" dirty="0" err="1">
                <a:solidFill>
                  <a:schemeClr val="tx1"/>
                </a:solidFill>
              </a:rPr>
              <a:t>이</a:t>
            </a:r>
            <a:r>
              <a:rPr lang="ko-KR" altLang="en-US" sz="1400" dirty="0">
                <a:solidFill>
                  <a:schemeClr val="tx1"/>
                </a:solidFill>
              </a:rPr>
              <a:t> 증명 되었지만 일부 검색어의 예측 모델이 오차가 심함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일부 검색어의 모델링 배제를 결정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배제 </a:t>
            </a:r>
            <a:r>
              <a:rPr lang="ko-KR" altLang="en-US" sz="1400" dirty="0" err="1">
                <a:solidFill>
                  <a:schemeClr val="tx1"/>
                </a:solidFill>
              </a:rPr>
              <a:t>검색어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ko-KR" altLang="en-US" sz="1400" dirty="0">
                <a:solidFill>
                  <a:schemeClr val="tx1"/>
                </a:solidFill>
              </a:rPr>
              <a:t>고독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분노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싫다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외로움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542897" y="4083519"/>
            <a:ext cx="830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C00000"/>
                </a:solidFill>
              </a:rPr>
              <a:t>결론</a:t>
            </a:r>
          </a:p>
        </p:txBody>
      </p:sp>
      <p:sp>
        <p:nvSpPr>
          <p:cNvPr id="23" name="순서도: 처리 22"/>
          <p:cNvSpPr/>
          <p:nvPr/>
        </p:nvSpPr>
        <p:spPr>
          <a:xfrm>
            <a:off x="6382641" y="4422073"/>
            <a:ext cx="849569" cy="45719"/>
          </a:xfrm>
          <a:prstGeom prst="flowChartProces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포인트가 5개인 별 23"/>
          <p:cNvSpPr>
            <a:spLocks noChangeAspect="1"/>
          </p:cNvSpPr>
          <p:nvPr/>
        </p:nvSpPr>
        <p:spPr>
          <a:xfrm>
            <a:off x="6406786" y="4083519"/>
            <a:ext cx="272220" cy="272733"/>
          </a:xfrm>
          <a:prstGeom prst="star5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7776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824630"/>
            <a:ext cx="10058400" cy="27335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382641" cy="695422"/>
          </a:xfrm>
          <a:prstGeom prst="rect">
            <a:avLst/>
          </a:prstGeom>
        </p:spPr>
      </p:pic>
      <p:sp>
        <p:nvSpPr>
          <p:cNvPr id="5" name="순서도: 처리 4"/>
          <p:cNvSpPr/>
          <p:nvPr/>
        </p:nvSpPr>
        <p:spPr>
          <a:xfrm>
            <a:off x="0" y="641652"/>
            <a:ext cx="12192000" cy="18000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2804" y="178434"/>
            <a:ext cx="4590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4. </a:t>
            </a:r>
            <a:r>
              <a:rPr lang="ko-KR" altLang="en-US" sz="1600" dirty="0"/>
              <a:t>분석 결과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2931" y="726976"/>
            <a:ext cx="1305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</a:rPr>
              <a:t>모델링 분석</a:t>
            </a:r>
          </a:p>
        </p:txBody>
      </p:sp>
      <p:sp>
        <p:nvSpPr>
          <p:cNvPr id="8" name="순서도: 처리 7"/>
          <p:cNvSpPr/>
          <p:nvPr/>
        </p:nvSpPr>
        <p:spPr>
          <a:xfrm>
            <a:off x="202675" y="1065530"/>
            <a:ext cx="1362174" cy="45719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202675" y="759564"/>
            <a:ext cx="249812" cy="273379"/>
            <a:chOff x="871978" y="1527141"/>
            <a:chExt cx="249812" cy="273379"/>
          </a:xfrm>
        </p:grpSpPr>
        <p:sp>
          <p:nvSpPr>
            <p:cNvPr id="10" name="타원 9"/>
            <p:cNvSpPr>
              <a:spLocks noChangeAspect="1"/>
            </p:cNvSpPr>
            <p:nvPr/>
          </p:nvSpPr>
          <p:spPr>
            <a:xfrm>
              <a:off x="871978" y="1527141"/>
              <a:ext cx="179789" cy="179111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연결선 10"/>
            <p:cNvCxnSpPr>
              <a:stCxn id="10" idx="5"/>
            </p:cNvCxnSpPr>
            <p:nvPr/>
          </p:nvCxnSpPr>
          <p:spPr>
            <a:xfrm>
              <a:off x="1025438" y="1680022"/>
              <a:ext cx="96352" cy="120498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1668545" y="658529"/>
            <a:ext cx="677671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Why?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dirty="0"/>
              <a:t>데이터간의 선형성은 있지만 예측 모델링 오차가 큰가</a:t>
            </a:r>
            <a:r>
              <a:rPr lang="en-US" altLang="ko-KR" dirty="0"/>
              <a:t>?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282805" y="1216213"/>
            <a:ext cx="52208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▷ </a:t>
            </a:r>
            <a:r>
              <a:rPr lang="ko-KR" altLang="en-US" dirty="0"/>
              <a:t>배제 </a:t>
            </a:r>
            <a:r>
              <a:rPr lang="ko-KR" altLang="en-US" dirty="0" err="1"/>
              <a:t>검색어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고독</a:t>
            </a:r>
            <a:r>
              <a:rPr lang="en-US" altLang="ko-KR" dirty="0"/>
              <a:t>, </a:t>
            </a:r>
            <a:r>
              <a:rPr lang="ko-KR" altLang="en-US" dirty="0"/>
              <a:t>분노</a:t>
            </a:r>
            <a:r>
              <a:rPr lang="en-US" altLang="ko-KR" dirty="0"/>
              <a:t>, </a:t>
            </a:r>
            <a:r>
              <a:rPr lang="ko-KR" altLang="en-US" dirty="0"/>
              <a:t>싫다</a:t>
            </a:r>
            <a:r>
              <a:rPr lang="en-US" altLang="ko-KR" dirty="0"/>
              <a:t>, </a:t>
            </a:r>
            <a:r>
              <a:rPr lang="ko-KR" altLang="en-US" dirty="0"/>
              <a:t>외로움</a:t>
            </a:r>
            <a:endParaRPr lang="en-US" altLang="ko-KR" dirty="0"/>
          </a:p>
          <a:p>
            <a:pPr algn="just">
              <a:lnSpc>
                <a:spcPct val="150000"/>
              </a:lnSpc>
            </a:pP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▷ </a:t>
            </a:r>
            <a:r>
              <a:rPr lang="ko-KR" altLang="en-US" dirty="0"/>
              <a:t>분노 검색어의 </a:t>
            </a:r>
            <a:r>
              <a:rPr lang="ko-KR" altLang="en-US" dirty="0" err="1"/>
              <a:t>검색량</a:t>
            </a:r>
            <a:r>
              <a:rPr lang="ko-KR" altLang="en-US" dirty="0"/>
              <a:t> </a:t>
            </a:r>
            <a:r>
              <a:rPr lang="en-US" altLang="ko-KR" dirty="0"/>
              <a:t>20160625 - 20190623</a:t>
            </a:r>
            <a:endParaRPr lang="ko-KR" altLang="en-US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189538" y="4869611"/>
            <a:ext cx="9935662" cy="1578633"/>
          </a:xfrm>
          <a:prstGeom prst="roundRect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</a:rPr>
              <a:t>▷ </a:t>
            </a:r>
            <a:r>
              <a:rPr lang="ko-KR" altLang="en-US" sz="1400" dirty="0">
                <a:solidFill>
                  <a:schemeClr val="tx1"/>
                </a:solidFill>
              </a:rPr>
              <a:t>분노 </a:t>
            </a:r>
            <a:r>
              <a:rPr lang="ko-KR" altLang="en-US" sz="1400" dirty="0" err="1">
                <a:solidFill>
                  <a:schemeClr val="tx1"/>
                </a:solidFill>
              </a:rPr>
              <a:t>검색량이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17/4 ~ 17/5 </a:t>
            </a:r>
            <a:r>
              <a:rPr lang="ko-KR" altLang="en-US" sz="1400" dirty="0">
                <a:solidFill>
                  <a:schemeClr val="tx1"/>
                </a:solidFill>
              </a:rPr>
              <a:t>에 집중 되어 있음을 확인 할 수 있다</a:t>
            </a:r>
            <a:r>
              <a:rPr lang="en-US" altLang="ko-KR" sz="1400" dirty="0">
                <a:solidFill>
                  <a:schemeClr val="tx1"/>
                </a:solidFill>
              </a:rPr>
              <a:t>. (</a:t>
            </a:r>
            <a:r>
              <a:rPr lang="ko-KR" altLang="en-US" sz="1400" dirty="0">
                <a:solidFill>
                  <a:schemeClr val="tx1"/>
                </a:solidFill>
              </a:rPr>
              <a:t>높은 값의 </a:t>
            </a:r>
            <a:r>
              <a:rPr lang="ko-KR" altLang="en-US" sz="1400" dirty="0" err="1">
                <a:solidFill>
                  <a:schemeClr val="tx1"/>
                </a:solidFill>
              </a:rPr>
              <a:t>이상값</a:t>
            </a:r>
            <a:r>
              <a:rPr lang="ko-KR" altLang="en-US" sz="1400" dirty="0">
                <a:solidFill>
                  <a:schemeClr val="tx1"/>
                </a:solidFill>
              </a:rPr>
              <a:t> 발생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</a:rPr>
              <a:t>▷ </a:t>
            </a:r>
            <a:r>
              <a:rPr lang="ko-KR" altLang="en-US" sz="1400" dirty="0">
                <a:solidFill>
                  <a:schemeClr val="tx1"/>
                </a:solidFill>
              </a:rPr>
              <a:t>이는 박근혜 전 대통령의 탄핵 심판</a:t>
            </a:r>
            <a:r>
              <a:rPr lang="en-US" altLang="ko-KR" sz="1400" dirty="0">
                <a:solidFill>
                  <a:schemeClr val="tx1"/>
                </a:solidFill>
              </a:rPr>
              <a:t>(17/3/10)</a:t>
            </a:r>
            <a:r>
              <a:rPr lang="ko-KR" altLang="en-US" sz="1400" dirty="0">
                <a:solidFill>
                  <a:schemeClr val="tx1"/>
                </a:solidFill>
              </a:rPr>
              <a:t>과 </a:t>
            </a:r>
            <a:r>
              <a:rPr lang="en-US" altLang="ko-KR" sz="1400" dirty="0">
                <a:solidFill>
                  <a:schemeClr val="tx1"/>
                </a:solidFill>
              </a:rPr>
              <a:t>19</a:t>
            </a:r>
            <a:r>
              <a:rPr lang="ko-KR" altLang="en-US" sz="1400" dirty="0">
                <a:solidFill>
                  <a:schemeClr val="tx1"/>
                </a:solidFill>
              </a:rPr>
              <a:t>회 대선</a:t>
            </a:r>
            <a:r>
              <a:rPr lang="en-US" altLang="ko-KR" sz="1400" dirty="0">
                <a:solidFill>
                  <a:schemeClr val="tx1"/>
                </a:solidFill>
              </a:rPr>
              <a:t>(17/5/9)</a:t>
            </a:r>
            <a:r>
              <a:rPr lang="ko-KR" altLang="en-US" sz="1400" dirty="0">
                <a:solidFill>
                  <a:schemeClr val="tx1"/>
                </a:solidFill>
              </a:rPr>
              <a:t>과 같은 </a:t>
            </a:r>
            <a:r>
              <a:rPr lang="ko-KR" altLang="en-US" sz="1400" dirty="0">
                <a:solidFill>
                  <a:srgbClr val="FF0000"/>
                </a:solidFill>
              </a:rPr>
              <a:t>사회이슈</a:t>
            </a:r>
            <a:r>
              <a:rPr lang="ko-KR" altLang="en-US" sz="1400" dirty="0">
                <a:solidFill>
                  <a:schemeClr val="tx1"/>
                </a:solidFill>
              </a:rPr>
              <a:t>가 원인으로 보여진다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</a:rPr>
              <a:t>▷ </a:t>
            </a:r>
            <a:r>
              <a:rPr lang="ko-KR" altLang="en-US" sz="1400" dirty="0">
                <a:solidFill>
                  <a:schemeClr val="tx1"/>
                </a:solidFill>
              </a:rPr>
              <a:t>감정 </a:t>
            </a:r>
            <a:r>
              <a:rPr lang="ko-KR" altLang="en-US" sz="1400" dirty="0" err="1">
                <a:solidFill>
                  <a:schemeClr val="tx1"/>
                </a:solidFill>
              </a:rPr>
              <a:t>검색어와</a:t>
            </a:r>
            <a:r>
              <a:rPr lang="ko-KR" altLang="en-US" sz="1400" dirty="0">
                <a:solidFill>
                  <a:schemeClr val="tx1"/>
                </a:solidFill>
              </a:rPr>
              <a:t> 기상데이터 간의 선형성은 있으나 </a:t>
            </a:r>
            <a:r>
              <a:rPr lang="ko-KR" altLang="en-US" sz="1400" dirty="0">
                <a:solidFill>
                  <a:srgbClr val="0070C0"/>
                </a:solidFill>
              </a:rPr>
              <a:t>감정 검색어가 기상데이터만 </a:t>
            </a:r>
            <a:r>
              <a:rPr lang="ko-KR" altLang="en-US" sz="1400" dirty="0" err="1">
                <a:solidFill>
                  <a:srgbClr val="0070C0"/>
                </a:solidFill>
              </a:rPr>
              <a:t>선형성이</a:t>
            </a:r>
            <a:r>
              <a:rPr lang="ko-KR" altLang="en-US" sz="1400" dirty="0">
                <a:solidFill>
                  <a:srgbClr val="0070C0"/>
                </a:solidFill>
              </a:rPr>
              <a:t> 있지는 않다</a:t>
            </a:r>
            <a:r>
              <a:rPr lang="ko-KR" altLang="en-US" sz="1400" dirty="0">
                <a:solidFill>
                  <a:schemeClr val="tx1"/>
                </a:solidFill>
              </a:rPr>
              <a:t>는 사례이다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35276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31" y="2162426"/>
            <a:ext cx="5723913" cy="429293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382641" cy="695422"/>
          </a:xfrm>
          <a:prstGeom prst="rect">
            <a:avLst/>
          </a:prstGeom>
        </p:spPr>
      </p:pic>
      <p:sp>
        <p:nvSpPr>
          <p:cNvPr id="5" name="순서도: 처리 4"/>
          <p:cNvSpPr/>
          <p:nvPr/>
        </p:nvSpPr>
        <p:spPr>
          <a:xfrm>
            <a:off x="0" y="641652"/>
            <a:ext cx="12192000" cy="18000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2804" y="178434"/>
            <a:ext cx="4590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4. </a:t>
            </a:r>
            <a:r>
              <a:rPr lang="ko-KR" altLang="en-US" sz="1600" dirty="0"/>
              <a:t>분석 결과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2931" y="726976"/>
            <a:ext cx="1305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</a:rPr>
              <a:t>모델링 분석</a:t>
            </a:r>
          </a:p>
        </p:txBody>
      </p:sp>
      <p:sp>
        <p:nvSpPr>
          <p:cNvPr id="8" name="순서도: 처리 7"/>
          <p:cNvSpPr/>
          <p:nvPr/>
        </p:nvSpPr>
        <p:spPr>
          <a:xfrm>
            <a:off x="202675" y="1065530"/>
            <a:ext cx="1362174" cy="45719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202675" y="759564"/>
            <a:ext cx="249812" cy="273379"/>
            <a:chOff x="871978" y="1527141"/>
            <a:chExt cx="249812" cy="273379"/>
          </a:xfrm>
        </p:grpSpPr>
        <p:sp>
          <p:nvSpPr>
            <p:cNvPr id="10" name="타원 9"/>
            <p:cNvSpPr>
              <a:spLocks noChangeAspect="1"/>
            </p:cNvSpPr>
            <p:nvPr/>
          </p:nvSpPr>
          <p:spPr>
            <a:xfrm>
              <a:off x="871978" y="1527141"/>
              <a:ext cx="179789" cy="179111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연결선 10"/>
            <p:cNvCxnSpPr>
              <a:stCxn id="10" idx="5"/>
            </p:cNvCxnSpPr>
            <p:nvPr/>
          </p:nvCxnSpPr>
          <p:spPr>
            <a:xfrm>
              <a:off x="1025438" y="1680022"/>
              <a:ext cx="96352" cy="120498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직사각형 13"/>
          <p:cNvSpPr/>
          <p:nvPr/>
        </p:nvSpPr>
        <p:spPr>
          <a:xfrm>
            <a:off x="282805" y="1216213"/>
            <a:ext cx="5220848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▷ </a:t>
            </a:r>
            <a:r>
              <a:rPr lang="ko-KR" altLang="en-US" dirty="0"/>
              <a:t>랜덤 </a:t>
            </a:r>
            <a:r>
              <a:rPr lang="ko-KR" altLang="en-US" dirty="0" err="1"/>
              <a:t>포레스트의</a:t>
            </a:r>
            <a:r>
              <a:rPr lang="ko-KR" altLang="en-US" dirty="0"/>
              <a:t> 예측 결과 그래프 분석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35" y="2162426"/>
            <a:ext cx="5723913" cy="429293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859172" y="6345227"/>
            <a:ext cx="1438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X</a:t>
            </a:r>
            <a:r>
              <a:rPr lang="ko-KR" altLang="en-US" sz="1600" dirty="0"/>
              <a:t>축 </a:t>
            </a:r>
            <a:r>
              <a:rPr lang="ko-KR" altLang="en-US" sz="1600" dirty="0" err="1"/>
              <a:t>실제값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596908" y="2466513"/>
            <a:ext cx="837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Y</a:t>
            </a:r>
            <a:r>
              <a:rPr lang="ko-KR" altLang="en-US" sz="1600" dirty="0"/>
              <a:t>축 </a:t>
            </a:r>
            <a:endParaRPr lang="en-US" altLang="ko-KR" sz="1600" dirty="0"/>
          </a:p>
          <a:p>
            <a:r>
              <a:rPr lang="ko-KR" altLang="en-US" sz="1600" dirty="0" err="1"/>
              <a:t>예측값</a:t>
            </a:r>
            <a:endParaRPr lang="ko-KR" altLang="en-US" sz="1600" dirty="0"/>
          </a:p>
        </p:txBody>
      </p:sp>
      <p:sp>
        <p:nvSpPr>
          <p:cNvPr id="18" name="타원 17"/>
          <p:cNvSpPr>
            <a:spLocks noChangeAspect="1"/>
          </p:cNvSpPr>
          <p:nvPr/>
        </p:nvSpPr>
        <p:spPr>
          <a:xfrm>
            <a:off x="4079765" y="4072676"/>
            <a:ext cx="431321" cy="43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>
            <a:spLocks noChangeAspect="1"/>
          </p:cNvSpPr>
          <p:nvPr/>
        </p:nvSpPr>
        <p:spPr>
          <a:xfrm>
            <a:off x="5580761" y="3105150"/>
            <a:ext cx="431321" cy="43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>
            <a:spLocks noChangeAspect="1"/>
          </p:cNvSpPr>
          <p:nvPr/>
        </p:nvSpPr>
        <p:spPr>
          <a:xfrm>
            <a:off x="4778504" y="2542901"/>
            <a:ext cx="431321" cy="43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511086" y="3430707"/>
            <a:ext cx="828665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err="1"/>
              <a:t>이상값</a:t>
            </a:r>
            <a:endParaRPr lang="ko-KR" altLang="en-US" sz="1600" dirty="0"/>
          </a:p>
        </p:txBody>
      </p:sp>
      <p:sp>
        <p:nvSpPr>
          <p:cNvPr id="22" name="왼쪽 화살표 21"/>
          <p:cNvSpPr/>
          <p:nvPr/>
        </p:nvSpPr>
        <p:spPr>
          <a:xfrm rot="20027735">
            <a:off x="2365069" y="2445143"/>
            <a:ext cx="544531" cy="304135"/>
          </a:xfrm>
          <a:prstGeom prst="leftArrow">
            <a:avLst>
              <a:gd name="adj1" fmla="val 25367"/>
              <a:gd name="adj2" fmla="val 5387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004994" y="2325979"/>
            <a:ext cx="1327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Y=X </a:t>
            </a:r>
            <a:r>
              <a:rPr lang="ko-KR" altLang="en-US" sz="1600" dirty="0"/>
              <a:t>그래프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6476214" y="3769262"/>
            <a:ext cx="5275691" cy="2460520"/>
          </a:xfrm>
          <a:prstGeom prst="roundRect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</a:rPr>
              <a:t>▷ </a:t>
            </a:r>
            <a:r>
              <a:rPr lang="en-US" altLang="ko-KR" sz="1400" dirty="0">
                <a:solidFill>
                  <a:schemeClr val="tx1"/>
                </a:solidFill>
              </a:rPr>
              <a:t>Y=X </a:t>
            </a:r>
            <a:r>
              <a:rPr lang="ko-KR" altLang="en-US" sz="1400" dirty="0">
                <a:solidFill>
                  <a:schemeClr val="tx1"/>
                </a:solidFill>
              </a:rPr>
              <a:t>그래프에 가까울수록 </a:t>
            </a:r>
            <a:r>
              <a:rPr lang="ko-KR" altLang="en-US" sz="1400" dirty="0" err="1">
                <a:solidFill>
                  <a:schemeClr val="tx1"/>
                </a:solidFill>
              </a:rPr>
              <a:t>예측값과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실제값이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차이가 없다는 것을 의미한다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</a:rPr>
              <a:t>▷ 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실제값의</a:t>
            </a:r>
            <a:r>
              <a:rPr lang="ko-KR" altLang="en-US" sz="1400" dirty="0">
                <a:solidFill>
                  <a:schemeClr val="tx1"/>
                </a:solidFill>
              </a:rPr>
              <a:t> 값이 큰 </a:t>
            </a:r>
            <a:r>
              <a:rPr lang="ko-KR" altLang="en-US" sz="1400" dirty="0" err="1">
                <a:solidFill>
                  <a:schemeClr val="tx1"/>
                </a:solidFill>
              </a:rPr>
              <a:t>이상값에</a:t>
            </a:r>
            <a:r>
              <a:rPr lang="ko-KR" altLang="en-US" sz="1400" dirty="0">
                <a:solidFill>
                  <a:schemeClr val="tx1"/>
                </a:solidFill>
              </a:rPr>
              <a:t> 대해 예측을 잘 하지 못한다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</a:rPr>
              <a:t>▷ </a:t>
            </a:r>
            <a:r>
              <a:rPr lang="ko-KR" altLang="en-US" sz="1400" dirty="0" err="1">
                <a:solidFill>
                  <a:schemeClr val="tx1"/>
                </a:solidFill>
              </a:rPr>
              <a:t>예측값으로</a:t>
            </a:r>
            <a:r>
              <a:rPr lang="ko-KR" altLang="en-US" sz="1400" dirty="0">
                <a:solidFill>
                  <a:schemeClr val="tx1"/>
                </a:solidFill>
              </a:rPr>
              <a:t> 나온 값의 </a:t>
            </a:r>
            <a:r>
              <a:rPr lang="en-US" altLang="ko-KR" sz="1400" dirty="0">
                <a:solidFill>
                  <a:schemeClr val="tx1"/>
                </a:solidFill>
              </a:rPr>
              <a:t>4</a:t>
            </a:r>
            <a:r>
              <a:rPr lang="ko-KR" altLang="en-US" sz="1400" dirty="0">
                <a:solidFill>
                  <a:schemeClr val="tx1"/>
                </a:solidFill>
              </a:rPr>
              <a:t>분위 수를 구하여 적절한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dirty="0" err="1">
                <a:solidFill>
                  <a:schemeClr val="tx1"/>
                </a:solidFill>
              </a:rPr>
              <a:t>감정지수의</a:t>
            </a:r>
            <a:r>
              <a:rPr lang="ko-KR" altLang="en-US" sz="1400" dirty="0">
                <a:solidFill>
                  <a:schemeClr val="tx1"/>
                </a:solidFill>
              </a:rPr>
              <a:t> 기준선을 정한다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</a:rPr>
              <a:t>▷ </a:t>
            </a:r>
            <a:r>
              <a:rPr lang="ko-KR" altLang="en-US" sz="1400" dirty="0">
                <a:solidFill>
                  <a:schemeClr val="tx1"/>
                </a:solidFill>
              </a:rPr>
              <a:t>긍정 감정 </a:t>
            </a:r>
            <a:r>
              <a:rPr lang="ko-KR" altLang="en-US" sz="1400" dirty="0" err="1">
                <a:solidFill>
                  <a:schemeClr val="tx1"/>
                </a:solidFill>
              </a:rPr>
              <a:t>검색어는</a:t>
            </a:r>
            <a:r>
              <a:rPr lang="ko-KR" altLang="en-US" sz="1400" dirty="0">
                <a:solidFill>
                  <a:schemeClr val="tx1"/>
                </a:solidFill>
              </a:rPr>
              <a:t> 단계가 높을수록 긍정적인 요소이고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   </a:t>
            </a:r>
            <a:r>
              <a:rPr lang="ko-KR" altLang="en-US" sz="1400" dirty="0">
                <a:solidFill>
                  <a:schemeClr val="tx1"/>
                </a:solidFill>
              </a:rPr>
              <a:t>부정 감정 </a:t>
            </a:r>
            <a:r>
              <a:rPr lang="ko-KR" altLang="en-US" sz="1400" dirty="0" err="1">
                <a:solidFill>
                  <a:schemeClr val="tx1"/>
                </a:solidFill>
              </a:rPr>
              <a:t>검색어는</a:t>
            </a:r>
            <a:r>
              <a:rPr lang="ko-KR" altLang="en-US" sz="1400" dirty="0">
                <a:solidFill>
                  <a:schemeClr val="tx1"/>
                </a:solidFill>
              </a:rPr>
              <a:t> 단계가 높을수록 부정적인 요소이다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528389" y="2010692"/>
            <a:ext cx="4350390" cy="309804"/>
            <a:chOff x="528389" y="2010692"/>
            <a:chExt cx="4350390" cy="309804"/>
          </a:xfrm>
        </p:grpSpPr>
        <p:grpSp>
          <p:nvGrpSpPr>
            <p:cNvPr id="26" name="그룹 25"/>
            <p:cNvGrpSpPr/>
            <p:nvPr/>
          </p:nvGrpSpPr>
          <p:grpSpPr>
            <a:xfrm>
              <a:off x="528389" y="2010692"/>
              <a:ext cx="2211304" cy="307777"/>
              <a:chOff x="563251" y="3259723"/>
              <a:chExt cx="2813902" cy="307777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563251" y="3259723"/>
                <a:ext cx="1456442" cy="307777"/>
              </a:xfrm>
              <a:prstGeom prst="rect">
                <a:avLst/>
              </a:prstGeom>
              <a:noFill/>
              <a:ln w="15875"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err="1">
                    <a:solidFill>
                      <a:schemeClr val="accent1">
                        <a:lumMod val="75000"/>
                      </a:schemeClr>
                    </a:solidFill>
                  </a:rPr>
                  <a:t>검색어</a:t>
                </a:r>
                <a:r>
                  <a:rPr lang="ko-KR" altLang="en-US" sz="14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920711" y="3259723"/>
                <a:ext cx="1456442" cy="30777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15875"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</a:rPr>
                  <a:t>감사</a:t>
                </a:r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2750387" y="2012719"/>
              <a:ext cx="1056661" cy="307777"/>
            </a:xfrm>
            <a:prstGeom prst="rect">
              <a:avLst/>
            </a:prstGeom>
            <a:noFill/>
            <a:ln w="15875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1">
                      <a:lumMod val="75000"/>
                    </a:schemeClr>
                  </a:solidFill>
                </a:rPr>
                <a:t>MSE</a:t>
              </a:r>
              <a:r>
                <a:rPr lang="ko-KR" altLang="en-US" sz="14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11553" y="2012719"/>
              <a:ext cx="1067226" cy="30777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5875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</a:rPr>
                <a:t>70.02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861562" y="3198596"/>
            <a:ext cx="830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C00000"/>
                </a:solidFill>
              </a:rPr>
              <a:t>결론</a:t>
            </a:r>
          </a:p>
        </p:txBody>
      </p:sp>
      <p:sp>
        <p:nvSpPr>
          <p:cNvPr id="36" name="순서도: 처리 35"/>
          <p:cNvSpPr/>
          <p:nvPr/>
        </p:nvSpPr>
        <p:spPr>
          <a:xfrm>
            <a:off x="6701306" y="3537150"/>
            <a:ext cx="849569" cy="45719"/>
          </a:xfrm>
          <a:prstGeom prst="flowChartProces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포인트가 5개인 별 36"/>
          <p:cNvSpPr>
            <a:spLocks noChangeAspect="1"/>
          </p:cNvSpPr>
          <p:nvPr/>
        </p:nvSpPr>
        <p:spPr>
          <a:xfrm>
            <a:off x="6725451" y="3198596"/>
            <a:ext cx="272220" cy="272733"/>
          </a:xfrm>
          <a:prstGeom prst="star5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154800" y="2532534"/>
            <a:ext cx="460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50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154800" y="3453674"/>
            <a:ext cx="460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40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174280" y="4401051"/>
            <a:ext cx="460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30</a:t>
            </a:r>
            <a:endParaRPr lang="ko-KR" alt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173653" y="5360210"/>
            <a:ext cx="460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20</a:t>
            </a:r>
            <a:endParaRPr lang="ko-KR" altLang="en-US" sz="120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6382641" y="2318469"/>
            <a:ext cx="5376742" cy="989450"/>
            <a:chOff x="6382641" y="2007524"/>
            <a:chExt cx="5376742" cy="989450"/>
          </a:xfrm>
        </p:grpSpPr>
        <p:sp>
          <p:nvSpPr>
            <p:cNvPr id="42" name="TextBox 41"/>
            <p:cNvSpPr txBox="1"/>
            <p:nvPr/>
          </p:nvSpPr>
          <p:spPr>
            <a:xfrm>
              <a:off x="6532773" y="2007524"/>
              <a:ext cx="5219131" cy="307777"/>
            </a:xfrm>
            <a:prstGeom prst="rect">
              <a:avLst/>
            </a:prstGeom>
            <a:noFill/>
            <a:ln w="15875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감사 지수</a:t>
              </a:r>
              <a:r>
                <a:rPr lang="en-US" altLang="ko-KR" sz="1400" dirty="0"/>
                <a:t>(</a:t>
              </a:r>
              <a:r>
                <a:rPr lang="ko-KR" altLang="en-US" sz="1400" dirty="0"/>
                <a:t>긍정</a:t>
              </a:r>
              <a:r>
                <a:rPr lang="en-US" altLang="ko-KR" sz="1400" dirty="0"/>
                <a:t>)</a:t>
              </a:r>
              <a:r>
                <a:rPr lang="ko-KR" altLang="en-US" sz="1400" dirty="0"/>
                <a:t> 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82641" y="2658420"/>
              <a:ext cx="3616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0</a:t>
              </a:r>
              <a:endParaRPr lang="ko-KR" altLang="en-US" sz="16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530141" y="2319704"/>
              <a:ext cx="1803161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  <a:r>
                <a:rPr lang="ko-KR" altLang="en-US" sz="1400" dirty="0">
                  <a:solidFill>
                    <a:schemeClr val="accent1">
                      <a:lumMod val="75000"/>
                    </a:schemeClr>
                  </a:solidFill>
                </a:rPr>
                <a:t>단계 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333303" y="2319703"/>
              <a:ext cx="1144544" cy="3077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  <a:r>
                <a:rPr lang="ko-KR" altLang="en-US" sz="1400" dirty="0">
                  <a:solidFill>
                    <a:schemeClr val="accent1">
                      <a:lumMod val="75000"/>
                    </a:schemeClr>
                  </a:solidFill>
                </a:rPr>
                <a:t>단계 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9471561" y="2319703"/>
              <a:ext cx="1144544" cy="30777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5875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r>
                <a:rPr lang="ko-KR" altLang="en-US" sz="1400" dirty="0">
                  <a:solidFill>
                    <a:schemeClr val="accent1">
                      <a:lumMod val="50000"/>
                    </a:schemeClr>
                  </a:solidFill>
                </a:rPr>
                <a:t>단계 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0614839" y="2319703"/>
              <a:ext cx="1144544" cy="307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15875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4</a:t>
              </a:r>
              <a:r>
                <a:rPr lang="ko-KR" altLang="en-US" sz="1400" dirty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단계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8078081" y="2658420"/>
              <a:ext cx="4600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20</a:t>
              </a:r>
              <a:endParaRPr lang="ko-KR" altLang="en-US" sz="16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9230837" y="2627480"/>
              <a:ext cx="4600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30</a:t>
              </a:r>
              <a:endParaRPr lang="ko-KR" altLang="en-US" sz="16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0415301" y="2627480"/>
              <a:ext cx="4600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40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062621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그림 1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42" y="1984664"/>
            <a:ext cx="2246816" cy="3220557"/>
          </a:xfrm>
          <a:prstGeom prst="rect">
            <a:avLst/>
          </a:prstGeom>
          <a:ln w="15875">
            <a:solidFill>
              <a:schemeClr val="accent1">
                <a:shade val="50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382641" cy="695422"/>
          </a:xfrm>
          <a:prstGeom prst="rect">
            <a:avLst/>
          </a:prstGeom>
        </p:spPr>
      </p:pic>
      <p:sp>
        <p:nvSpPr>
          <p:cNvPr id="5" name="순서도: 처리 4"/>
          <p:cNvSpPr/>
          <p:nvPr/>
        </p:nvSpPr>
        <p:spPr>
          <a:xfrm>
            <a:off x="0" y="641652"/>
            <a:ext cx="12192000" cy="18000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2804" y="178434"/>
            <a:ext cx="4590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4. </a:t>
            </a:r>
            <a:r>
              <a:rPr lang="ko-KR" altLang="en-US" sz="1600" dirty="0"/>
              <a:t>분석 결과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2931" y="726976"/>
            <a:ext cx="1871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</a:rPr>
              <a:t>모델링 분석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</a:rPr>
              <a:t>전체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ko-KR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순서도: 처리 7"/>
          <p:cNvSpPr/>
          <p:nvPr/>
        </p:nvSpPr>
        <p:spPr>
          <a:xfrm>
            <a:off x="202675" y="1065530"/>
            <a:ext cx="1918356" cy="58614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202675" y="759564"/>
            <a:ext cx="249812" cy="273379"/>
            <a:chOff x="871978" y="1527141"/>
            <a:chExt cx="249812" cy="273379"/>
          </a:xfrm>
        </p:grpSpPr>
        <p:sp>
          <p:nvSpPr>
            <p:cNvPr id="10" name="타원 9"/>
            <p:cNvSpPr>
              <a:spLocks noChangeAspect="1"/>
            </p:cNvSpPr>
            <p:nvPr/>
          </p:nvSpPr>
          <p:spPr>
            <a:xfrm>
              <a:off x="871978" y="1527141"/>
              <a:ext cx="179789" cy="179111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연결선 10"/>
            <p:cNvCxnSpPr>
              <a:stCxn id="10" idx="5"/>
            </p:cNvCxnSpPr>
            <p:nvPr/>
          </p:nvCxnSpPr>
          <p:spPr>
            <a:xfrm>
              <a:off x="1025438" y="1680022"/>
              <a:ext cx="96352" cy="120498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/>
          <p:cNvGrpSpPr/>
          <p:nvPr/>
        </p:nvGrpSpPr>
        <p:grpSpPr>
          <a:xfrm>
            <a:off x="273455" y="1710862"/>
            <a:ext cx="2284792" cy="263637"/>
            <a:chOff x="528389" y="2010692"/>
            <a:chExt cx="4350390" cy="263637"/>
          </a:xfrm>
        </p:grpSpPr>
        <p:grpSp>
          <p:nvGrpSpPr>
            <p:cNvPr id="26" name="그룹 25"/>
            <p:cNvGrpSpPr/>
            <p:nvPr/>
          </p:nvGrpSpPr>
          <p:grpSpPr>
            <a:xfrm>
              <a:off x="528389" y="2010692"/>
              <a:ext cx="2211304" cy="261610"/>
              <a:chOff x="563251" y="3259723"/>
              <a:chExt cx="2813902" cy="261610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563251" y="3259723"/>
                <a:ext cx="1456441" cy="261610"/>
              </a:xfrm>
              <a:prstGeom prst="rect">
                <a:avLst/>
              </a:prstGeom>
              <a:noFill/>
              <a:ln w="15875"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50" dirty="0" err="1">
                    <a:solidFill>
                      <a:schemeClr val="accent1">
                        <a:lumMod val="75000"/>
                      </a:schemeClr>
                    </a:solidFill>
                  </a:rPr>
                  <a:t>검색어</a:t>
                </a:r>
                <a:r>
                  <a:rPr lang="ko-KR" altLang="en-US" sz="105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920712" y="3259723"/>
                <a:ext cx="1456441" cy="26161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15875"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50" dirty="0">
                    <a:solidFill>
                      <a:schemeClr val="bg1"/>
                    </a:solidFill>
                  </a:rPr>
                  <a:t>공허</a:t>
                </a:r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2750387" y="2012719"/>
              <a:ext cx="1056661" cy="261610"/>
            </a:xfrm>
            <a:prstGeom prst="rect">
              <a:avLst/>
            </a:prstGeom>
            <a:noFill/>
            <a:ln w="15875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solidFill>
                    <a:schemeClr val="accent1">
                      <a:lumMod val="75000"/>
                    </a:schemeClr>
                  </a:solidFill>
                </a:rPr>
                <a:t>MSE</a:t>
              </a:r>
              <a:r>
                <a:rPr lang="ko-KR" altLang="en-US" sz="105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11553" y="2012719"/>
              <a:ext cx="1067226" cy="261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5875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</a:rPr>
                <a:t>43.02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02675" y="3202952"/>
            <a:ext cx="460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20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195787" y="3684237"/>
            <a:ext cx="460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15</a:t>
            </a:r>
            <a:endParaRPr lang="ko-KR" alt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239105" y="4707242"/>
            <a:ext cx="460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5</a:t>
            </a:r>
            <a:endParaRPr lang="ko-KR" altLang="en-US" sz="120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202675" y="5217901"/>
            <a:ext cx="2320955" cy="808788"/>
            <a:chOff x="6382641" y="2052596"/>
            <a:chExt cx="5376742" cy="867434"/>
          </a:xfrm>
        </p:grpSpPr>
        <p:sp>
          <p:nvSpPr>
            <p:cNvPr id="42" name="TextBox 41"/>
            <p:cNvSpPr txBox="1"/>
            <p:nvPr/>
          </p:nvSpPr>
          <p:spPr>
            <a:xfrm>
              <a:off x="6546608" y="2052596"/>
              <a:ext cx="5212773" cy="297084"/>
            </a:xfrm>
            <a:prstGeom prst="rect">
              <a:avLst/>
            </a:prstGeom>
            <a:noFill/>
            <a:ln w="15875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공허 지수</a:t>
              </a:r>
              <a:r>
                <a:rPr lang="en-US" altLang="ko-KR" sz="1200" dirty="0"/>
                <a:t>(</a:t>
              </a:r>
              <a:r>
                <a:rPr lang="ko-KR" altLang="en-US" sz="1200" dirty="0"/>
                <a:t>부정</a:t>
              </a:r>
              <a:r>
                <a:rPr lang="en-US" altLang="ko-KR" sz="1200" dirty="0"/>
                <a:t>)</a:t>
              </a:r>
              <a:r>
                <a:rPr lang="ko-KR" altLang="en-US" sz="1200" dirty="0"/>
                <a:t> 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82641" y="2658420"/>
              <a:ext cx="4599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0</a:t>
              </a:r>
              <a:endParaRPr lang="ko-KR" altLang="en-US" sz="105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514556" y="2319704"/>
              <a:ext cx="1331104" cy="2805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  <a:r>
                <a:rPr lang="ko-KR" altLang="en-US" sz="105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845660" y="2319703"/>
              <a:ext cx="1203788" cy="2805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  <a:r>
                <a:rPr lang="ko-KR" altLang="en-US" sz="105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9049448" y="2319703"/>
              <a:ext cx="1566657" cy="28058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5875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r>
                <a:rPr lang="ko-KR" altLang="en-US" sz="1050" dirty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542747" y="2621807"/>
              <a:ext cx="540251" cy="272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7</a:t>
              </a:r>
              <a:endParaRPr lang="ko-KR" altLang="en-US" sz="105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590352" y="2627480"/>
              <a:ext cx="792912" cy="272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12</a:t>
              </a:r>
              <a:endParaRPr lang="ko-KR" altLang="en-US" sz="105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0114100" y="2618904"/>
              <a:ext cx="762993" cy="272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16</a:t>
              </a:r>
              <a:endParaRPr lang="ko-KR" altLang="en-US" sz="105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0614840" y="2319703"/>
              <a:ext cx="1144543" cy="28058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15875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4</a:t>
              </a:r>
              <a:endParaRPr lang="ko-KR" altLang="en-US" sz="1050" dirty="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222456" y="4226999"/>
            <a:ext cx="460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10</a:t>
            </a:r>
            <a:endParaRPr lang="ko-KR" altLang="en-US" sz="1200" dirty="0"/>
          </a:p>
        </p:txBody>
      </p:sp>
      <p:grpSp>
        <p:nvGrpSpPr>
          <p:cNvPr id="39" name="그룹 38"/>
          <p:cNvGrpSpPr/>
          <p:nvPr/>
        </p:nvGrpSpPr>
        <p:grpSpPr>
          <a:xfrm>
            <a:off x="2728636" y="1710862"/>
            <a:ext cx="2776406" cy="4325463"/>
            <a:chOff x="3256417" y="1361861"/>
            <a:chExt cx="2776406" cy="4325463"/>
          </a:xfrm>
        </p:grpSpPr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36889" y="1638178"/>
              <a:ext cx="2682408" cy="3236892"/>
            </a:xfrm>
            <a:prstGeom prst="rect">
              <a:avLst/>
            </a:prstGeom>
            <a:ln w="15875">
              <a:solidFill>
                <a:schemeClr val="accent1">
                  <a:shade val="50000"/>
                </a:schemeClr>
              </a:solidFill>
            </a:ln>
          </p:spPr>
        </p:pic>
        <p:grpSp>
          <p:nvGrpSpPr>
            <p:cNvPr id="101" name="그룹 100"/>
            <p:cNvGrpSpPr/>
            <p:nvPr/>
          </p:nvGrpSpPr>
          <p:grpSpPr>
            <a:xfrm>
              <a:off x="3329655" y="1361861"/>
              <a:ext cx="2689642" cy="263637"/>
              <a:chOff x="528389" y="2010692"/>
              <a:chExt cx="4350390" cy="263637"/>
            </a:xfrm>
          </p:grpSpPr>
          <p:grpSp>
            <p:nvGrpSpPr>
              <p:cNvPr id="102" name="그룹 101"/>
              <p:cNvGrpSpPr/>
              <p:nvPr/>
            </p:nvGrpSpPr>
            <p:grpSpPr>
              <a:xfrm>
                <a:off x="528389" y="2010692"/>
                <a:ext cx="2211304" cy="261610"/>
                <a:chOff x="563251" y="3259723"/>
                <a:chExt cx="2813902" cy="261610"/>
              </a:xfrm>
            </p:grpSpPr>
            <p:sp>
              <p:nvSpPr>
                <p:cNvPr id="105" name="TextBox 104"/>
                <p:cNvSpPr txBox="1"/>
                <p:nvPr/>
              </p:nvSpPr>
              <p:spPr>
                <a:xfrm>
                  <a:off x="563251" y="3259723"/>
                  <a:ext cx="1456441" cy="261610"/>
                </a:xfrm>
                <a:prstGeom prst="rect">
                  <a:avLst/>
                </a:prstGeom>
                <a:noFill/>
                <a:ln w="15875">
                  <a:solidFill>
                    <a:schemeClr val="accent1">
                      <a:shade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50" dirty="0" err="1">
                      <a:solidFill>
                        <a:schemeClr val="accent1">
                          <a:lumMod val="75000"/>
                        </a:schemeClr>
                      </a:solidFill>
                    </a:rPr>
                    <a:t>검색어</a:t>
                  </a:r>
                  <a:r>
                    <a:rPr lang="ko-KR" altLang="en-US" sz="105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 </a:t>
                  </a:r>
                </a:p>
              </p:txBody>
            </p:sp>
            <p:sp>
              <p:nvSpPr>
                <p:cNvPr id="106" name="TextBox 105"/>
                <p:cNvSpPr txBox="1"/>
                <p:nvPr/>
              </p:nvSpPr>
              <p:spPr>
                <a:xfrm>
                  <a:off x="1920712" y="3259723"/>
                  <a:ext cx="1456441" cy="26161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15875">
                  <a:solidFill>
                    <a:schemeClr val="accent1">
                      <a:shade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50" dirty="0">
                      <a:solidFill>
                        <a:schemeClr val="bg1"/>
                      </a:solidFill>
                    </a:rPr>
                    <a:t>기쁨</a:t>
                  </a:r>
                </a:p>
              </p:txBody>
            </p:sp>
          </p:grpSp>
          <p:sp>
            <p:nvSpPr>
              <p:cNvPr id="103" name="TextBox 102"/>
              <p:cNvSpPr txBox="1"/>
              <p:nvPr/>
            </p:nvSpPr>
            <p:spPr>
              <a:xfrm>
                <a:off x="2750387" y="2012719"/>
                <a:ext cx="1056661" cy="261610"/>
              </a:xfrm>
              <a:prstGeom prst="rect">
                <a:avLst/>
              </a:prstGeom>
              <a:noFill/>
              <a:ln w="15875"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 dirty="0">
                    <a:solidFill>
                      <a:schemeClr val="accent1">
                        <a:lumMod val="75000"/>
                      </a:schemeClr>
                    </a:solidFill>
                  </a:rPr>
                  <a:t>MSE</a:t>
                </a:r>
                <a:r>
                  <a:rPr lang="ko-KR" altLang="en-US" sz="105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3811553" y="2012719"/>
                <a:ext cx="1067226" cy="26161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15875"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 dirty="0">
                    <a:solidFill>
                      <a:schemeClr val="bg1"/>
                    </a:solidFill>
                  </a:rPr>
                  <a:t>342.3</a:t>
                </a:r>
                <a:endParaRPr lang="ko-KR" altLang="en-US" sz="105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7" name="TextBox 106"/>
            <p:cNvSpPr txBox="1"/>
            <p:nvPr/>
          </p:nvSpPr>
          <p:spPr>
            <a:xfrm>
              <a:off x="3266498" y="2371480"/>
              <a:ext cx="4600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80</a:t>
              </a:r>
              <a:endParaRPr lang="ko-KR" altLang="en-US" sz="12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281533" y="2988667"/>
              <a:ext cx="4600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60</a:t>
              </a:r>
              <a:endParaRPr lang="ko-KR" altLang="en-US" sz="12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275376" y="4261728"/>
              <a:ext cx="4600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20</a:t>
              </a:r>
              <a:endParaRPr lang="ko-KR" altLang="en-US" sz="1200" dirty="0"/>
            </a:p>
          </p:txBody>
        </p:sp>
        <p:grpSp>
          <p:nvGrpSpPr>
            <p:cNvPr id="110" name="그룹 109"/>
            <p:cNvGrpSpPr/>
            <p:nvPr/>
          </p:nvGrpSpPr>
          <p:grpSpPr>
            <a:xfrm>
              <a:off x="3274808" y="4878536"/>
              <a:ext cx="2758015" cy="808788"/>
              <a:chOff x="6382641" y="2052596"/>
              <a:chExt cx="5376742" cy="867434"/>
            </a:xfrm>
          </p:grpSpPr>
          <p:sp>
            <p:nvSpPr>
              <p:cNvPr id="111" name="TextBox 110"/>
              <p:cNvSpPr txBox="1"/>
              <p:nvPr/>
            </p:nvSpPr>
            <p:spPr>
              <a:xfrm>
                <a:off x="6507323" y="2052596"/>
                <a:ext cx="5252060" cy="297084"/>
              </a:xfrm>
              <a:prstGeom prst="rect">
                <a:avLst/>
              </a:prstGeom>
              <a:noFill/>
              <a:ln w="15875"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/>
                  <a:t>기쁨 지수</a:t>
                </a:r>
                <a:r>
                  <a:rPr lang="en-US" altLang="ko-KR" sz="1200" dirty="0"/>
                  <a:t>(</a:t>
                </a:r>
                <a:r>
                  <a:rPr lang="ko-KR" altLang="en-US" sz="1200" dirty="0"/>
                  <a:t>긍정</a:t>
                </a:r>
                <a:r>
                  <a:rPr lang="en-US" altLang="ko-KR" sz="1200" dirty="0"/>
                  <a:t>)</a:t>
                </a:r>
                <a:r>
                  <a:rPr lang="ko-KR" altLang="en-US" sz="1200" dirty="0"/>
                  <a:t> </a:t>
                </a:r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6382641" y="2658420"/>
                <a:ext cx="4599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/>
                  <a:t>0</a:t>
                </a:r>
                <a:endParaRPr lang="ko-KR" altLang="en-US" sz="1050" dirty="0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6514556" y="2319704"/>
                <a:ext cx="1331104" cy="28058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 dirty="0">
                    <a:solidFill>
                      <a:schemeClr val="accent1">
                        <a:lumMod val="75000"/>
                      </a:schemeClr>
                    </a:solidFill>
                  </a:rPr>
                  <a:t>1</a:t>
                </a:r>
                <a:r>
                  <a:rPr lang="ko-KR" altLang="en-US" sz="105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7845660" y="2319703"/>
                <a:ext cx="1203788" cy="2805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5875"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 dirty="0">
                    <a:solidFill>
                      <a:schemeClr val="accent1">
                        <a:lumMod val="75000"/>
                      </a:schemeClr>
                    </a:solidFill>
                  </a:rPr>
                  <a:t>2</a:t>
                </a:r>
                <a:r>
                  <a:rPr lang="ko-KR" altLang="en-US" sz="105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9049448" y="2319703"/>
                <a:ext cx="1566657" cy="28058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5875"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 dirty="0">
                    <a:solidFill>
                      <a:schemeClr val="accent1">
                        <a:lumMod val="50000"/>
                      </a:schemeClr>
                    </a:solidFill>
                  </a:rPr>
                  <a:t>3</a:t>
                </a:r>
                <a:r>
                  <a:rPr lang="ko-KR" altLang="en-US" sz="105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7490072" y="2619963"/>
                <a:ext cx="934564" cy="272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/>
                  <a:t>20</a:t>
                </a:r>
                <a:endParaRPr lang="ko-KR" altLang="en-US" sz="1050" dirty="0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8718257" y="2616787"/>
                <a:ext cx="755202" cy="272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/>
                  <a:t>30</a:t>
                </a:r>
                <a:endParaRPr lang="ko-KR" altLang="en-US" sz="1050" dirty="0"/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10228661" y="2603457"/>
                <a:ext cx="1045509" cy="272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/>
                  <a:t>40</a:t>
                </a:r>
                <a:endParaRPr lang="ko-KR" altLang="en-US" sz="1050" dirty="0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10614840" y="2319703"/>
                <a:ext cx="1144543" cy="28058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15875"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rPr>
                  <a:t>4</a:t>
                </a:r>
                <a:endParaRPr lang="ko-KR" altLang="en-US" sz="1050" dirty="0">
                  <a:solidFill>
                    <a:schemeClr val="accent1">
                      <a:lumMod val="20000"/>
                      <a:lumOff val="80000"/>
                    </a:schemeClr>
                  </a:solidFill>
                </a:endParaRPr>
              </a:p>
            </p:txBody>
          </p:sp>
        </p:grpSp>
        <p:sp>
          <p:nvSpPr>
            <p:cNvPr id="120" name="TextBox 119"/>
            <p:cNvSpPr txBox="1"/>
            <p:nvPr/>
          </p:nvSpPr>
          <p:spPr>
            <a:xfrm>
              <a:off x="3256417" y="3616694"/>
              <a:ext cx="4600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40</a:t>
              </a:r>
              <a:endParaRPr lang="ko-KR" altLang="en-US" sz="1200" dirty="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5702888" y="1694634"/>
            <a:ext cx="2724726" cy="4315827"/>
            <a:chOff x="6380767" y="1371497"/>
            <a:chExt cx="2724726" cy="4315827"/>
          </a:xfrm>
        </p:grpSpPr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60974" y="1644088"/>
              <a:ext cx="2644519" cy="3230982"/>
            </a:xfrm>
            <a:prstGeom prst="rect">
              <a:avLst/>
            </a:prstGeom>
            <a:ln w="15875">
              <a:solidFill>
                <a:schemeClr val="accent1">
                  <a:shade val="50000"/>
                </a:schemeClr>
              </a:solidFill>
            </a:ln>
          </p:spPr>
        </p:pic>
        <p:grpSp>
          <p:nvGrpSpPr>
            <p:cNvPr id="123" name="그룹 122"/>
            <p:cNvGrpSpPr/>
            <p:nvPr/>
          </p:nvGrpSpPr>
          <p:grpSpPr>
            <a:xfrm>
              <a:off x="6451547" y="1371497"/>
              <a:ext cx="2653946" cy="263637"/>
              <a:chOff x="528389" y="2010692"/>
              <a:chExt cx="4350390" cy="263637"/>
            </a:xfrm>
          </p:grpSpPr>
          <p:grpSp>
            <p:nvGrpSpPr>
              <p:cNvPr id="138" name="그룹 137"/>
              <p:cNvGrpSpPr/>
              <p:nvPr/>
            </p:nvGrpSpPr>
            <p:grpSpPr>
              <a:xfrm>
                <a:off x="528389" y="2010692"/>
                <a:ext cx="2211304" cy="261610"/>
                <a:chOff x="563251" y="3259723"/>
                <a:chExt cx="2813902" cy="261610"/>
              </a:xfrm>
            </p:grpSpPr>
            <p:sp>
              <p:nvSpPr>
                <p:cNvPr id="141" name="TextBox 140"/>
                <p:cNvSpPr txBox="1"/>
                <p:nvPr/>
              </p:nvSpPr>
              <p:spPr>
                <a:xfrm>
                  <a:off x="563251" y="3259723"/>
                  <a:ext cx="1456441" cy="261610"/>
                </a:xfrm>
                <a:prstGeom prst="rect">
                  <a:avLst/>
                </a:prstGeom>
                <a:noFill/>
                <a:ln w="15875">
                  <a:solidFill>
                    <a:schemeClr val="accent1">
                      <a:shade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50" dirty="0" err="1">
                      <a:solidFill>
                        <a:schemeClr val="accent1">
                          <a:lumMod val="75000"/>
                        </a:schemeClr>
                      </a:solidFill>
                    </a:rPr>
                    <a:t>검색어</a:t>
                  </a:r>
                  <a:r>
                    <a:rPr lang="ko-KR" altLang="en-US" sz="105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 </a:t>
                  </a:r>
                </a:p>
              </p:txBody>
            </p:sp>
            <p:sp>
              <p:nvSpPr>
                <p:cNvPr id="142" name="TextBox 141"/>
                <p:cNvSpPr txBox="1"/>
                <p:nvPr/>
              </p:nvSpPr>
              <p:spPr>
                <a:xfrm>
                  <a:off x="1920712" y="3259723"/>
                  <a:ext cx="1456441" cy="26161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15875">
                  <a:solidFill>
                    <a:schemeClr val="accent1">
                      <a:shade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50" dirty="0" err="1">
                      <a:solidFill>
                        <a:schemeClr val="bg1"/>
                      </a:solidFill>
                    </a:rPr>
                    <a:t>답답</a:t>
                  </a:r>
                  <a:endParaRPr lang="ko-KR" altLang="en-US" sz="105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39" name="TextBox 138"/>
              <p:cNvSpPr txBox="1"/>
              <p:nvPr/>
            </p:nvSpPr>
            <p:spPr>
              <a:xfrm>
                <a:off x="2750387" y="2012719"/>
                <a:ext cx="1056661" cy="261610"/>
              </a:xfrm>
              <a:prstGeom prst="rect">
                <a:avLst/>
              </a:prstGeom>
              <a:noFill/>
              <a:ln w="15875"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 dirty="0">
                    <a:solidFill>
                      <a:schemeClr val="accent1">
                        <a:lumMod val="75000"/>
                      </a:schemeClr>
                    </a:solidFill>
                  </a:rPr>
                  <a:t>MSE</a:t>
                </a:r>
                <a:r>
                  <a:rPr lang="ko-KR" altLang="en-US" sz="105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3811553" y="2012719"/>
                <a:ext cx="1067226" cy="26161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15875"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 dirty="0">
                    <a:solidFill>
                      <a:schemeClr val="bg1"/>
                    </a:solidFill>
                  </a:rPr>
                  <a:t>482.4</a:t>
                </a:r>
                <a:endParaRPr lang="ko-KR" altLang="en-US" sz="105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4" name="TextBox 123"/>
            <p:cNvSpPr txBox="1"/>
            <p:nvPr/>
          </p:nvSpPr>
          <p:spPr>
            <a:xfrm>
              <a:off x="6391262" y="2265014"/>
              <a:ext cx="4600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60</a:t>
              </a:r>
              <a:endParaRPr lang="ko-KR" altLang="en-US" sz="120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6407949" y="3248765"/>
              <a:ext cx="4600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40</a:t>
              </a:r>
              <a:endParaRPr lang="ko-KR" altLang="en-US" sz="1200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6380767" y="4281485"/>
              <a:ext cx="4600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20</a:t>
              </a:r>
              <a:endParaRPr lang="ko-KR" altLang="en-US" sz="1200" dirty="0"/>
            </a:p>
          </p:txBody>
        </p:sp>
        <p:grpSp>
          <p:nvGrpSpPr>
            <p:cNvPr id="127" name="그룹 126"/>
            <p:cNvGrpSpPr/>
            <p:nvPr/>
          </p:nvGrpSpPr>
          <p:grpSpPr>
            <a:xfrm>
              <a:off x="6380767" y="4878536"/>
              <a:ext cx="2724726" cy="808788"/>
              <a:chOff x="6382641" y="2052596"/>
              <a:chExt cx="5376742" cy="867434"/>
            </a:xfrm>
          </p:grpSpPr>
          <p:sp>
            <p:nvSpPr>
              <p:cNvPr id="129" name="TextBox 128"/>
              <p:cNvSpPr txBox="1"/>
              <p:nvPr/>
            </p:nvSpPr>
            <p:spPr>
              <a:xfrm>
                <a:off x="6507323" y="2052596"/>
                <a:ext cx="5252060" cy="297084"/>
              </a:xfrm>
              <a:prstGeom prst="rect">
                <a:avLst/>
              </a:prstGeom>
              <a:noFill/>
              <a:ln w="15875"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 err="1"/>
                  <a:t>답답</a:t>
                </a:r>
                <a:r>
                  <a:rPr lang="ko-KR" altLang="en-US" sz="1200" dirty="0"/>
                  <a:t> 지수</a:t>
                </a:r>
                <a:r>
                  <a:rPr lang="en-US" altLang="ko-KR" sz="1200" dirty="0"/>
                  <a:t>(</a:t>
                </a:r>
                <a:r>
                  <a:rPr lang="ko-KR" altLang="en-US" sz="1200" dirty="0"/>
                  <a:t>부정</a:t>
                </a:r>
                <a:r>
                  <a:rPr lang="en-US" altLang="ko-KR" sz="1200" dirty="0"/>
                  <a:t>)</a:t>
                </a:r>
                <a:r>
                  <a:rPr lang="ko-KR" altLang="en-US" sz="1200" dirty="0"/>
                  <a:t> </a:t>
                </a: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6382641" y="2658420"/>
                <a:ext cx="4599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/>
                  <a:t>0</a:t>
                </a:r>
                <a:endParaRPr lang="ko-KR" altLang="en-US" sz="1050" dirty="0"/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6514556" y="2319704"/>
                <a:ext cx="1331104" cy="28058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 dirty="0">
                    <a:solidFill>
                      <a:schemeClr val="accent1">
                        <a:lumMod val="75000"/>
                      </a:schemeClr>
                    </a:solidFill>
                  </a:rPr>
                  <a:t>1</a:t>
                </a:r>
                <a:r>
                  <a:rPr lang="ko-KR" altLang="en-US" sz="105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7845660" y="2319703"/>
                <a:ext cx="1203788" cy="2805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5875"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 dirty="0">
                    <a:solidFill>
                      <a:schemeClr val="accent1">
                        <a:lumMod val="75000"/>
                      </a:schemeClr>
                    </a:solidFill>
                  </a:rPr>
                  <a:t>2</a:t>
                </a:r>
                <a:r>
                  <a:rPr lang="ko-KR" altLang="en-US" sz="105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9049448" y="2319703"/>
                <a:ext cx="1566657" cy="28058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5875"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 dirty="0">
                    <a:solidFill>
                      <a:schemeClr val="accent1">
                        <a:lumMod val="50000"/>
                      </a:schemeClr>
                    </a:solidFill>
                  </a:rPr>
                  <a:t>3</a:t>
                </a:r>
                <a:r>
                  <a:rPr lang="ko-KR" altLang="en-US" sz="105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7505558" y="2619379"/>
                <a:ext cx="699797" cy="272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/>
                  <a:t>25</a:t>
                </a:r>
                <a:endParaRPr lang="ko-KR" altLang="en-US" sz="1050" dirty="0"/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8699346" y="2616787"/>
                <a:ext cx="676638" cy="272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/>
                  <a:t>40</a:t>
                </a:r>
                <a:endParaRPr lang="ko-KR" altLang="en-US" sz="1050" dirty="0"/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10230415" y="2595061"/>
                <a:ext cx="684941" cy="272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/>
                  <a:t>60</a:t>
                </a:r>
                <a:endParaRPr lang="ko-KR" altLang="en-US" sz="1050" dirty="0"/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10614840" y="2319703"/>
                <a:ext cx="1144543" cy="28058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15875"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rPr>
                  <a:t>4</a:t>
                </a:r>
                <a:endParaRPr lang="ko-KR" altLang="en-US" sz="1050" dirty="0">
                  <a:solidFill>
                    <a:schemeClr val="accent1">
                      <a:lumMod val="20000"/>
                      <a:lumOff val="80000"/>
                    </a:schemeClr>
                  </a:solidFill>
                </a:endParaRPr>
              </a:p>
            </p:txBody>
          </p:sp>
        </p:grpSp>
        <p:sp>
          <p:nvSpPr>
            <p:cNvPr id="128" name="TextBox 127"/>
            <p:cNvSpPr txBox="1"/>
            <p:nvPr/>
          </p:nvSpPr>
          <p:spPr>
            <a:xfrm>
              <a:off x="6391262" y="3765125"/>
              <a:ext cx="4600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30</a:t>
              </a:r>
              <a:endParaRPr lang="ko-KR" altLang="en-US" sz="1200" dirty="0"/>
            </a:p>
          </p:txBody>
        </p:sp>
      </p:grpSp>
      <p:grpSp>
        <p:nvGrpSpPr>
          <p:cNvPr id="165" name="그룹 164"/>
          <p:cNvGrpSpPr/>
          <p:nvPr/>
        </p:nvGrpSpPr>
        <p:grpSpPr>
          <a:xfrm>
            <a:off x="8802602" y="1710862"/>
            <a:ext cx="3048065" cy="4315827"/>
            <a:chOff x="8802602" y="1371497"/>
            <a:chExt cx="3048065" cy="4315827"/>
          </a:xfrm>
        </p:grpSpPr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880049" y="1635134"/>
              <a:ext cx="2962715" cy="3241474"/>
            </a:xfrm>
            <a:prstGeom prst="rect">
              <a:avLst/>
            </a:prstGeom>
            <a:ln w="15875">
              <a:solidFill>
                <a:schemeClr val="accent1">
                  <a:lumMod val="75000"/>
                </a:schemeClr>
              </a:solidFill>
            </a:ln>
          </p:spPr>
        </p:pic>
        <p:grpSp>
          <p:nvGrpSpPr>
            <p:cNvPr id="145" name="그룹 144"/>
            <p:cNvGrpSpPr/>
            <p:nvPr/>
          </p:nvGrpSpPr>
          <p:grpSpPr>
            <a:xfrm>
              <a:off x="8872147" y="1371497"/>
              <a:ext cx="2969094" cy="263637"/>
              <a:chOff x="528389" y="2010692"/>
              <a:chExt cx="4350390" cy="263637"/>
            </a:xfrm>
          </p:grpSpPr>
          <p:grpSp>
            <p:nvGrpSpPr>
              <p:cNvPr id="160" name="그룹 159"/>
              <p:cNvGrpSpPr/>
              <p:nvPr/>
            </p:nvGrpSpPr>
            <p:grpSpPr>
              <a:xfrm>
                <a:off x="528389" y="2010692"/>
                <a:ext cx="2211304" cy="261610"/>
                <a:chOff x="563251" y="3259723"/>
                <a:chExt cx="2813902" cy="261610"/>
              </a:xfrm>
            </p:grpSpPr>
            <p:sp>
              <p:nvSpPr>
                <p:cNvPr id="163" name="TextBox 162"/>
                <p:cNvSpPr txBox="1"/>
                <p:nvPr/>
              </p:nvSpPr>
              <p:spPr>
                <a:xfrm>
                  <a:off x="563251" y="3259723"/>
                  <a:ext cx="1456441" cy="261610"/>
                </a:xfrm>
                <a:prstGeom prst="rect">
                  <a:avLst/>
                </a:prstGeom>
                <a:noFill/>
                <a:ln w="15875">
                  <a:solidFill>
                    <a:schemeClr val="accent1">
                      <a:shade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50" dirty="0" err="1">
                      <a:solidFill>
                        <a:schemeClr val="accent1">
                          <a:lumMod val="75000"/>
                        </a:schemeClr>
                      </a:solidFill>
                    </a:rPr>
                    <a:t>검색어</a:t>
                  </a:r>
                  <a:r>
                    <a:rPr lang="ko-KR" altLang="en-US" sz="105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 </a:t>
                  </a:r>
                </a:p>
              </p:txBody>
            </p:sp>
            <p:sp>
              <p:nvSpPr>
                <p:cNvPr id="164" name="TextBox 163"/>
                <p:cNvSpPr txBox="1"/>
                <p:nvPr/>
              </p:nvSpPr>
              <p:spPr>
                <a:xfrm>
                  <a:off x="1920712" y="3259723"/>
                  <a:ext cx="1456441" cy="26161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15875">
                  <a:solidFill>
                    <a:schemeClr val="accent1">
                      <a:shade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50" dirty="0">
                      <a:solidFill>
                        <a:schemeClr val="bg1"/>
                      </a:solidFill>
                    </a:rPr>
                    <a:t>불만</a:t>
                  </a:r>
                </a:p>
              </p:txBody>
            </p:sp>
          </p:grpSp>
          <p:sp>
            <p:nvSpPr>
              <p:cNvPr id="161" name="TextBox 160"/>
              <p:cNvSpPr txBox="1"/>
              <p:nvPr/>
            </p:nvSpPr>
            <p:spPr>
              <a:xfrm>
                <a:off x="2750387" y="2012719"/>
                <a:ext cx="1056661" cy="261610"/>
              </a:xfrm>
              <a:prstGeom prst="rect">
                <a:avLst/>
              </a:prstGeom>
              <a:noFill/>
              <a:ln w="15875"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 dirty="0">
                    <a:solidFill>
                      <a:schemeClr val="accent1">
                        <a:lumMod val="75000"/>
                      </a:schemeClr>
                    </a:solidFill>
                  </a:rPr>
                  <a:t>MSE</a:t>
                </a:r>
                <a:r>
                  <a:rPr lang="ko-KR" altLang="en-US" sz="105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3811553" y="2012719"/>
                <a:ext cx="1067226" cy="26161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15875"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 dirty="0">
                    <a:solidFill>
                      <a:schemeClr val="bg1"/>
                    </a:solidFill>
                  </a:rPr>
                  <a:t>938.7</a:t>
                </a:r>
                <a:endParaRPr lang="ko-KR" altLang="en-US" sz="105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46" name="TextBox 145"/>
            <p:cNvSpPr txBox="1"/>
            <p:nvPr/>
          </p:nvSpPr>
          <p:spPr>
            <a:xfrm>
              <a:off x="8833313" y="2559989"/>
              <a:ext cx="4600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100</a:t>
              </a:r>
              <a:endParaRPr lang="ko-KR" altLang="en-US" sz="1200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8833313" y="3076988"/>
              <a:ext cx="3537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80</a:t>
              </a:r>
              <a:endParaRPr lang="ko-KR" altLang="en-US" sz="1200" dirty="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8840952" y="3539194"/>
              <a:ext cx="4600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60</a:t>
              </a:r>
              <a:endParaRPr lang="ko-KR" altLang="en-US" sz="1200" dirty="0"/>
            </a:p>
          </p:txBody>
        </p:sp>
        <p:grpSp>
          <p:nvGrpSpPr>
            <p:cNvPr id="149" name="그룹 148"/>
            <p:cNvGrpSpPr/>
            <p:nvPr/>
          </p:nvGrpSpPr>
          <p:grpSpPr>
            <a:xfrm>
              <a:off x="8802602" y="4878536"/>
              <a:ext cx="3048065" cy="808788"/>
              <a:chOff x="6382641" y="2052596"/>
              <a:chExt cx="5376742" cy="867434"/>
            </a:xfrm>
          </p:grpSpPr>
          <p:sp>
            <p:nvSpPr>
              <p:cNvPr id="151" name="TextBox 150"/>
              <p:cNvSpPr txBox="1"/>
              <p:nvPr/>
            </p:nvSpPr>
            <p:spPr>
              <a:xfrm>
                <a:off x="6507323" y="2052596"/>
                <a:ext cx="5252060" cy="297084"/>
              </a:xfrm>
              <a:prstGeom prst="rect">
                <a:avLst/>
              </a:prstGeom>
              <a:noFill/>
              <a:ln w="15875"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/>
                  <a:t>불만 지수</a:t>
                </a:r>
                <a:r>
                  <a:rPr lang="en-US" altLang="ko-KR" sz="1200" dirty="0"/>
                  <a:t>(</a:t>
                </a:r>
                <a:r>
                  <a:rPr lang="ko-KR" altLang="en-US" sz="1200" dirty="0"/>
                  <a:t>부정</a:t>
                </a:r>
                <a:r>
                  <a:rPr lang="en-US" altLang="ko-KR" sz="1200" dirty="0"/>
                  <a:t>)</a:t>
                </a:r>
                <a:r>
                  <a:rPr lang="ko-KR" altLang="en-US" sz="1200" dirty="0"/>
                  <a:t> </a:t>
                </a:r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6382641" y="2658420"/>
                <a:ext cx="4599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/>
                  <a:t>0</a:t>
                </a:r>
                <a:endParaRPr lang="ko-KR" altLang="en-US" sz="1050" dirty="0"/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6514556" y="2319704"/>
                <a:ext cx="1331104" cy="28058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 dirty="0">
                    <a:solidFill>
                      <a:schemeClr val="accent1">
                        <a:lumMod val="75000"/>
                      </a:schemeClr>
                    </a:solidFill>
                  </a:rPr>
                  <a:t>1</a:t>
                </a:r>
                <a:r>
                  <a:rPr lang="ko-KR" altLang="en-US" sz="105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7845660" y="2319703"/>
                <a:ext cx="1203788" cy="2805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5875"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 dirty="0">
                    <a:solidFill>
                      <a:schemeClr val="accent1">
                        <a:lumMod val="75000"/>
                      </a:schemeClr>
                    </a:solidFill>
                  </a:rPr>
                  <a:t>2</a:t>
                </a:r>
                <a:r>
                  <a:rPr lang="ko-KR" altLang="en-US" sz="105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9049448" y="2319703"/>
                <a:ext cx="1566657" cy="28058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5875"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 dirty="0">
                    <a:solidFill>
                      <a:schemeClr val="accent1">
                        <a:lumMod val="50000"/>
                      </a:schemeClr>
                    </a:solidFill>
                  </a:rPr>
                  <a:t>3</a:t>
                </a:r>
                <a:r>
                  <a:rPr lang="ko-KR" altLang="en-US" sz="105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7539415" y="2630882"/>
                <a:ext cx="687639" cy="272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/>
                  <a:t>30</a:t>
                </a:r>
                <a:endParaRPr lang="ko-KR" altLang="en-US" sz="1050" dirty="0"/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8779671" y="2613792"/>
                <a:ext cx="590032" cy="272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/>
                  <a:t>45</a:t>
                </a:r>
                <a:endParaRPr lang="ko-KR" altLang="en-US" sz="1050" dirty="0"/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10283546" y="2619308"/>
                <a:ext cx="639584" cy="272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/>
                  <a:t>60</a:t>
                </a:r>
                <a:endParaRPr lang="ko-KR" altLang="en-US" sz="1050" dirty="0"/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10614840" y="2319703"/>
                <a:ext cx="1144543" cy="28058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15875"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rPr>
                  <a:t>4</a:t>
                </a:r>
                <a:endParaRPr lang="ko-KR" altLang="en-US" sz="1050" dirty="0">
                  <a:solidFill>
                    <a:schemeClr val="accent1">
                      <a:lumMod val="20000"/>
                      <a:lumOff val="80000"/>
                    </a:schemeClr>
                  </a:solidFill>
                </a:endParaRPr>
              </a:p>
            </p:txBody>
          </p:sp>
        </p:grpSp>
        <p:sp>
          <p:nvSpPr>
            <p:cNvPr id="150" name="TextBox 149"/>
            <p:cNvSpPr txBox="1"/>
            <p:nvPr/>
          </p:nvSpPr>
          <p:spPr>
            <a:xfrm>
              <a:off x="8833313" y="4038988"/>
              <a:ext cx="4600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40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825503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382641" cy="695422"/>
          </a:xfrm>
          <a:prstGeom prst="rect">
            <a:avLst/>
          </a:prstGeom>
        </p:spPr>
      </p:pic>
      <p:sp>
        <p:nvSpPr>
          <p:cNvPr id="5" name="순서도: 처리 4"/>
          <p:cNvSpPr/>
          <p:nvPr/>
        </p:nvSpPr>
        <p:spPr>
          <a:xfrm>
            <a:off x="0" y="641652"/>
            <a:ext cx="12192000" cy="18000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2804" y="178434"/>
            <a:ext cx="4590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4. </a:t>
            </a:r>
            <a:r>
              <a:rPr lang="ko-KR" altLang="en-US" sz="1600" dirty="0"/>
              <a:t>분석 결과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2931" y="726976"/>
            <a:ext cx="1871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</a:rPr>
              <a:t>모델링 분석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</a:rPr>
              <a:t>전체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ko-KR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02675" y="759564"/>
            <a:ext cx="249812" cy="273379"/>
            <a:chOff x="871978" y="1527141"/>
            <a:chExt cx="249812" cy="273379"/>
          </a:xfrm>
        </p:grpSpPr>
        <p:sp>
          <p:nvSpPr>
            <p:cNvPr id="10" name="타원 9"/>
            <p:cNvSpPr>
              <a:spLocks noChangeAspect="1"/>
            </p:cNvSpPr>
            <p:nvPr/>
          </p:nvSpPr>
          <p:spPr>
            <a:xfrm>
              <a:off x="871978" y="1527141"/>
              <a:ext cx="179789" cy="179111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연결선 10"/>
            <p:cNvCxnSpPr>
              <a:stCxn id="10" idx="5"/>
            </p:cNvCxnSpPr>
            <p:nvPr/>
          </p:nvCxnSpPr>
          <p:spPr>
            <a:xfrm>
              <a:off x="1025438" y="1680022"/>
              <a:ext cx="96352" cy="120498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순서도: 처리 7"/>
          <p:cNvSpPr/>
          <p:nvPr/>
        </p:nvSpPr>
        <p:spPr>
          <a:xfrm>
            <a:off x="202675" y="1065530"/>
            <a:ext cx="1918356" cy="58614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212102" y="1710862"/>
            <a:ext cx="2486089" cy="4315827"/>
            <a:chOff x="212102" y="1710862"/>
            <a:chExt cx="2486089" cy="4315827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8820" y="1983896"/>
              <a:ext cx="2419371" cy="3230539"/>
            </a:xfrm>
            <a:prstGeom prst="rect">
              <a:avLst/>
            </a:prstGeom>
            <a:ln w="15875">
              <a:solidFill>
                <a:schemeClr val="accent1">
                  <a:shade val="50000"/>
                </a:schemeClr>
              </a:solidFill>
            </a:ln>
          </p:spPr>
        </p:pic>
        <p:grpSp>
          <p:nvGrpSpPr>
            <p:cNvPr id="32" name="그룹 31"/>
            <p:cNvGrpSpPr/>
            <p:nvPr/>
          </p:nvGrpSpPr>
          <p:grpSpPr>
            <a:xfrm>
              <a:off x="273455" y="1710862"/>
              <a:ext cx="2424736" cy="263637"/>
              <a:chOff x="528389" y="2010692"/>
              <a:chExt cx="4350390" cy="263637"/>
            </a:xfrm>
          </p:grpSpPr>
          <p:grpSp>
            <p:nvGrpSpPr>
              <p:cNvPr id="26" name="그룹 25"/>
              <p:cNvGrpSpPr/>
              <p:nvPr/>
            </p:nvGrpSpPr>
            <p:grpSpPr>
              <a:xfrm>
                <a:off x="528389" y="2010692"/>
                <a:ext cx="2211304" cy="261610"/>
                <a:chOff x="563251" y="3259723"/>
                <a:chExt cx="2813902" cy="261610"/>
              </a:xfrm>
            </p:grpSpPr>
            <p:sp>
              <p:nvSpPr>
                <p:cNvPr id="27" name="TextBox 26"/>
                <p:cNvSpPr txBox="1"/>
                <p:nvPr/>
              </p:nvSpPr>
              <p:spPr>
                <a:xfrm>
                  <a:off x="563251" y="3259723"/>
                  <a:ext cx="1456441" cy="261610"/>
                </a:xfrm>
                <a:prstGeom prst="rect">
                  <a:avLst/>
                </a:prstGeom>
                <a:noFill/>
                <a:ln w="15875">
                  <a:solidFill>
                    <a:schemeClr val="accent1">
                      <a:shade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50" dirty="0" err="1">
                      <a:solidFill>
                        <a:schemeClr val="accent1">
                          <a:lumMod val="75000"/>
                        </a:schemeClr>
                      </a:solidFill>
                    </a:rPr>
                    <a:t>검색어</a:t>
                  </a:r>
                  <a:r>
                    <a:rPr lang="ko-KR" altLang="en-US" sz="105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 </a:t>
                  </a: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1920712" y="3259723"/>
                  <a:ext cx="1456441" cy="26161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15875">
                  <a:solidFill>
                    <a:schemeClr val="accent1">
                      <a:shade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50" dirty="0">
                      <a:solidFill>
                        <a:schemeClr val="bg1"/>
                      </a:solidFill>
                    </a:rPr>
                    <a:t>슬픔</a:t>
                  </a:r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2750387" y="2012719"/>
                <a:ext cx="1056661" cy="261610"/>
              </a:xfrm>
              <a:prstGeom prst="rect">
                <a:avLst/>
              </a:prstGeom>
              <a:noFill/>
              <a:ln w="15875"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 dirty="0">
                    <a:solidFill>
                      <a:schemeClr val="accent1">
                        <a:lumMod val="75000"/>
                      </a:schemeClr>
                    </a:solidFill>
                  </a:rPr>
                  <a:t>MSE</a:t>
                </a:r>
                <a:r>
                  <a:rPr lang="ko-KR" altLang="en-US" sz="105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3811553" y="2012719"/>
                <a:ext cx="1067226" cy="26161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15875"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 dirty="0">
                    <a:solidFill>
                      <a:schemeClr val="bg1"/>
                    </a:solidFill>
                  </a:rPr>
                  <a:t>568.0</a:t>
                </a:r>
                <a:endParaRPr lang="ko-KR" altLang="en-US" sz="105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218684" y="3446562"/>
              <a:ext cx="4600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60</a:t>
              </a:r>
              <a:endParaRPr lang="ko-KR" altLang="en-US" sz="12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18889" y="3908660"/>
              <a:ext cx="4215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50</a:t>
              </a:r>
              <a:endParaRPr lang="ko-KR" altLang="en-US" sz="12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4237" y="4763741"/>
              <a:ext cx="4600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30</a:t>
              </a:r>
              <a:endParaRPr lang="ko-KR" altLang="en-US" sz="1200" dirty="0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212102" y="5217901"/>
              <a:ext cx="2486089" cy="808788"/>
              <a:chOff x="6382641" y="2052596"/>
              <a:chExt cx="5376742" cy="867434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6514557" y="2052596"/>
                <a:ext cx="5244826" cy="297084"/>
              </a:xfrm>
              <a:prstGeom prst="rect">
                <a:avLst/>
              </a:prstGeom>
              <a:noFill/>
              <a:ln w="15875"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/>
                  <a:t>슬픔 지수</a:t>
                </a:r>
                <a:r>
                  <a:rPr lang="en-US" altLang="ko-KR" sz="1200" dirty="0"/>
                  <a:t>(</a:t>
                </a:r>
                <a:r>
                  <a:rPr lang="ko-KR" altLang="en-US" sz="1200" dirty="0"/>
                  <a:t>부정</a:t>
                </a:r>
                <a:r>
                  <a:rPr lang="en-US" altLang="ko-KR" sz="1200" dirty="0"/>
                  <a:t>)</a:t>
                </a:r>
                <a:r>
                  <a:rPr lang="ko-KR" altLang="en-US" sz="1200" dirty="0"/>
                  <a:t> 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382641" y="2658420"/>
                <a:ext cx="4599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/>
                  <a:t>0</a:t>
                </a:r>
                <a:endParaRPr lang="ko-KR" altLang="en-US" sz="1050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6514556" y="2319704"/>
                <a:ext cx="1331104" cy="28058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 dirty="0">
                    <a:solidFill>
                      <a:schemeClr val="accent1">
                        <a:lumMod val="75000"/>
                      </a:schemeClr>
                    </a:solidFill>
                  </a:rPr>
                  <a:t>1</a:t>
                </a:r>
                <a:r>
                  <a:rPr lang="ko-KR" altLang="en-US" sz="105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7845660" y="2319703"/>
                <a:ext cx="1203788" cy="2805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5875"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 dirty="0">
                    <a:solidFill>
                      <a:schemeClr val="accent1">
                        <a:lumMod val="75000"/>
                      </a:schemeClr>
                    </a:solidFill>
                  </a:rPr>
                  <a:t>2</a:t>
                </a:r>
                <a:r>
                  <a:rPr lang="ko-KR" altLang="en-US" sz="105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9049448" y="2319703"/>
                <a:ext cx="1566657" cy="28058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5875"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 dirty="0">
                    <a:solidFill>
                      <a:schemeClr val="accent1">
                        <a:lumMod val="50000"/>
                      </a:schemeClr>
                    </a:solidFill>
                  </a:rPr>
                  <a:t>3</a:t>
                </a:r>
                <a:r>
                  <a:rPr lang="ko-KR" altLang="en-US" sz="105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7324358" y="2621807"/>
                <a:ext cx="934564" cy="272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/>
                  <a:t>40</a:t>
                </a:r>
                <a:endParaRPr lang="ko-KR" altLang="en-US" sz="105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8648085" y="2605150"/>
                <a:ext cx="919416" cy="272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/>
                  <a:t>50</a:t>
                </a:r>
                <a:endParaRPr lang="ko-KR" altLang="en-US" sz="105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0006689" y="2616787"/>
                <a:ext cx="1045510" cy="272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ko-KR" altLang="en-US" sz="1050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0614840" y="2319703"/>
                <a:ext cx="1144543" cy="28058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15875"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rPr>
                  <a:t>4</a:t>
                </a:r>
                <a:endParaRPr lang="ko-KR" altLang="en-US" sz="1050" dirty="0">
                  <a:solidFill>
                    <a:schemeClr val="accent1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10181147" y="2596884"/>
                <a:ext cx="919416" cy="272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/>
                  <a:t>60</a:t>
                </a:r>
                <a:endParaRPr lang="ko-KR" altLang="en-US" sz="1050" dirty="0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231883" y="4378353"/>
              <a:ext cx="4600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40</a:t>
              </a:r>
              <a:endParaRPr lang="ko-KR" altLang="en-US" sz="12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224956" y="1690084"/>
            <a:ext cx="2715932" cy="4325463"/>
            <a:chOff x="2916224" y="1701226"/>
            <a:chExt cx="2715932" cy="4325463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91794" y="1966417"/>
              <a:ext cx="2629694" cy="3248018"/>
            </a:xfrm>
            <a:prstGeom prst="rect">
              <a:avLst/>
            </a:prstGeom>
            <a:ln w="15875">
              <a:solidFill>
                <a:schemeClr val="accent1">
                  <a:shade val="50000"/>
                </a:schemeClr>
              </a:solidFill>
            </a:ln>
          </p:spPr>
        </p:pic>
        <p:grpSp>
          <p:nvGrpSpPr>
            <p:cNvPr id="101" name="그룹 100"/>
            <p:cNvGrpSpPr/>
            <p:nvPr/>
          </p:nvGrpSpPr>
          <p:grpSpPr>
            <a:xfrm>
              <a:off x="2980497" y="1701226"/>
              <a:ext cx="2640991" cy="263637"/>
              <a:chOff x="528389" y="2010692"/>
              <a:chExt cx="4350390" cy="263637"/>
            </a:xfrm>
          </p:grpSpPr>
          <p:grpSp>
            <p:nvGrpSpPr>
              <p:cNvPr id="102" name="그룹 101"/>
              <p:cNvGrpSpPr/>
              <p:nvPr/>
            </p:nvGrpSpPr>
            <p:grpSpPr>
              <a:xfrm>
                <a:off x="528389" y="2010692"/>
                <a:ext cx="2211304" cy="261610"/>
                <a:chOff x="563251" y="3259723"/>
                <a:chExt cx="2813902" cy="261610"/>
              </a:xfrm>
            </p:grpSpPr>
            <p:sp>
              <p:nvSpPr>
                <p:cNvPr id="105" name="TextBox 104"/>
                <p:cNvSpPr txBox="1"/>
                <p:nvPr/>
              </p:nvSpPr>
              <p:spPr>
                <a:xfrm>
                  <a:off x="563251" y="3259723"/>
                  <a:ext cx="1456441" cy="261610"/>
                </a:xfrm>
                <a:prstGeom prst="rect">
                  <a:avLst/>
                </a:prstGeom>
                <a:noFill/>
                <a:ln w="15875">
                  <a:solidFill>
                    <a:schemeClr val="accent1">
                      <a:shade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50" dirty="0" err="1">
                      <a:solidFill>
                        <a:schemeClr val="accent1">
                          <a:lumMod val="75000"/>
                        </a:schemeClr>
                      </a:solidFill>
                    </a:rPr>
                    <a:t>검색어</a:t>
                  </a:r>
                  <a:r>
                    <a:rPr lang="ko-KR" altLang="en-US" sz="105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 </a:t>
                  </a:r>
                </a:p>
              </p:txBody>
            </p:sp>
            <p:sp>
              <p:nvSpPr>
                <p:cNvPr id="106" name="TextBox 105"/>
                <p:cNvSpPr txBox="1"/>
                <p:nvPr/>
              </p:nvSpPr>
              <p:spPr>
                <a:xfrm>
                  <a:off x="1920712" y="3259723"/>
                  <a:ext cx="1456441" cy="26161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15875">
                  <a:solidFill>
                    <a:schemeClr val="accent1">
                      <a:shade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50" dirty="0">
                      <a:solidFill>
                        <a:schemeClr val="bg1"/>
                      </a:solidFill>
                    </a:rPr>
                    <a:t>우울</a:t>
                  </a:r>
                </a:p>
              </p:txBody>
            </p:sp>
          </p:grpSp>
          <p:sp>
            <p:nvSpPr>
              <p:cNvPr id="103" name="TextBox 102"/>
              <p:cNvSpPr txBox="1"/>
              <p:nvPr/>
            </p:nvSpPr>
            <p:spPr>
              <a:xfrm>
                <a:off x="2750387" y="2012719"/>
                <a:ext cx="1056661" cy="261610"/>
              </a:xfrm>
              <a:prstGeom prst="rect">
                <a:avLst/>
              </a:prstGeom>
              <a:noFill/>
              <a:ln w="15875"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 dirty="0">
                    <a:solidFill>
                      <a:schemeClr val="accent1">
                        <a:lumMod val="75000"/>
                      </a:schemeClr>
                    </a:solidFill>
                  </a:rPr>
                  <a:t>MSE</a:t>
                </a:r>
                <a:r>
                  <a:rPr lang="ko-KR" altLang="en-US" sz="105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3811553" y="2012719"/>
                <a:ext cx="1067226" cy="26161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15875"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 dirty="0">
                    <a:solidFill>
                      <a:schemeClr val="bg1"/>
                    </a:solidFill>
                  </a:rPr>
                  <a:t>896.3</a:t>
                </a:r>
                <a:endParaRPr lang="ko-KR" altLang="en-US" sz="105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7" name="TextBox 106"/>
            <p:cNvSpPr txBox="1"/>
            <p:nvPr/>
          </p:nvSpPr>
          <p:spPr>
            <a:xfrm>
              <a:off x="2918523" y="3277631"/>
              <a:ext cx="4600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60</a:t>
              </a:r>
              <a:endParaRPr lang="ko-KR" altLang="en-US" sz="12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920631" y="3715882"/>
              <a:ext cx="4600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50</a:t>
              </a:r>
              <a:endParaRPr lang="ko-KR" altLang="en-US" sz="12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926218" y="4601093"/>
              <a:ext cx="4600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30</a:t>
              </a:r>
              <a:endParaRPr lang="ko-KR" altLang="en-US" sz="1200" dirty="0"/>
            </a:p>
          </p:txBody>
        </p:sp>
        <p:grpSp>
          <p:nvGrpSpPr>
            <p:cNvPr id="110" name="그룹 109"/>
            <p:cNvGrpSpPr/>
            <p:nvPr/>
          </p:nvGrpSpPr>
          <p:grpSpPr>
            <a:xfrm>
              <a:off x="2916224" y="5217901"/>
              <a:ext cx="2715932" cy="808788"/>
              <a:chOff x="6382641" y="2052596"/>
              <a:chExt cx="5376742" cy="867434"/>
            </a:xfrm>
          </p:grpSpPr>
          <p:sp>
            <p:nvSpPr>
              <p:cNvPr id="111" name="TextBox 110"/>
              <p:cNvSpPr txBox="1"/>
              <p:nvPr/>
            </p:nvSpPr>
            <p:spPr>
              <a:xfrm>
                <a:off x="6507323" y="2052596"/>
                <a:ext cx="5252060" cy="297084"/>
              </a:xfrm>
              <a:prstGeom prst="rect">
                <a:avLst/>
              </a:prstGeom>
              <a:noFill/>
              <a:ln w="15875"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/>
                  <a:t>우울 지수</a:t>
                </a:r>
                <a:r>
                  <a:rPr lang="en-US" altLang="ko-KR" sz="1200" dirty="0"/>
                  <a:t>(</a:t>
                </a:r>
                <a:r>
                  <a:rPr lang="ko-KR" altLang="en-US" sz="1200" dirty="0"/>
                  <a:t>긍정</a:t>
                </a:r>
                <a:r>
                  <a:rPr lang="en-US" altLang="ko-KR" sz="1200" dirty="0"/>
                  <a:t>)</a:t>
                </a:r>
                <a:r>
                  <a:rPr lang="ko-KR" altLang="en-US" sz="1200" dirty="0"/>
                  <a:t> </a:t>
                </a:r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6382641" y="2658420"/>
                <a:ext cx="4599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/>
                  <a:t>0</a:t>
                </a:r>
                <a:endParaRPr lang="ko-KR" altLang="en-US" sz="1050" dirty="0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6514556" y="2319704"/>
                <a:ext cx="1331104" cy="28058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 dirty="0">
                    <a:solidFill>
                      <a:schemeClr val="accent1">
                        <a:lumMod val="75000"/>
                      </a:schemeClr>
                    </a:solidFill>
                  </a:rPr>
                  <a:t>1</a:t>
                </a:r>
                <a:r>
                  <a:rPr lang="ko-KR" altLang="en-US" sz="105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7845660" y="2319703"/>
                <a:ext cx="1203788" cy="2805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5875"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 dirty="0">
                    <a:solidFill>
                      <a:schemeClr val="accent1">
                        <a:lumMod val="75000"/>
                      </a:schemeClr>
                    </a:solidFill>
                  </a:rPr>
                  <a:t>2</a:t>
                </a:r>
                <a:r>
                  <a:rPr lang="ko-KR" altLang="en-US" sz="105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9049448" y="2319703"/>
                <a:ext cx="1566657" cy="28058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5875"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 dirty="0">
                    <a:solidFill>
                      <a:schemeClr val="accent1">
                        <a:lumMod val="50000"/>
                      </a:schemeClr>
                    </a:solidFill>
                  </a:rPr>
                  <a:t>3</a:t>
                </a:r>
                <a:r>
                  <a:rPr lang="ko-KR" altLang="en-US" sz="105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7490072" y="2619963"/>
                <a:ext cx="934564" cy="272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/>
                  <a:t>35</a:t>
                </a:r>
                <a:endParaRPr lang="ko-KR" altLang="en-US" sz="1050" dirty="0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8718257" y="2616787"/>
                <a:ext cx="755202" cy="272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/>
                  <a:t>45</a:t>
                </a:r>
                <a:endParaRPr lang="ko-KR" altLang="en-US" sz="1050" dirty="0"/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10228661" y="2603457"/>
                <a:ext cx="1045509" cy="272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/>
                  <a:t>60</a:t>
                </a:r>
                <a:endParaRPr lang="ko-KR" altLang="en-US" sz="1050" dirty="0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10614840" y="2319703"/>
                <a:ext cx="1144543" cy="28058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15875"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rPr>
                  <a:t>4</a:t>
                </a:r>
                <a:endParaRPr lang="ko-KR" altLang="en-US" sz="1050" dirty="0">
                  <a:solidFill>
                    <a:schemeClr val="accent1">
                      <a:lumMod val="20000"/>
                      <a:lumOff val="80000"/>
                    </a:schemeClr>
                  </a:solidFill>
                </a:endParaRPr>
              </a:p>
            </p:txBody>
          </p:sp>
        </p:grpSp>
        <p:sp>
          <p:nvSpPr>
            <p:cNvPr id="120" name="TextBox 119"/>
            <p:cNvSpPr txBox="1"/>
            <p:nvPr/>
          </p:nvSpPr>
          <p:spPr>
            <a:xfrm>
              <a:off x="2933963" y="4158492"/>
              <a:ext cx="4600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40</a:t>
              </a:r>
              <a:endParaRPr lang="ko-KR" altLang="en-US" sz="1200" dirty="0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6493944" y="1669992"/>
            <a:ext cx="2316113" cy="4315827"/>
            <a:chOff x="5702888" y="1694634"/>
            <a:chExt cx="2316113" cy="4315827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79870" y="1971634"/>
              <a:ext cx="2220023" cy="3225380"/>
            </a:xfrm>
            <a:prstGeom prst="rect">
              <a:avLst/>
            </a:prstGeom>
            <a:ln w="15875">
              <a:solidFill>
                <a:schemeClr val="accent1">
                  <a:shade val="50000"/>
                </a:schemeClr>
              </a:solidFill>
            </a:ln>
          </p:spPr>
        </p:pic>
        <p:grpSp>
          <p:nvGrpSpPr>
            <p:cNvPr id="123" name="그룹 122"/>
            <p:cNvGrpSpPr/>
            <p:nvPr/>
          </p:nvGrpSpPr>
          <p:grpSpPr>
            <a:xfrm>
              <a:off x="5773668" y="1694634"/>
              <a:ext cx="2226226" cy="263637"/>
              <a:chOff x="528389" y="2010692"/>
              <a:chExt cx="4350390" cy="263637"/>
            </a:xfrm>
          </p:grpSpPr>
          <p:grpSp>
            <p:nvGrpSpPr>
              <p:cNvPr id="138" name="그룹 137"/>
              <p:cNvGrpSpPr/>
              <p:nvPr/>
            </p:nvGrpSpPr>
            <p:grpSpPr>
              <a:xfrm>
                <a:off x="528389" y="2010692"/>
                <a:ext cx="2211304" cy="261610"/>
                <a:chOff x="563251" y="3259723"/>
                <a:chExt cx="2813902" cy="261610"/>
              </a:xfrm>
            </p:grpSpPr>
            <p:sp>
              <p:nvSpPr>
                <p:cNvPr id="141" name="TextBox 140"/>
                <p:cNvSpPr txBox="1"/>
                <p:nvPr/>
              </p:nvSpPr>
              <p:spPr>
                <a:xfrm>
                  <a:off x="563251" y="3259723"/>
                  <a:ext cx="1456441" cy="261610"/>
                </a:xfrm>
                <a:prstGeom prst="rect">
                  <a:avLst/>
                </a:prstGeom>
                <a:noFill/>
                <a:ln w="15875">
                  <a:solidFill>
                    <a:schemeClr val="accent1">
                      <a:shade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50" dirty="0" err="1">
                      <a:solidFill>
                        <a:schemeClr val="accent1">
                          <a:lumMod val="75000"/>
                        </a:schemeClr>
                      </a:solidFill>
                    </a:rPr>
                    <a:t>검색어</a:t>
                  </a:r>
                  <a:r>
                    <a:rPr lang="ko-KR" altLang="en-US" sz="105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 </a:t>
                  </a:r>
                </a:p>
              </p:txBody>
            </p:sp>
            <p:sp>
              <p:nvSpPr>
                <p:cNvPr id="142" name="TextBox 141"/>
                <p:cNvSpPr txBox="1"/>
                <p:nvPr/>
              </p:nvSpPr>
              <p:spPr>
                <a:xfrm>
                  <a:off x="1920712" y="3259723"/>
                  <a:ext cx="1456441" cy="26161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15875">
                  <a:solidFill>
                    <a:schemeClr val="accent1">
                      <a:shade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50" dirty="0">
                      <a:solidFill>
                        <a:schemeClr val="bg1"/>
                      </a:solidFill>
                    </a:rPr>
                    <a:t>질투</a:t>
                  </a:r>
                </a:p>
              </p:txBody>
            </p:sp>
          </p:grpSp>
          <p:sp>
            <p:nvSpPr>
              <p:cNvPr id="139" name="TextBox 138"/>
              <p:cNvSpPr txBox="1"/>
              <p:nvPr/>
            </p:nvSpPr>
            <p:spPr>
              <a:xfrm>
                <a:off x="2750387" y="2012719"/>
                <a:ext cx="1056661" cy="261610"/>
              </a:xfrm>
              <a:prstGeom prst="rect">
                <a:avLst/>
              </a:prstGeom>
              <a:noFill/>
              <a:ln w="15875"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 dirty="0">
                    <a:solidFill>
                      <a:schemeClr val="accent1">
                        <a:lumMod val="75000"/>
                      </a:schemeClr>
                    </a:solidFill>
                  </a:rPr>
                  <a:t>MSE</a:t>
                </a:r>
                <a:r>
                  <a:rPr lang="ko-KR" altLang="en-US" sz="105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3811553" y="2012719"/>
                <a:ext cx="1067226" cy="26161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15875"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 dirty="0">
                    <a:solidFill>
                      <a:schemeClr val="bg1"/>
                    </a:solidFill>
                  </a:rPr>
                  <a:t>108.6</a:t>
                </a:r>
                <a:endParaRPr lang="ko-KR" altLang="en-US" sz="105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5" name="TextBox 124"/>
            <p:cNvSpPr txBox="1"/>
            <p:nvPr/>
          </p:nvSpPr>
          <p:spPr>
            <a:xfrm>
              <a:off x="5712629" y="3510916"/>
              <a:ext cx="4600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20</a:t>
              </a:r>
              <a:endParaRPr lang="ko-KR" altLang="en-US" sz="1200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5702888" y="4205783"/>
              <a:ext cx="4600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10</a:t>
              </a:r>
              <a:endParaRPr lang="ko-KR" altLang="en-US" sz="1200" dirty="0"/>
            </a:p>
          </p:txBody>
        </p:sp>
        <p:grpSp>
          <p:nvGrpSpPr>
            <p:cNvPr id="127" name="그룹 126"/>
            <p:cNvGrpSpPr/>
            <p:nvPr/>
          </p:nvGrpSpPr>
          <p:grpSpPr>
            <a:xfrm>
              <a:off x="5702888" y="5201673"/>
              <a:ext cx="2316113" cy="808788"/>
              <a:chOff x="6382641" y="2052596"/>
              <a:chExt cx="5376742" cy="867434"/>
            </a:xfrm>
          </p:grpSpPr>
          <p:sp>
            <p:nvSpPr>
              <p:cNvPr id="129" name="TextBox 128"/>
              <p:cNvSpPr txBox="1"/>
              <p:nvPr/>
            </p:nvSpPr>
            <p:spPr>
              <a:xfrm>
                <a:off x="6507323" y="2052596"/>
                <a:ext cx="5252060" cy="297084"/>
              </a:xfrm>
              <a:prstGeom prst="rect">
                <a:avLst/>
              </a:prstGeom>
              <a:noFill/>
              <a:ln w="15875"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/>
                  <a:t>질투 지수</a:t>
                </a:r>
                <a:r>
                  <a:rPr lang="en-US" altLang="ko-KR" sz="1200" dirty="0"/>
                  <a:t>(</a:t>
                </a:r>
                <a:r>
                  <a:rPr lang="ko-KR" altLang="en-US" sz="1200" dirty="0"/>
                  <a:t>부정</a:t>
                </a:r>
                <a:r>
                  <a:rPr lang="en-US" altLang="ko-KR" sz="1200" dirty="0"/>
                  <a:t>)</a:t>
                </a:r>
                <a:r>
                  <a:rPr lang="ko-KR" altLang="en-US" sz="1200" dirty="0"/>
                  <a:t> </a:t>
                </a: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6382641" y="2658420"/>
                <a:ext cx="4599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/>
                  <a:t>0</a:t>
                </a:r>
                <a:endParaRPr lang="ko-KR" altLang="en-US" sz="1050" dirty="0"/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6514556" y="2319704"/>
                <a:ext cx="1331104" cy="28058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 dirty="0">
                    <a:solidFill>
                      <a:schemeClr val="accent1">
                        <a:lumMod val="75000"/>
                      </a:schemeClr>
                    </a:solidFill>
                  </a:rPr>
                  <a:t>1</a:t>
                </a:r>
                <a:r>
                  <a:rPr lang="ko-KR" altLang="en-US" sz="105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7845660" y="2319703"/>
                <a:ext cx="1203788" cy="2805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5875"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 dirty="0">
                    <a:solidFill>
                      <a:schemeClr val="accent1">
                        <a:lumMod val="75000"/>
                      </a:schemeClr>
                    </a:solidFill>
                  </a:rPr>
                  <a:t>2</a:t>
                </a:r>
                <a:r>
                  <a:rPr lang="ko-KR" altLang="en-US" sz="105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9049448" y="2319703"/>
                <a:ext cx="1566657" cy="28058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5875"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 dirty="0">
                    <a:solidFill>
                      <a:schemeClr val="accent1">
                        <a:lumMod val="50000"/>
                      </a:schemeClr>
                    </a:solidFill>
                  </a:rPr>
                  <a:t>3</a:t>
                </a:r>
                <a:r>
                  <a:rPr lang="ko-KR" altLang="en-US" sz="105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7505558" y="2619379"/>
                <a:ext cx="699797" cy="272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/>
                  <a:t>4</a:t>
                </a:r>
                <a:endParaRPr lang="ko-KR" altLang="en-US" sz="1050" dirty="0"/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8699347" y="2616787"/>
                <a:ext cx="676638" cy="272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/>
                  <a:t>8</a:t>
                </a:r>
                <a:endParaRPr lang="ko-KR" altLang="en-US" sz="1050" dirty="0"/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10230415" y="2595061"/>
                <a:ext cx="859629" cy="272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/>
                  <a:t>11</a:t>
                </a:r>
                <a:endParaRPr lang="ko-KR" altLang="en-US" sz="1050" dirty="0"/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10614840" y="2319703"/>
                <a:ext cx="1144543" cy="28058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15875"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rPr>
                  <a:t>4</a:t>
                </a:r>
                <a:endParaRPr lang="ko-KR" altLang="en-US" sz="1050" dirty="0">
                  <a:solidFill>
                    <a:schemeClr val="accent1">
                      <a:lumMod val="20000"/>
                      <a:lumOff val="80000"/>
                    </a:schemeClr>
                  </a:solidFill>
                </a:endParaRPr>
              </a:p>
            </p:txBody>
          </p:sp>
        </p:grpSp>
        <p:sp>
          <p:nvSpPr>
            <p:cNvPr id="128" name="TextBox 127"/>
            <p:cNvSpPr txBox="1"/>
            <p:nvPr/>
          </p:nvSpPr>
          <p:spPr>
            <a:xfrm>
              <a:off x="5712629" y="2811217"/>
              <a:ext cx="4600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30</a:t>
              </a:r>
              <a:endParaRPr lang="ko-KR" altLang="en-US" sz="1200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9238621" y="1696467"/>
            <a:ext cx="2544011" cy="4315827"/>
            <a:chOff x="8802602" y="1710862"/>
            <a:chExt cx="2544011" cy="4315827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880019" y="1982398"/>
              <a:ext cx="2466594" cy="3228856"/>
            </a:xfrm>
            <a:prstGeom prst="rect">
              <a:avLst/>
            </a:prstGeom>
            <a:ln w="15875">
              <a:solidFill>
                <a:schemeClr val="accent1">
                  <a:lumMod val="75000"/>
                </a:schemeClr>
              </a:solidFill>
            </a:ln>
          </p:spPr>
        </p:pic>
        <p:grpSp>
          <p:nvGrpSpPr>
            <p:cNvPr id="145" name="그룹 144"/>
            <p:cNvGrpSpPr/>
            <p:nvPr/>
          </p:nvGrpSpPr>
          <p:grpSpPr>
            <a:xfrm>
              <a:off x="8872147" y="1710862"/>
              <a:ext cx="2474466" cy="263637"/>
              <a:chOff x="528389" y="2010692"/>
              <a:chExt cx="4350390" cy="263637"/>
            </a:xfrm>
          </p:grpSpPr>
          <p:grpSp>
            <p:nvGrpSpPr>
              <p:cNvPr id="160" name="그룹 159"/>
              <p:cNvGrpSpPr/>
              <p:nvPr/>
            </p:nvGrpSpPr>
            <p:grpSpPr>
              <a:xfrm>
                <a:off x="528389" y="2010692"/>
                <a:ext cx="2211304" cy="261610"/>
                <a:chOff x="563251" y="3259723"/>
                <a:chExt cx="2813902" cy="261610"/>
              </a:xfrm>
            </p:grpSpPr>
            <p:sp>
              <p:nvSpPr>
                <p:cNvPr id="163" name="TextBox 162"/>
                <p:cNvSpPr txBox="1"/>
                <p:nvPr/>
              </p:nvSpPr>
              <p:spPr>
                <a:xfrm>
                  <a:off x="563251" y="3259723"/>
                  <a:ext cx="1456441" cy="261610"/>
                </a:xfrm>
                <a:prstGeom prst="rect">
                  <a:avLst/>
                </a:prstGeom>
                <a:noFill/>
                <a:ln w="15875">
                  <a:solidFill>
                    <a:schemeClr val="accent1">
                      <a:shade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50" dirty="0" err="1">
                      <a:solidFill>
                        <a:schemeClr val="accent1">
                          <a:lumMod val="75000"/>
                        </a:schemeClr>
                      </a:solidFill>
                    </a:rPr>
                    <a:t>검색어</a:t>
                  </a:r>
                  <a:r>
                    <a:rPr lang="ko-KR" altLang="en-US" sz="105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 </a:t>
                  </a:r>
                </a:p>
              </p:txBody>
            </p:sp>
            <p:sp>
              <p:nvSpPr>
                <p:cNvPr id="164" name="TextBox 163"/>
                <p:cNvSpPr txBox="1"/>
                <p:nvPr/>
              </p:nvSpPr>
              <p:spPr>
                <a:xfrm>
                  <a:off x="1920712" y="3259723"/>
                  <a:ext cx="1456441" cy="26161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15875">
                  <a:solidFill>
                    <a:schemeClr val="accent1">
                      <a:shade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50" dirty="0">
                      <a:solidFill>
                        <a:schemeClr val="bg1"/>
                      </a:solidFill>
                    </a:rPr>
                    <a:t>짜증</a:t>
                  </a:r>
                </a:p>
              </p:txBody>
            </p:sp>
          </p:grpSp>
          <p:sp>
            <p:nvSpPr>
              <p:cNvPr id="161" name="TextBox 160"/>
              <p:cNvSpPr txBox="1"/>
              <p:nvPr/>
            </p:nvSpPr>
            <p:spPr>
              <a:xfrm>
                <a:off x="2750387" y="2012719"/>
                <a:ext cx="1056661" cy="261610"/>
              </a:xfrm>
              <a:prstGeom prst="rect">
                <a:avLst/>
              </a:prstGeom>
              <a:noFill/>
              <a:ln w="15875"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 dirty="0">
                    <a:solidFill>
                      <a:schemeClr val="accent1">
                        <a:lumMod val="75000"/>
                      </a:schemeClr>
                    </a:solidFill>
                  </a:rPr>
                  <a:t>MSE</a:t>
                </a:r>
                <a:r>
                  <a:rPr lang="ko-KR" altLang="en-US" sz="105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3811553" y="2012719"/>
                <a:ext cx="1067226" cy="26161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15875"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 dirty="0">
                    <a:solidFill>
                      <a:schemeClr val="bg1"/>
                    </a:solidFill>
                  </a:rPr>
                  <a:t>70.2</a:t>
                </a:r>
                <a:endParaRPr lang="ko-KR" altLang="en-US" sz="105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46" name="TextBox 145"/>
            <p:cNvSpPr txBox="1"/>
            <p:nvPr/>
          </p:nvSpPr>
          <p:spPr>
            <a:xfrm>
              <a:off x="8816152" y="3156718"/>
              <a:ext cx="4600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25</a:t>
              </a:r>
              <a:endParaRPr lang="ko-KR" altLang="en-US" sz="1200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8817957" y="3546737"/>
              <a:ext cx="4293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20</a:t>
              </a:r>
              <a:endParaRPr lang="ko-KR" altLang="en-US" sz="1200" dirty="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8802602" y="3976829"/>
              <a:ext cx="4600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15</a:t>
              </a:r>
              <a:endParaRPr lang="ko-KR" altLang="en-US" sz="1200" dirty="0"/>
            </a:p>
          </p:txBody>
        </p:sp>
        <p:grpSp>
          <p:nvGrpSpPr>
            <p:cNvPr id="149" name="그룹 148"/>
            <p:cNvGrpSpPr/>
            <p:nvPr/>
          </p:nvGrpSpPr>
          <p:grpSpPr>
            <a:xfrm>
              <a:off x="8802602" y="5217901"/>
              <a:ext cx="2544011" cy="808788"/>
              <a:chOff x="6382641" y="2052596"/>
              <a:chExt cx="5376742" cy="867434"/>
            </a:xfrm>
          </p:grpSpPr>
          <p:sp>
            <p:nvSpPr>
              <p:cNvPr id="151" name="TextBox 150"/>
              <p:cNvSpPr txBox="1"/>
              <p:nvPr/>
            </p:nvSpPr>
            <p:spPr>
              <a:xfrm>
                <a:off x="6507323" y="2052596"/>
                <a:ext cx="5252060" cy="297084"/>
              </a:xfrm>
              <a:prstGeom prst="rect">
                <a:avLst/>
              </a:prstGeom>
              <a:noFill/>
              <a:ln w="15875"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/>
                  <a:t>짜증 지수</a:t>
                </a:r>
                <a:r>
                  <a:rPr lang="en-US" altLang="ko-KR" sz="1200" dirty="0"/>
                  <a:t>(</a:t>
                </a:r>
                <a:r>
                  <a:rPr lang="ko-KR" altLang="en-US" sz="1200" dirty="0"/>
                  <a:t>부정</a:t>
                </a:r>
                <a:r>
                  <a:rPr lang="en-US" altLang="ko-KR" sz="1200" dirty="0"/>
                  <a:t>)</a:t>
                </a:r>
                <a:r>
                  <a:rPr lang="ko-KR" altLang="en-US" sz="1200" dirty="0"/>
                  <a:t> </a:t>
                </a:r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6382641" y="2658420"/>
                <a:ext cx="4599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/>
                  <a:t>0</a:t>
                </a:r>
                <a:endParaRPr lang="ko-KR" altLang="en-US" sz="1050" dirty="0"/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6514556" y="2319704"/>
                <a:ext cx="1331104" cy="28058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 dirty="0">
                    <a:solidFill>
                      <a:schemeClr val="accent1">
                        <a:lumMod val="75000"/>
                      </a:schemeClr>
                    </a:solidFill>
                  </a:rPr>
                  <a:t>1</a:t>
                </a:r>
                <a:r>
                  <a:rPr lang="ko-KR" altLang="en-US" sz="105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7845660" y="2319703"/>
                <a:ext cx="1203788" cy="2805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5875"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 dirty="0">
                    <a:solidFill>
                      <a:schemeClr val="accent1">
                        <a:lumMod val="75000"/>
                      </a:schemeClr>
                    </a:solidFill>
                  </a:rPr>
                  <a:t>2</a:t>
                </a:r>
                <a:r>
                  <a:rPr lang="ko-KR" altLang="en-US" sz="105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9049448" y="2319703"/>
                <a:ext cx="1566657" cy="28058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5875"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 dirty="0">
                    <a:solidFill>
                      <a:schemeClr val="accent1">
                        <a:lumMod val="50000"/>
                      </a:schemeClr>
                    </a:solidFill>
                  </a:rPr>
                  <a:t>3</a:t>
                </a:r>
                <a:r>
                  <a:rPr lang="ko-KR" altLang="en-US" sz="105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7558090" y="2621807"/>
                <a:ext cx="687639" cy="272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/>
                  <a:t>5</a:t>
                </a:r>
                <a:endParaRPr lang="ko-KR" altLang="en-US" sz="1050" dirty="0"/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8779668" y="2613792"/>
                <a:ext cx="784923" cy="272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/>
                  <a:t>10</a:t>
                </a:r>
                <a:endParaRPr lang="ko-KR" altLang="en-US" sz="1050" dirty="0"/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10283546" y="2619308"/>
                <a:ext cx="830162" cy="272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/>
                  <a:t>15</a:t>
                </a:r>
                <a:endParaRPr lang="ko-KR" altLang="en-US" sz="1050" dirty="0"/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10614840" y="2319703"/>
                <a:ext cx="1144543" cy="28058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15875"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rPr>
                  <a:t>4</a:t>
                </a:r>
                <a:endParaRPr lang="ko-KR" altLang="en-US" sz="1050" dirty="0">
                  <a:solidFill>
                    <a:schemeClr val="accent1">
                      <a:lumMod val="20000"/>
                      <a:lumOff val="80000"/>
                    </a:schemeClr>
                  </a:solidFill>
                </a:endParaRPr>
              </a:p>
            </p:txBody>
          </p:sp>
        </p:grpSp>
        <p:sp>
          <p:nvSpPr>
            <p:cNvPr id="150" name="TextBox 149"/>
            <p:cNvSpPr txBox="1"/>
            <p:nvPr/>
          </p:nvSpPr>
          <p:spPr>
            <a:xfrm>
              <a:off x="8818060" y="4378353"/>
              <a:ext cx="4600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10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511400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382641" cy="695422"/>
          </a:xfrm>
          <a:prstGeom prst="rect">
            <a:avLst/>
          </a:prstGeom>
        </p:spPr>
      </p:pic>
      <p:sp>
        <p:nvSpPr>
          <p:cNvPr id="5" name="순서도: 처리 4"/>
          <p:cNvSpPr/>
          <p:nvPr/>
        </p:nvSpPr>
        <p:spPr>
          <a:xfrm>
            <a:off x="0" y="641652"/>
            <a:ext cx="12192000" cy="18000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2804" y="178434"/>
            <a:ext cx="4590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4. </a:t>
            </a:r>
            <a:r>
              <a:rPr lang="ko-KR" altLang="en-US" sz="1600" dirty="0"/>
              <a:t>분석 결과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2931" y="726976"/>
            <a:ext cx="1871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</a:rPr>
              <a:t>모델링 분석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</a:rPr>
              <a:t>전체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ko-KR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02675" y="759564"/>
            <a:ext cx="249812" cy="273379"/>
            <a:chOff x="871978" y="1527141"/>
            <a:chExt cx="249812" cy="273379"/>
          </a:xfrm>
        </p:grpSpPr>
        <p:sp>
          <p:nvSpPr>
            <p:cNvPr id="10" name="타원 9"/>
            <p:cNvSpPr>
              <a:spLocks noChangeAspect="1"/>
            </p:cNvSpPr>
            <p:nvPr/>
          </p:nvSpPr>
          <p:spPr>
            <a:xfrm>
              <a:off x="871978" y="1527141"/>
              <a:ext cx="179789" cy="179111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연결선 10"/>
            <p:cNvCxnSpPr>
              <a:stCxn id="10" idx="5"/>
            </p:cNvCxnSpPr>
            <p:nvPr/>
          </p:nvCxnSpPr>
          <p:spPr>
            <a:xfrm>
              <a:off x="1025438" y="1680022"/>
              <a:ext cx="96352" cy="120498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순서도: 처리 7"/>
          <p:cNvSpPr/>
          <p:nvPr/>
        </p:nvSpPr>
        <p:spPr>
          <a:xfrm>
            <a:off x="202675" y="1065530"/>
            <a:ext cx="1918356" cy="58614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621928" y="1710862"/>
            <a:ext cx="2486089" cy="4315827"/>
            <a:chOff x="621928" y="1710862"/>
            <a:chExt cx="2486089" cy="4315827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6039" y="1978434"/>
              <a:ext cx="2421977" cy="3234928"/>
            </a:xfrm>
            <a:prstGeom prst="rect">
              <a:avLst/>
            </a:prstGeom>
            <a:ln w="15875">
              <a:solidFill>
                <a:schemeClr val="accent1">
                  <a:shade val="50000"/>
                </a:schemeClr>
              </a:solidFill>
            </a:ln>
          </p:spPr>
        </p:pic>
        <p:grpSp>
          <p:nvGrpSpPr>
            <p:cNvPr id="32" name="그룹 31"/>
            <p:cNvGrpSpPr/>
            <p:nvPr/>
          </p:nvGrpSpPr>
          <p:grpSpPr>
            <a:xfrm>
              <a:off x="683281" y="1710862"/>
              <a:ext cx="2424736" cy="263637"/>
              <a:chOff x="528389" y="2010692"/>
              <a:chExt cx="4350390" cy="263637"/>
            </a:xfrm>
          </p:grpSpPr>
          <p:grpSp>
            <p:nvGrpSpPr>
              <p:cNvPr id="26" name="그룹 25"/>
              <p:cNvGrpSpPr/>
              <p:nvPr/>
            </p:nvGrpSpPr>
            <p:grpSpPr>
              <a:xfrm>
                <a:off x="528389" y="2010692"/>
                <a:ext cx="2211304" cy="261610"/>
                <a:chOff x="563251" y="3259723"/>
                <a:chExt cx="2813902" cy="261610"/>
              </a:xfrm>
            </p:grpSpPr>
            <p:sp>
              <p:nvSpPr>
                <p:cNvPr id="27" name="TextBox 26"/>
                <p:cNvSpPr txBox="1"/>
                <p:nvPr/>
              </p:nvSpPr>
              <p:spPr>
                <a:xfrm>
                  <a:off x="563251" y="3259723"/>
                  <a:ext cx="1456441" cy="261610"/>
                </a:xfrm>
                <a:prstGeom prst="rect">
                  <a:avLst/>
                </a:prstGeom>
                <a:noFill/>
                <a:ln w="15875">
                  <a:solidFill>
                    <a:schemeClr val="accent1">
                      <a:shade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50" dirty="0" err="1">
                      <a:solidFill>
                        <a:schemeClr val="accent1">
                          <a:lumMod val="75000"/>
                        </a:schemeClr>
                      </a:solidFill>
                    </a:rPr>
                    <a:t>검색어</a:t>
                  </a:r>
                  <a:r>
                    <a:rPr lang="ko-KR" altLang="en-US" sz="105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 </a:t>
                  </a: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1920712" y="3259723"/>
                  <a:ext cx="1456441" cy="26161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15875">
                  <a:solidFill>
                    <a:schemeClr val="accent1">
                      <a:shade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50" dirty="0">
                      <a:solidFill>
                        <a:schemeClr val="bg1"/>
                      </a:solidFill>
                    </a:rPr>
                    <a:t>편안</a:t>
                  </a:r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2750387" y="2012719"/>
                <a:ext cx="1056661" cy="261610"/>
              </a:xfrm>
              <a:prstGeom prst="rect">
                <a:avLst/>
              </a:prstGeom>
              <a:noFill/>
              <a:ln w="15875"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 dirty="0">
                    <a:solidFill>
                      <a:schemeClr val="accent1">
                        <a:lumMod val="75000"/>
                      </a:schemeClr>
                    </a:solidFill>
                  </a:rPr>
                  <a:t>MSE</a:t>
                </a:r>
                <a:r>
                  <a:rPr lang="ko-KR" altLang="en-US" sz="105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3811553" y="2012719"/>
                <a:ext cx="1067226" cy="26161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15875"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 dirty="0">
                    <a:solidFill>
                      <a:schemeClr val="bg1"/>
                    </a:solidFill>
                  </a:rPr>
                  <a:t>69.9</a:t>
                </a:r>
                <a:endParaRPr lang="ko-KR" altLang="en-US" sz="105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623820" y="2858693"/>
              <a:ext cx="4215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40</a:t>
              </a:r>
              <a:endParaRPr lang="ko-KR" altLang="en-US" sz="12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25465" y="4404588"/>
              <a:ext cx="4600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20</a:t>
              </a:r>
              <a:endParaRPr lang="ko-KR" altLang="en-US" sz="1200" dirty="0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621928" y="5217901"/>
              <a:ext cx="2486089" cy="808788"/>
              <a:chOff x="6382641" y="2052596"/>
              <a:chExt cx="5376742" cy="867434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6514557" y="2052596"/>
                <a:ext cx="5244826" cy="297084"/>
              </a:xfrm>
              <a:prstGeom prst="rect">
                <a:avLst/>
              </a:prstGeom>
              <a:noFill/>
              <a:ln w="15875"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/>
                  <a:t>편안 지수</a:t>
                </a:r>
                <a:r>
                  <a:rPr lang="en-US" altLang="ko-KR" sz="1200" dirty="0"/>
                  <a:t>(</a:t>
                </a:r>
                <a:r>
                  <a:rPr lang="ko-KR" altLang="en-US" sz="1200" dirty="0"/>
                  <a:t>긍정</a:t>
                </a:r>
                <a:r>
                  <a:rPr lang="en-US" altLang="ko-KR" sz="1200" dirty="0"/>
                  <a:t>)</a:t>
                </a:r>
                <a:r>
                  <a:rPr lang="ko-KR" altLang="en-US" sz="1200" dirty="0"/>
                  <a:t> 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382641" y="2658420"/>
                <a:ext cx="4599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/>
                  <a:t>0</a:t>
                </a:r>
                <a:endParaRPr lang="ko-KR" altLang="en-US" sz="1050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6514556" y="2319704"/>
                <a:ext cx="1331104" cy="28058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 dirty="0">
                    <a:solidFill>
                      <a:schemeClr val="accent1">
                        <a:lumMod val="75000"/>
                      </a:schemeClr>
                    </a:solidFill>
                  </a:rPr>
                  <a:t>1</a:t>
                </a:r>
                <a:r>
                  <a:rPr lang="ko-KR" altLang="en-US" sz="105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7845660" y="2319703"/>
                <a:ext cx="1203788" cy="2805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5875"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 dirty="0">
                    <a:solidFill>
                      <a:schemeClr val="accent1">
                        <a:lumMod val="75000"/>
                      </a:schemeClr>
                    </a:solidFill>
                  </a:rPr>
                  <a:t>2</a:t>
                </a:r>
                <a:r>
                  <a:rPr lang="ko-KR" altLang="en-US" sz="105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9049448" y="2319703"/>
                <a:ext cx="1566657" cy="28058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5875"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 dirty="0">
                    <a:solidFill>
                      <a:schemeClr val="accent1">
                        <a:lumMod val="50000"/>
                      </a:schemeClr>
                    </a:solidFill>
                  </a:rPr>
                  <a:t>3</a:t>
                </a:r>
                <a:r>
                  <a:rPr lang="ko-KR" altLang="en-US" sz="105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7487961" y="2632264"/>
                <a:ext cx="793655" cy="272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/>
                  <a:t>20</a:t>
                </a:r>
                <a:endParaRPr lang="ko-KR" altLang="en-US" sz="105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8689267" y="2619963"/>
                <a:ext cx="919416" cy="272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/>
                  <a:t>30</a:t>
                </a:r>
                <a:endParaRPr lang="ko-KR" altLang="en-US" sz="105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0006689" y="2616787"/>
                <a:ext cx="1045510" cy="272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ko-KR" altLang="en-US" sz="1050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0614840" y="2319703"/>
                <a:ext cx="1144543" cy="28058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15875"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rPr>
                  <a:t>4</a:t>
                </a:r>
                <a:endParaRPr lang="ko-KR" altLang="en-US" sz="1050" dirty="0">
                  <a:solidFill>
                    <a:schemeClr val="accent1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10220967" y="2598130"/>
                <a:ext cx="919416" cy="272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/>
                  <a:t>40</a:t>
                </a:r>
                <a:endParaRPr lang="ko-KR" altLang="en-US" sz="1050" dirty="0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625465" y="3644056"/>
              <a:ext cx="4600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30</a:t>
              </a:r>
              <a:endParaRPr lang="ko-KR" altLang="en-US" sz="1200" dirty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4507651" y="1672401"/>
            <a:ext cx="2977336" cy="4325463"/>
            <a:chOff x="4207276" y="1710862"/>
            <a:chExt cx="2977336" cy="4325463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82954" y="1980461"/>
              <a:ext cx="2901658" cy="3229207"/>
            </a:xfrm>
            <a:prstGeom prst="rect">
              <a:avLst/>
            </a:prstGeom>
            <a:ln w="15875">
              <a:solidFill>
                <a:schemeClr val="accent1">
                  <a:shade val="50000"/>
                </a:schemeClr>
              </a:solidFill>
            </a:ln>
          </p:spPr>
        </p:pic>
        <p:grpSp>
          <p:nvGrpSpPr>
            <p:cNvPr id="101" name="그룹 100"/>
            <p:cNvGrpSpPr/>
            <p:nvPr/>
          </p:nvGrpSpPr>
          <p:grpSpPr>
            <a:xfrm>
              <a:off x="4271549" y="1710862"/>
              <a:ext cx="2913063" cy="263637"/>
              <a:chOff x="528389" y="2010692"/>
              <a:chExt cx="4350390" cy="263637"/>
            </a:xfrm>
          </p:grpSpPr>
          <p:grpSp>
            <p:nvGrpSpPr>
              <p:cNvPr id="102" name="그룹 101"/>
              <p:cNvGrpSpPr/>
              <p:nvPr/>
            </p:nvGrpSpPr>
            <p:grpSpPr>
              <a:xfrm>
                <a:off x="528389" y="2010692"/>
                <a:ext cx="2211304" cy="261610"/>
                <a:chOff x="563251" y="3259723"/>
                <a:chExt cx="2813902" cy="261610"/>
              </a:xfrm>
            </p:grpSpPr>
            <p:sp>
              <p:nvSpPr>
                <p:cNvPr id="105" name="TextBox 104"/>
                <p:cNvSpPr txBox="1"/>
                <p:nvPr/>
              </p:nvSpPr>
              <p:spPr>
                <a:xfrm>
                  <a:off x="563251" y="3259723"/>
                  <a:ext cx="1456441" cy="261610"/>
                </a:xfrm>
                <a:prstGeom prst="rect">
                  <a:avLst/>
                </a:prstGeom>
                <a:noFill/>
                <a:ln w="15875">
                  <a:solidFill>
                    <a:schemeClr val="accent1">
                      <a:shade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50" dirty="0" err="1">
                      <a:solidFill>
                        <a:schemeClr val="accent1">
                          <a:lumMod val="75000"/>
                        </a:schemeClr>
                      </a:solidFill>
                    </a:rPr>
                    <a:t>검색어</a:t>
                  </a:r>
                  <a:r>
                    <a:rPr lang="ko-KR" altLang="en-US" sz="105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 </a:t>
                  </a:r>
                </a:p>
              </p:txBody>
            </p:sp>
            <p:sp>
              <p:nvSpPr>
                <p:cNvPr id="106" name="TextBox 105"/>
                <p:cNvSpPr txBox="1"/>
                <p:nvPr/>
              </p:nvSpPr>
              <p:spPr>
                <a:xfrm>
                  <a:off x="1920712" y="3259723"/>
                  <a:ext cx="1456441" cy="26161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15875">
                  <a:solidFill>
                    <a:schemeClr val="accent1">
                      <a:shade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50" dirty="0">
                      <a:solidFill>
                        <a:schemeClr val="bg1"/>
                      </a:solidFill>
                    </a:rPr>
                    <a:t>피곤</a:t>
                  </a:r>
                </a:p>
              </p:txBody>
            </p:sp>
          </p:grpSp>
          <p:sp>
            <p:nvSpPr>
              <p:cNvPr id="103" name="TextBox 102"/>
              <p:cNvSpPr txBox="1"/>
              <p:nvPr/>
            </p:nvSpPr>
            <p:spPr>
              <a:xfrm>
                <a:off x="2750387" y="2012719"/>
                <a:ext cx="1056661" cy="261610"/>
              </a:xfrm>
              <a:prstGeom prst="rect">
                <a:avLst/>
              </a:prstGeom>
              <a:noFill/>
              <a:ln w="15875"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 dirty="0">
                    <a:solidFill>
                      <a:schemeClr val="accent1">
                        <a:lumMod val="75000"/>
                      </a:schemeClr>
                    </a:solidFill>
                  </a:rPr>
                  <a:t>MSE</a:t>
                </a:r>
                <a:r>
                  <a:rPr lang="ko-KR" altLang="en-US" sz="105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3811553" y="2012719"/>
                <a:ext cx="1067226" cy="26161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15875"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 dirty="0">
                    <a:solidFill>
                      <a:schemeClr val="bg1"/>
                    </a:solidFill>
                  </a:rPr>
                  <a:t>501.0</a:t>
                </a:r>
                <a:endParaRPr lang="ko-KR" altLang="en-US" sz="105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7" name="TextBox 106"/>
            <p:cNvSpPr txBox="1"/>
            <p:nvPr/>
          </p:nvSpPr>
          <p:spPr>
            <a:xfrm>
              <a:off x="4207276" y="2947230"/>
              <a:ext cx="4600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50</a:t>
              </a:r>
              <a:endParaRPr lang="ko-KR" altLang="en-US" sz="12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4207276" y="3523122"/>
              <a:ext cx="4600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40</a:t>
              </a:r>
              <a:endParaRPr lang="ko-KR" altLang="en-US" sz="12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217270" y="4610729"/>
              <a:ext cx="4600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20</a:t>
              </a:r>
              <a:endParaRPr lang="ko-KR" altLang="en-US" sz="1200" dirty="0"/>
            </a:p>
          </p:txBody>
        </p:sp>
        <p:grpSp>
          <p:nvGrpSpPr>
            <p:cNvPr id="110" name="그룹 109"/>
            <p:cNvGrpSpPr/>
            <p:nvPr/>
          </p:nvGrpSpPr>
          <p:grpSpPr>
            <a:xfrm>
              <a:off x="4207276" y="5227537"/>
              <a:ext cx="2977336" cy="808788"/>
              <a:chOff x="6382641" y="2052596"/>
              <a:chExt cx="5376742" cy="867434"/>
            </a:xfrm>
          </p:grpSpPr>
          <p:sp>
            <p:nvSpPr>
              <p:cNvPr id="111" name="TextBox 110"/>
              <p:cNvSpPr txBox="1"/>
              <p:nvPr/>
            </p:nvSpPr>
            <p:spPr>
              <a:xfrm>
                <a:off x="6507323" y="2052596"/>
                <a:ext cx="5252060" cy="297084"/>
              </a:xfrm>
              <a:prstGeom prst="rect">
                <a:avLst/>
              </a:prstGeom>
              <a:noFill/>
              <a:ln w="15875"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/>
                  <a:t>피곤 지수</a:t>
                </a:r>
                <a:r>
                  <a:rPr lang="en-US" altLang="ko-KR" sz="1200" dirty="0"/>
                  <a:t>(</a:t>
                </a:r>
                <a:r>
                  <a:rPr lang="ko-KR" altLang="en-US" sz="1200" dirty="0"/>
                  <a:t>부정</a:t>
                </a:r>
                <a:r>
                  <a:rPr lang="en-US" altLang="ko-KR" sz="1200" dirty="0"/>
                  <a:t>)</a:t>
                </a:r>
                <a:r>
                  <a:rPr lang="ko-KR" altLang="en-US" sz="1200" dirty="0"/>
                  <a:t> </a:t>
                </a:r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6382641" y="2658420"/>
                <a:ext cx="4599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/>
                  <a:t>0</a:t>
                </a:r>
                <a:endParaRPr lang="ko-KR" altLang="en-US" sz="1050" dirty="0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6514556" y="2319704"/>
                <a:ext cx="1331104" cy="28058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 dirty="0">
                    <a:solidFill>
                      <a:schemeClr val="accent1">
                        <a:lumMod val="75000"/>
                      </a:schemeClr>
                    </a:solidFill>
                  </a:rPr>
                  <a:t>1</a:t>
                </a:r>
                <a:r>
                  <a:rPr lang="ko-KR" altLang="en-US" sz="105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7845660" y="2319703"/>
                <a:ext cx="1203788" cy="2805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5875"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 dirty="0">
                    <a:solidFill>
                      <a:schemeClr val="accent1">
                        <a:lumMod val="75000"/>
                      </a:schemeClr>
                    </a:solidFill>
                  </a:rPr>
                  <a:t>2</a:t>
                </a:r>
                <a:r>
                  <a:rPr lang="ko-KR" altLang="en-US" sz="105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9049448" y="2319703"/>
                <a:ext cx="1566657" cy="28058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5875"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 dirty="0">
                    <a:solidFill>
                      <a:schemeClr val="accent1">
                        <a:lumMod val="50000"/>
                      </a:schemeClr>
                    </a:solidFill>
                  </a:rPr>
                  <a:t>3</a:t>
                </a:r>
                <a:r>
                  <a:rPr lang="ko-KR" altLang="en-US" sz="105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7490072" y="2619963"/>
                <a:ext cx="630774" cy="272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/>
                  <a:t>25</a:t>
                </a:r>
                <a:endParaRPr lang="ko-KR" altLang="en-US" sz="1050" dirty="0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8718257" y="2616787"/>
                <a:ext cx="755202" cy="272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/>
                  <a:t>40</a:t>
                </a:r>
                <a:endParaRPr lang="ko-KR" altLang="en-US" sz="1050" dirty="0"/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10228661" y="2603457"/>
                <a:ext cx="1045509" cy="272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/>
                  <a:t>50</a:t>
                </a:r>
                <a:endParaRPr lang="ko-KR" altLang="en-US" sz="1050" dirty="0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10614840" y="2319703"/>
                <a:ext cx="1144543" cy="28058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15875"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rPr>
                  <a:t>4</a:t>
                </a:r>
                <a:endParaRPr lang="ko-KR" altLang="en-US" sz="1050" dirty="0">
                  <a:solidFill>
                    <a:schemeClr val="accent1">
                      <a:lumMod val="20000"/>
                      <a:lumOff val="80000"/>
                    </a:schemeClr>
                  </a:solidFill>
                </a:endParaRPr>
              </a:p>
            </p:txBody>
          </p:sp>
        </p:grpSp>
        <p:sp>
          <p:nvSpPr>
            <p:cNvPr id="120" name="TextBox 119"/>
            <p:cNvSpPr txBox="1"/>
            <p:nvPr/>
          </p:nvSpPr>
          <p:spPr>
            <a:xfrm>
              <a:off x="4231937" y="4065327"/>
              <a:ext cx="4600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30</a:t>
              </a:r>
              <a:endParaRPr lang="ko-KR" altLang="en-US" sz="1200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8585795" y="1696467"/>
            <a:ext cx="2917056" cy="4315827"/>
            <a:chOff x="8585795" y="1696467"/>
            <a:chExt cx="2917056" cy="4315827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73173" y="1972073"/>
              <a:ext cx="2829678" cy="3219979"/>
            </a:xfrm>
            <a:prstGeom prst="rect">
              <a:avLst/>
            </a:prstGeom>
            <a:ln w="15875">
              <a:solidFill>
                <a:schemeClr val="accent1">
                  <a:shade val="50000"/>
                </a:schemeClr>
              </a:solidFill>
            </a:ln>
          </p:spPr>
        </p:pic>
        <p:sp>
          <p:nvSpPr>
            <p:cNvPr id="121" name="TextBox 120"/>
            <p:cNvSpPr txBox="1"/>
            <p:nvPr/>
          </p:nvSpPr>
          <p:spPr>
            <a:xfrm>
              <a:off x="8585795" y="2813515"/>
              <a:ext cx="4600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100</a:t>
              </a:r>
              <a:endParaRPr lang="ko-KR" altLang="en-US" sz="1200" dirty="0"/>
            </a:p>
          </p:txBody>
        </p:sp>
        <p:grpSp>
          <p:nvGrpSpPr>
            <p:cNvPr id="123" name="그룹 122"/>
            <p:cNvGrpSpPr/>
            <p:nvPr/>
          </p:nvGrpSpPr>
          <p:grpSpPr>
            <a:xfrm>
              <a:off x="8676015" y="1696467"/>
              <a:ext cx="2826835" cy="263637"/>
              <a:chOff x="528389" y="2010692"/>
              <a:chExt cx="4350390" cy="263637"/>
            </a:xfrm>
          </p:grpSpPr>
          <p:grpSp>
            <p:nvGrpSpPr>
              <p:cNvPr id="138" name="그룹 137"/>
              <p:cNvGrpSpPr/>
              <p:nvPr/>
            </p:nvGrpSpPr>
            <p:grpSpPr>
              <a:xfrm>
                <a:off x="528389" y="2010692"/>
                <a:ext cx="2211304" cy="261610"/>
                <a:chOff x="563251" y="3259723"/>
                <a:chExt cx="2813902" cy="261610"/>
              </a:xfrm>
            </p:grpSpPr>
            <p:sp>
              <p:nvSpPr>
                <p:cNvPr id="141" name="TextBox 140"/>
                <p:cNvSpPr txBox="1"/>
                <p:nvPr/>
              </p:nvSpPr>
              <p:spPr>
                <a:xfrm>
                  <a:off x="563251" y="3259723"/>
                  <a:ext cx="1456441" cy="261610"/>
                </a:xfrm>
                <a:prstGeom prst="rect">
                  <a:avLst/>
                </a:prstGeom>
                <a:noFill/>
                <a:ln w="15875">
                  <a:solidFill>
                    <a:schemeClr val="accent1">
                      <a:shade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50" dirty="0" err="1">
                      <a:solidFill>
                        <a:schemeClr val="accent1">
                          <a:lumMod val="75000"/>
                        </a:schemeClr>
                      </a:solidFill>
                    </a:rPr>
                    <a:t>검색어</a:t>
                  </a:r>
                  <a:r>
                    <a:rPr lang="ko-KR" altLang="en-US" sz="105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 </a:t>
                  </a:r>
                </a:p>
              </p:txBody>
            </p:sp>
            <p:sp>
              <p:nvSpPr>
                <p:cNvPr id="142" name="TextBox 141"/>
                <p:cNvSpPr txBox="1"/>
                <p:nvPr/>
              </p:nvSpPr>
              <p:spPr>
                <a:xfrm>
                  <a:off x="1920712" y="3259723"/>
                  <a:ext cx="1456441" cy="26161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15875">
                  <a:solidFill>
                    <a:schemeClr val="accent1">
                      <a:shade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50" dirty="0">
                      <a:solidFill>
                        <a:schemeClr val="bg1"/>
                      </a:solidFill>
                    </a:rPr>
                    <a:t>행복</a:t>
                  </a:r>
                </a:p>
              </p:txBody>
            </p:sp>
          </p:grpSp>
          <p:sp>
            <p:nvSpPr>
              <p:cNvPr id="139" name="TextBox 138"/>
              <p:cNvSpPr txBox="1"/>
              <p:nvPr/>
            </p:nvSpPr>
            <p:spPr>
              <a:xfrm>
                <a:off x="2750387" y="2012719"/>
                <a:ext cx="1056661" cy="261610"/>
              </a:xfrm>
              <a:prstGeom prst="rect">
                <a:avLst/>
              </a:prstGeom>
              <a:noFill/>
              <a:ln w="15875"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 dirty="0">
                    <a:solidFill>
                      <a:schemeClr val="accent1">
                        <a:lumMod val="75000"/>
                      </a:schemeClr>
                    </a:solidFill>
                  </a:rPr>
                  <a:t>MSE</a:t>
                </a:r>
                <a:r>
                  <a:rPr lang="ko-KR" altLang="en-US" sz="105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3811553" y="2012719"/>
                <a:ext cx="1067226" cy="26161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15875"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 dirty="0">
                    <a:solidFill>
                      <a:schemeClr val="bg1"/>
                    </a:solidFill>
                  </a:rPr>
                  <a:t>634.0</a:t>
                </a:r>
                <a:endParaRPr lang="ko-KR" altLang="en-US" sz="105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5" name="TextBox 124"/>
            <p:cNvSpPr txBox="1"/>
            <p:nvPr/>
          </p:nvSpPr>
          <p:spPr>
            <a:xfrm>
              <a:off x="8585795" y="3890905"/>
              <a:ext cx="4600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60</a:t>
              </a:r>
              <a:endParaRPr lang="ko-KR" altLang="en-US" sz="1200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8587809" y="4472229"/>
              <a:ext cx="4600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40</a:t>
              </a:r>
              <a:endParaRPr lang="ko-KR" altLang="en-US" sz="1200" dirty="0"/>
            </a:p>
          </p:txBody>
        </p:sp>
        <p:grpSp>
          <p:nvGrpSpPr>
            <p:cNvPr id="127" name="그룹 126"/>
            <p:cNvGrpSpPr/>
            <p:nvPr/>
          </p:nvGrpSpPr>
          <p:grpSpPr>
            <a:xfrm>
              <a:off x="8605236" y="5203506"/>
              <a:ext cx="2897614" cy="808788"/>
              <a:chOff x="6382641" y="2052596"/>
              <a:chExt cx="5376742" cy="867434"/>
            </a:xfrm>
          </p:grpSpPr>
          <p:sp>
            <p:nvSpPr>
              <p:cNvPr id="129" name="TextBox 128"/>
              <p:cNvSpPr txBox="1"/>
              <p:nvPr/>
            </p:nvSpPr>
            <p:spPr>
              <a:xfrm>
                <a:off x="6507323" y="2052596"/>
                <a:ext cx="5252060" cy="297084"/>
              </a:xfrm>
              <a:prstGeom prst="rect">
                <a:avLst/>
              </a:prstGeom>
              <a:noFill/>
              <a:ln w="15875"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/>
                  <a:t>행복 지수</a:t>
                </a:r>
                <a:r>
                  <a:rPr lang="en-US" altLang="ko-KR" sz="1200" dirty="0"/>
                  <a:t>(</a:t>
                </a:r>
                <a:r>
                  <a:rPr lang="ko-KR" altLang="en-US" sz="1200" dirty="0"/>
                  <a:t>긍정</a:t>
                </a:r>
                <a:r>
                  <a:rPr lang="en-US" altLang="ko-KR" sz="1200" dirty="0"/>
                  <a:t>)</a:t>
                </a:r>
                <a:r>
                  <a:rPr lang="ko-KR" altLang="en-US" sz="1200" dirty="0"/>
                  <a:t> </a:t>
                </a: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6382641" y="2658420"/>
                <a:ext cx="4599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/>
                  <a:t>0</a:t>
                </a:r>
                <a:endParaRPr lang="ko-KR" altLang="en-US" sz="1050" dirty="0"/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6514556" y="2319704"/>
                <a:ext cx="1331104" cy="28058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 dirty="0">
                    <a:solidFill>
                      <a:schemeClr val="accent1">
                        <a:lumMod val="75000"/>
                      </a:schemeClr>
                    </a:solidFill>
                  </a:rPr>
                  <a:t>1</a:t>
                </a:r>
                <a:r>
                  <a:rPr lang="ko-KR" altLang="en-US" sz="105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7845660" y="2319703"/>
                <a:ext cx="1203788" cy="2805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5875"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 dirty="0">
                    <a:solidFill>
                      <a:schemeClr val="accent1">
                        <a:lumMod val="75000"/>
                      </a:schemeClr>
                    </a:solidFill>
                  </a:rPr>
                  <a:t>2</a:t>
                </a:r>
                <a:r>
                  <a:rPr lang="ko-KR" altLang="en-US" sz="105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9049448" y="2319703"/>
                <a:ext cx="1566657" cy="28058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5875"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 dirty="0">
                    <a:solidFill>
                      <a:schemeClr val="accent1">
                        <a:lumMod val="50000"/>
                      </a:schemeClr>
                    </a:solidFill>
                  </a:rPr>
                  <a:t>3</a:t>
                </a:r>
                <a:r>
                  <a:rPr lang="ko-KR" altLang="en-US" sz="105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7505558" y="2619379"/>
                <a:ext cx="699797" cy="272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/>
                  <a:t>40</a:t>
                </a:r>
                <a:endParaRPr lang="ko-KR" altLang="en-US" sz="1050" dirty="0"/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8699347" y="2616787"/>
                <a:ext cx="676638" cy="272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/>
                  <a:t>70</a:t>
                </a:r>
                <a:endParaRPr lang="ko-KR" altLang="en-US" sz="1050" dirty="0"/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10380553" y="2595061"/>
                <a:ext cx="647845" cy="272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/>
                  <a:t>90</a:t>
                </a:r>
                <a:endParaRPr lang="ko-KR" altLang="en-US" sz="1050" dirty="0"/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10614840" y="2319703"/>
                <a:ext cx="1144543" cy="28058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15875"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rPr>
                  <a:t>4</a:t>
                </a:r>
                <a:endParaRPr lang="ko-KR" altLang="en-US" sz="1050" dirty="0">
                  <a:solidFill>
                    <a:schemeClr val="accent1">
                      <a:lumMod val="20000"/>
                      <a:lumOff val="80000"/>
                    </a:schemeClr>
                  </a:solidFill>
                </a:endParaRPr>
              </a:p>
            </p:txBody>
          </p:sp>
        </p:grpSp>
        <p:sp>
          <p:nvSpPr>
            <p:cNvPr id="128" name="TextBox 127"/>
            <p:cNvSpPr txBox="1"/>
            <p:nvPr/>
          </p:nvSpPr>
          <p:spPr>
            <a:xfrm>
              <a:off x="8587221" y="3353538"/>
              <a:ext cx="4600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80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789760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86000" cy="529826"/>
          </a:xfrm>
          <a:prstGeom prst="rect">
            <a:avLst/>
          </a:prstGeom>
          <a:effectLst>
            <a:outerShdw blurRad="50800" dist="38100" dir="5400000" sx="95000" sy="95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69272" y="529825"/>
            <a:ext cx="2130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rgbClr val="0070C0"/>
                </a:solidFill>
              </a:rPr>
              <a:t>I</a:t>
            </a:r>
            <a:r>
              <a:rPr lang="en-US" altLang="ko-KR" sz="5400" dirty="0">
                <a:solidFill>
                  <a:srgbClr val="FF0000"/>
                </a:solidFill>
              </a:rPr>
              <a:t>n</a:t>
            </a:r>
            <a:r>
              <a:rPr lang="en-US" altLang="ko-KR" sz="5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</a:t>
            </a:r>
            <a:r>
              <a:rPr lang="en-US" altLang="ko-KR" sz="5400" dirty="0">
                <a:solidFill>
                  <a:schemeClr val="accent6">
                    <a:lumMod val="75000"/>
                  </a:schemeClr>
                </a:solidFill>
              </a:rPr>
              <a:t>e</a:t>
            </a:r>
            <a:r>
              <a:rPr lang="en-US" altLang="ko-KR" sz="5400" dirty="0">
                <a:solidFill>
                  <a:srgbClr val="FF0000"/>
                </a:solidFill>
              </a:rPr>
              <a:t>x</a:t>
            </a:r>
            <a:endParaRPr lang="ko-KR" altLang="en-US" sz="5400" dirty="0">
              <a:solidFill>
                <a:srgbClr val="FF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401" y="1943147"/>
            <a:ext cx="6173061" cy="478221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979" y="788585"/>
            <a:ext cx="6325483" cy="107647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2432117" y="942680"/>
            <a:ext cx="1794826" cy="320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5. </a:t>
            </a:r>
            <a:r>
              <a:rPr lang="ko-KR" altLang="en-US" sz="1400" dirty="0">
                <a:solidFill>
                  <a:schemeClr val="tx1"/>
                </a:solidFill>
              </a:rPr>
              <a:t>서비스 활용 방안 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425893" y="5133620"/>
            <a:ext cx="4190567" cy="1249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136691" y="5482333"/>
            <a:ext cx="2930104" cy="738664"/>
          </a:xfrm>
          <a:prstGeom prst="rect">
            <a:avLst/>
          </a:prstGeom>
          <a:noFill/>
          <a:ln w="444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/>
              <a:t>서비스 활용 방안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80093" y="5030103"/>
            <a:ext cx="643299" cy="655372"/>
          </a:xfrm>
          <a:prstGeom prst="rect">
            <a:avLst/>
          </a:prstGeom>
          <a:noFill/>
          <a:ln w="444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/>
              <a:t>05. </a:t>
            </a:r>
            <a:endParaRPr lang="ko-KR" altLang="en-US" sz="28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303" y="5226880"/>
            <a:ext cx="622912" cy="58998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58910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382641" cy="695422"/>
          </a:xfrm>
          <a:prstGeom prst="rect">
            <a:avLst/>
          </a:prstGeom>
        </p:spPr>
      </p:pic>
      <p:sp>
        <p:nvSpPr>
          <p:cNvPr id="5" name="순서도: 처리 4"/>
          <p:cNvSpPr/>
          <p:nvPr/>
        </p:nvSpPr>
        <p:spPr>
          <a:xfrm>
            <a:off x="0" y="641652"/>
            <a:ext cx="12192000" cy="18000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2804" y="178434"/>
            <a:ext cx="4590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5. </a:t>
            </a:r>
            <a:r>
              <a:rPr lang="ko-KR" altLang="en-US" sz="1600" dirty="0"/>
              <a:t>서비스 활용 방안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2931" y="726976"/>
            <a:ext cx="1305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</a:rPr>
              <a:t>사용 예시</a:t>
            </a:r>
          </a:p>
        </p:txBody>
      </p:sp>
      <p:sp>
        <p:nvSpPr>
          <p:cNvPr id="8" name="순서도: 처리 7"/>
          <p:cNvSpPr/>
          <p:nvPr/>
        </p:nvSpPr>
        <p:spPr>
          <a:xfrm>
            <a:off x="202675" y="1065530"/>
            <a:ext cx="1362174" cy="45719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202675" y="759564"/>
            <a:ext cx="249812" cy="273379"/>
            <a:chOff x="871978" y="1527141"/>
            <a:chExt cx="249812" cy="273379"/>
          </a:xfrm>
        </p:grpSpPr>
        <p:sp>
          <p:nvSpPr>
            <p:cNvPr id="10" name="타원 9"/>
            <p:cNvSpPr>
              <a:spLocks noChangeAspect="1"/>
            </p:cNvSpPr>
            <p:nvPr/>
          </p:nvSpPr>
          <p:spPr>
            <a:xfrm>
              <a:off x="871978" y="1527141"/>
              <a:ext cx="179789" cy="179111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연결선 10"/>
            <p:cNvCxnSpPr>
              <a:stCxn id="10" idx="5"/>
            </p:cNvCxnSpPr>
            <p:nvPr/>
          </p:nvCxnSpPr>
          <p:spPr>
            <a:xfrm>
              <a:off x="1025438" y="1680022"/>
              <a:ext cx="96352" cy="120498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378" y="1111249"/>
            <a:ext cx="3037244" cy="545340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024584" y="1767438"/>
            <a:ext cx="105794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종로구 </a:t>
            </a:r>
            <a:endParaRPr lang="en-US" altLang="ko-KR" sz="2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936" y="2239823"/>
            <a:ext cx="565452" cy="522695"/>
          </a:xfrm>
          <a:prstGeom prst="rect">
            <a:avLst/>
          </a:prstGeom>
          <a:ln>
            <a:noFill/>
          </a:ln>
        </p:spPr>
      </p:pic>
      <p:sp>
        <p:nvSpPr>
          <p:cNvPr id="35" name="직사각형 34"/>
          <p:cNvSpPr/>
          <p:nvPr/>
        </p:nvSpPr>
        <p:spPr>
          <a:xfrm>
            <a:off x="4841041" y="2172317"/>
            <a:ext cx="157711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오늘의 날씨</a:t>
            </a:r>
            <a:endParaRPr lang="en-US" altLang="ko-KR" sz="2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763553"/>
              </p:ext>
            </p:extLst>
          </p:nvPr>
        </p:nvGraphicFramePr>
        <p:xfrm>
          <a:off x="4729113" y="2795349"/>
          <a:ext cx="2733774" cy="609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11258">
                  <a:extLst>
                    <a:ext uri="{9D8B030D-6E8A-4147-A177-3AD203B41FA5}">
                      <a16:colId xmlns:a16="http://schemas.microsoft.com/office/drawing/2014/main" val="1833271714"/>
                    </a:ext>
                  </a:extLst>
                </a:gridCol>
                <a:gridCol w="911258">
                  <a:extLst>
                    <a:ext uri="{9D8B030D-6E8A-4147-A177-3AD203B41FA5}">
                      <a16:colId xmlns:a16="http://schemas.microsoft.com/office/drawing/2014/main" val="3975880123"/>
                    </a:ext>
                  </a:extLst>
                </a:gridCol>
                <a:gridCol w="911258">
                  <a:extLst>
                    <a:ext uri="{9D8B030D-6E8A-4147-A177-3AD203B41FA5}">
                      <a16:colId xmlns:a16="http://schemas.microsoft.com/office/drawing/2014/main" val="819160765"/>
                    </a:ext>
                  </a:extLst>
                </a:gridCol>
              </a:tblGrid>
              <a:tr h="2333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습도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강수확률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46390"/>
                  </a:ext>
                </a:extLst>
              </a:tr>
              <a:tr h="2763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26°C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40%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10%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464577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5951528" y="1655048"/>
            <a:ext cx="130356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1600" b="1" dirty="0">
                <a:ln/>
                <a:solidFill>
                  <a:schemeClr val="accent3"/>
                </a:solidFill>
              </a:rPr>
              <a:t>2019-07-19</a:t>
            </a:r>
          </a:p>
          <a:p>
            <a:pPr algn="ctr"/>
            <a:r>
              <a:rPr lang="en-US" altLang="ko-KR" sz="1600" b="1" dirty="0">
                <a:ln/>
                <a:solidFill>
                  <a:schemeClr val="accent3"/>
                </a:solidFill>
              </a:rPr>
              <a:t>17:00 </a:t>
            </a:r>
            <a:r>
              <a:rPr lang="ko-KR" altLang="en-US" sz="1600" b="1" dirty="0">
                <a:ln/>
                <a:solidFill>
                  <a:schemeClr val="accent3"/>
                </a:solidFill>
              </a:rPr>
              <a:t>기준</a:t>
            </a:r>
            <a:endParaRPr lang="en-US" altLang="ko-KR" sz="1600" b="1" dirty="0">
              <a:ln/>
              <a:solidFill>
                <a:schemeClr val="accent3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765260" y="3397395"/>
            <a:ext cx="697627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1000" b="1" dirty="0">
                <a:ln/>
                <a:solidFill>
                  <a:schemeClr val="accent3"/>
                </a:solidFill>
              </a:rPr>
              <a:t>상세보기</a:t>
            </a:r>
            <a:endParaRPr lang="en-US" altLang="ko-KR" sz="1000" b="1" dirty="0">
              <a:ln/>
              <a:solidFill>
                <a:schemeClr val="accent3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5400630" y="4385307"/>
            <a:ext cx="1463765" cy="1451264"/>
            <a:chOff x="1015739" y="2762517"/>
            <a:chExt cx="1463765" cy="1451264"/>
          </a:xfrm>
        </p:grpSpPr>
        <p:sp>
          <p:nvSpPr>
            <p:cNvPr id="18" name="원형 17"/>
            <p:cNvSpPr>
              <a:spLocks noChangeAspect="1"/>
            </p:cNvSpPr>
            <p:nvPr/>
          </p:nvSpPr>
          <p:spPr>
            <a:xfrm>
              <a:off x="1015739" y="2762517"/>
              <a:ext cx="1450992" cy="1451264"/>
            </a:xfrm>
            <a:prstGeom prst="pie">
              <a:avLst>
                <a:gd name="adj1" fmla="val 16199575"/>
                <a:gd name="adj2" fmla="val 66809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타원 18"/>
            <p:cNvSpPr>
              <a:spLocks noChangeAspect="1"/>
            </p:cNvSpPr>
            <p:nvPr/>
          </p:nvSpPr>
          <p:spPr>
            <a:xfrm>
              <a:off x="1028240" y="2762517"/>
              <a:ext cx="1451264" cy="1451264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260788" y="3026484"/>
              <a:ext cx="98616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5400" b="1" dirty="0">
                  <a:ln w="12700">
                    <a:solidFill>
                      <a:schemeClr val="accent5"/>
                    </a:solidFill>
                    <a:prstDash val="solid"/>
                  </a:ln>
                  <a:pattFill prst="ltDnDiag">
                    <a:fgClr>
                      <a:schemeClr val="accent5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a:rPr>
                <a:t>33</a:t>
              </a:r>
              <a:endParaRPr lang="en-US" altLang="ko-KR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endParaRPr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5345116" y="3863768"/>
            <a:ext cx="158729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감사 </a:t>
            </a:r>
            <a:r>
              <a:rPr lang="en-US" altLang="ko-K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3</a:t>
            </a:r>
            <a:r>
              <a:rPr lang="ko-KR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단계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993338" y="4362042"/>
            <a:ext cx="466795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공허</a:t>
            </a:r>
            <a:endParaRPr lang="en-US" altLang="ko-KR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694187" y="4362042"/>
            <a:ext cx="466795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1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행복</a:t>
            </a:r>
            <a:endParaRPr lang="en-US" altLang="ko-KR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왼쪽으로 구부러진 화살표 45"/>
          <p:cNvSpPr/>
          <p:nvPr/>
        </p:nvSpPr>
        <p:spPr>
          <a:xfrm flipV="1">
            <a:off x="7197388" y="4876534"/>
            <a:ext cx="255740" cy="46554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오른쪽으로 구부러진 화살표 46"/>
          <p:cNvSpPr/>
          <p:nvPr/>
        </p:nvSpPr>
        <p:spPr>
          <a:xfrm>
            <a:off x="4784480" y="4876534"/>
            <a:ext cx="281757" cy="42833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/>
          <p:cNvCxnSpPr>
            <a:endCxn id="50" idx="3"/>
          </p:cNvCxnSpPr>
          <p:nvPr/>
        </p:nvCxnSpPr>
        <p:spPr>
          <a:xfrm flipH="1" flipV="1">
            <a:off x="3377533" y="1790634"/>
            <a:ext cx="1927358" cy="1439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973698" y="1328969"/>
            <a:ext cx="2403835" cy="923330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GPS </a:t>
            </a:r>
            <a:r>
              <a:rPr lang="ko-KR" altLang="en-US" dirty="0"/>
              <a:t>기반으로 현재 위치의 기상데이터를 받아온다</a:t>
            </a:r>
          </a:p>
        </p:txBody>
      </p:sp>
      <p:cxnSp>
        <p:nvCxnSpPr>
          <p:cNvPr id="52" name="직선 화살표 연결선 51"/>
          <p:cNvCxnSpPr>
            <a:endCxn id="55" idx="1"/>
          </p:cNvCxnSpPr>
          <p:nvPr/>
        </p:nvCxnSpPr>
        <p:spPr>
          <a:xfrm flipV="1">
            <a:off x="7255090" y="1912588"/>
            <a:ext cx="936878" cy="17057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191968" y="1589422"/>
            <a:ext cx="2149312" cy="646331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최신 업데이트 된 기상데이터의 시간</a:t>
            </a:r>
            <a:endParaRPr lang="ko-KR" altLang="en-US" dirty="0"/>
          </a:p>
        </p:txBody>
      </p:sp>
      <p:cxnSp>
        <p:nvCxnSpPr>
          <p:cNvPr id="60" name="직선 화살표 연결선 59"/>
          <p:cNvCxnSpPr>
            <a:endCxn id="90" idx="3"/>
          </p:cNvCxnSpPr>
          <p:nvPr/>
        </p:nvCxnSpPr>
        <p:spPr>
          <a:xfrm flipH="1" flipV="1">
            <a:off x="3718667" y="3534663"/>
            <a:ext cx="1127434" cy="21873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647510" y="2481622"/>
            <a:ext cx="1982943" cy="646331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현재의 기본적인 </a:t>
            </a:r>
            <a:endParaRPr lang="en-US" altLang="ko-KR" dirty="0"/>
          </a:p>
          <a:p>
            <a:r>
              <a:rPr lang="ko-KR" altLang="en-US" dirty="0" err="1"/>
              <a:t>기상데이터</a:t>
            </a:r>
            <a:r>
              <a:rPr lang="ko-KR" altLang="en-US" dirty="0"/>
              <a:t> 표시</a:t>
            </a:r>
          </a:p>
        </p:txBody>
      </p:sp>
      <p:cxnSp>
        <p:nvCxnSpPr>
          <p:cNvPr id="66" name="직선 화살표 연결선 65"/>
          <p:cNvCxnSpPr>
            <a:endCxn id="67" idx="1"/>
          </p:cNvCxnSpPr>
          <p:nvPr/>
        </p:nvCxnSpPr>
        <p:spPr>
          <a:xfrm flipV="1">
            <a:off x="7362334" y="3497508"/>
            <a:ext cx="898925" cy="1207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8261259" y="3035843"/>
            <a:ext cx="3082490" cy="923330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상세보기를</a:t>
            </a:r>
            <a:r>
              <a:rPr lang="ko-KR" altLang="en-US" dirty="0"/>
              <a:t> 통해 위치 검색</a:t>
            </a:r>
            <a:r>
              <a:rPr lang="en-US" altLang="ko-KR" dirty="0"/>
              <a:t>, </a:t>
            </a:r>
            <a:r>
              <a:rPr lang="ko-KR" altLang="en-US" dirty="0"/>
              <a:t>자세한 </a:t>
            </a:r>
            <a:r>
              <a:rPr lang="ko-KR" altLang="en-US" dirty="0" err="1"/>
              <a:t>시간별</a:t>
            </a:r>
            <a:r>
              <a:rPr lang="ko-KR" altLang="en-US" dirty="0"/>
              <a:t> </a:t>
            </a:r>
            <a:r>
              <a:rPr lang="ko-KR" altLang="en-US" dirty="0" err="1"/>
              <a:t>기상데이터</a:t>
            </a:r>
            <a:r>
              <a:rPr lang="en-US" altLang="ko-KR" dirty="0"/>
              <a:t>, </a:t>
            </a:r>
            <a:r>
              <a:rPr lang="ko-KR" altLang="en-US" dirty="0"/>
              <a:t>감성 지수를 알 수 있다 </a:t>
            </a:r>
          </a:p>
        </p:txBody>
      </p:sp>
      <p:cxnSp>
        <p:nvCxnSpPr>
          <p:cNvPr id="71" name="직선 화살표 연결선 70"/>
          <p:cNvCxnSpPr>
            <a:endCxn id="74" idx="3"/>
          </p:cNvCxnSpPr>
          <p:nvPr/>
        </p:nvCxnSpPr>
        <p:spPr>
          <a:xfrm flipH="1">
            <a:off x="3623208" y="4303268"/>
            <a:ext cx="1789924" cy="464803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00082" y="4167906"/>
            <a:ext cx="2923126" cy="1200329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현재의 기상데이터를 기반으로 표현된 </a:t>
            </a:r>
            <a:r>
              <a:rPr lang="ko-KR" altLang="en-US" dirty="0" err="1"/>
              <a:t>감성지수의</a:t>
            </a:r>
            <a:r>
              <a:rPr lang="ko-KR" altLang="en-US" dirty="0"/>
              <a:t> 단계와 수치를 시각적으로 보여준다</a:t>
            </a:r>
          </a:p>
        </p:txBody>
      </p:sp>
      <p:grpSp>
        <p:nvGrpSpPr>
          <p:cNvPr id="85" name="그룹 84"/>
          <p:cNvGrpSpPr/>
          <p:nvPr/>
        </p:nvGrpSpPr>
        <p:grpSpPr>
          <a:xfrm>
            <a:off x="4778963" y="1799072"/>
            <a:ext cx="329938" cy="294893"/>
            <a:chOff x="1630837" y="5446031"/>
            <a:chExt cx="424206" cy="422376"/>
          </a:xfrm>
        </p:grpSpPr>
        <p:sp>
          <p:nvSpPr>
            <p:cNvPr id="77" name="직사각형 76"/>
            <p:cNvSpPr/>
            <p:nvPr/>
          </p:nvSpPr>
          <p:spPr>
            <a:xfrm>
              <a:off x="1668544" y="5486400"/>
              <a:ext cx="348792" cy="35017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등호 82"/>
            <p:cNvSpPr/>
            <p:nvPr/>
          </p:nvSpPr>
          <p:spPr>
            <a:xfrm>
              <a:off x="1630837" y="5446031"/>
              <a:ext cx="424206" cy="263967"/>
            </a:xfrm>
            <a:prstGeom prst="mathEqual">
              <a:avLst>
                <a:gd name="adj1" fmla="val 16378"/>
                <a:gd name="adj2" fmla="val 1176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4" name="등호 83"/>
            <p:cNvSpPr/>
            <p:nvPr/>
          </p:nvSpPr>
          <p:spPr>
            <a:xfrm>
              <a:off x="1630837" y="5604440"/>
              <a:ext cx="424206" cy="263967"/>
            </a:xfrm>
            <a:prstGeom prst="mathEqual">
              <a:avLst>
                <a:gd name="adj1" fmla="val 16378"/>
                <a:gd name="adj2" fmla="val 1176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8" name="직사각형 87"/>
          <p:cNvSpPr/>
          <p:nvPr/>
        </p:nvSpPr>
        <p:spPr>
          <a:xfrm>
            <a:off x="4760088" y="3433722"/>
            <a:ext cx="697627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1000" b="1" dirty="0" err="1">
                <a:ln/>
                <a:solidFill>
                  <a:schemeClr val="accent3"/>
                </a:solidFill>
              </a:rPr>
              <a:t>기상일보</a:t>
            </a:r>
            <a:endParaRPr lang="en-US" altLang="ko-KR" sz="1000" b="1" dirty="0">
              <a:ln/>
              <a:solidFill>
                <a:schemeClr val="accent3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735724" y="3349997"/>
            <a:ext cx="1982943" cy="369332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err="1"/>
              <a:t>기상일보로</a:t>
            </a:r>
            <a:r>
              <a:rPr lang="ko-KR" altLang="en-US" dirty="0"/>
              <a:t> 이동</a:t>
            </a:r>
          </a:p>
        </p:txBody>
      </p:sp>
    </p:spTree>
    <p:extLst>
      <p:ext uri="{BB962C8B-B14F-4D97-AF65-F5344CB8AC3E}">
        <p14:creationId xmlns:p14="http://schemas.microsoft.com/office/powerpoint/2010/main" val="1232445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86000" cy="529826"/>
          </a:xfrm>
          <a:prstGeom prst="rect">
            <a:avLst/>
          </a:prstGeom>
          <a:effectLst>
            <a:outerShdw blurRad="50800" dist="38100" dir="5400000" sx="95000" sy="95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69272" y="529825"/>
            <a:ext cx="2130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rgbClr val="0070C0"/>
                </a:solidFill>
              </a:rPr>
              <a:t>I</a:t>
            </a:r>
            <a:r>
              <a:rPr lang="en-US" altLang="ko-KR" sz="5400" dirty="0">
                <a:solidFill>
                  <a:srgbClr val="FF0000"/>
                </a:solidFill>
              </a:rPr>
              <a:t>n</a:t>
            </a:r>
            <a:r>
              <a:rPr lang="en-US" altLang="ko-KR" sz="5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</a:t>
            </a:r>
            <a:r>
              <a:rPr lang="en-US" altLang="ko-KR" sz="5400" dirty="0">
                <a:solidFill>
                  <a:schemeClr val="accent6">
                    <a:lumMod val="75000"/>
                  </a:schemeClr>
                </a:solidFill>
              </a:rPr>
              <a:t>e</a:t>
            </a:r>
            <a:r>
              <a:rPr lang="en-US" altLang="ko-KR" sz="5400" dirty="0">
                <a:solidFill>
                  <a:srgbClr val="FF0000"/>
                </a:solidFill>
              </a:rPr>
              <a:t>x</a:t>
            </a:r>
            <a:endParaRPr lang="ko-KR" altLang="en-US" sz="5400" dirty="0">
              <a:solidFill>
                <a:srgbClr val="FF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979" y="788585"/>
            <a:ext cx="6325483" cy="107647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401" y="1943147"/>
            <a:ext cx="6173061" cy="478221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375555" y="2696066"/>
            <a:ext cx="2727079" cy="11904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2529079" y="2710112"/>
            <a:ext cx="3042159" cy="1068054"/>
            <a:chOff x="6950252" y="5521988"/>
            <a:chExt cx="3042159" cy="1068054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0252" y="5764678"/>
              <a:ext cx="710595" cy="733444"/>
            </a:xfrm>
            <a:prstGeom prst="rect">
              <a:avLst/>
            </a:prstGeom>
            <a:ln>
              <a:noFill/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7660848" y="5934670"/>
              <a:ext cx="2331563" cy="655372"/>
            </a:xfrm>
            <a:prstGeom prst="rect">
              <a:avLst/>
            </a:prstGeom>
            <a:noFill/>
            <a:ln w="44450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800" dirty="0"/>
                <a:t>공모 배경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178015" y="5521988"/>
              <a:ext cx="1297228" cy="655372"/>
            </a:xfrm>
            <a:prstGeom prst="rect">
              <a:avLst/>
            </a:prstGeom>
            <a:noFill/>
            <a:ln w="44450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800" dirty="0"/>
                <a:t>01. </a:t>
              </a:r>
              <a:endParaRPr lang="ko-KR" altLang="en-US" sz="2800" dirty="0"/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2432116" y="942680"/>
            <a:ext cx="1121789" cy="320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r>
              <a:rPr lang="en-US" altLang="ko-KR" sz="1400">
                <a:solidFill>
                  <a:schemeClr val="tx1"/>
                </a:solidFill>
              </a:rPr>
              <a:t>. </a:t>
            </a:r>
            <a:r>
              <a:rPr lang="ko-KR" altLang="en-US" sz="1400" dirty="0" err="1">
                <a:solidFill>
                  <a:schemeClr val="tx1"/>
                </a:solidFill>
              </a:rPr>
              <a:t>공모배경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1108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382641" cy="695422"/>
          </a:xfrm>
          <a:prstGeom prst="rect">
            <a:avLst/>
          </a:prstGeom>
        </p:spPr>
      </p:pic>
      <p:sp>
        <p:nvSpPr>
          <p:cNvPr id="5" name="순서도: 처리 4"/>
          <p:cNvSpPr/>
          <p:nvPr/>
        </p:nvSpPr>
        <p:spPr>
          <a:xfrm>
            <a:off x="0" y="641652"/>
            <a:ext cx="12192000" cy="18000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2804" y="178434"/>
            <a:ext cx="4590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5. </a:t>
            </a:r>
            <a:r>
              <a:rPr lang="ko-KR" altLang="en-US" sz="1600" dirty="0"/>
              <a:t>서비스 활용 방안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2931" y="726976"/>
            <a:ext cx="1305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</a:rPr>
              <a:t>사용 예시</a:t>
            </a:r>
          </a:p>
        </p:txBody>
      </p:sp>
      <p:sp>
        <p:nvSpPr>
          <p:cNvPr id="8" name="순서도: 처리 7"/>
          <p:cNvSpPr/>
          <p:nvPr/>
        </p:nvSpPr>
        <p:spPr>
          <a:xfrm>
            <a:off x="202675" y="1065530"/>
            <a:ext cx="1362174" cy="45719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202675" y="759564"/>
            <a:ext cx="249812" cy="273379"/>
            <a:chOff x="871978" y="1527141"/>
            <a:chExt cx="249812" cy="273379"/>
          </a:xfrm>
        </p:grpSpPr>
        <p:sp>
          <p:nvSpPr>
            <p:cNvPr id="10" name="타원 9"/>
            <p:cNvSpPr>
              <a:spLocks noChangeAspect="1"/>
            </p:cNvSpPr>
            <p:nvPr/>
          </p:nvSpPr>
          <p:spPr>
            <a:xfrm>
              <a:off x="871978" y="1527141"/>
              <a:ext cx="179789" cy="179111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연결선 10"/>
            <p:cNvCxnSpPr>
              <a:stCxn id="10" idx="5"/>
            </p:cNvCxnSpPr>
            <p:nvPr/>
          </p:nvCxnSpPr>
          <p:spPr>
            <a:xfrm>
              <a:off x="1025438" y="1680022"/>
              <a:ext cx="96352" cy="120498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212" y="1088389"/>
            <a:ext cx="3037244" cy="545340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307418" y="1744578"/>
            <a:ext cx="105794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종로구 </a:t>
            </a:r>
            <a:endParaRPr lang="en-US" altLang="ko-KR" sz="2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154150" y="1744578"/>
            <a:ext cx="157711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0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기상일보</a:t>
            </a:r>
            <a:endParaRPr lang="en-US" altLang="ko-KR" sz="2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85" name="그룹 84"/>
          <p:cNvGrpSpPr/>
          <p:nvPr/>
        </p:nvGrpSpPr>
        <p:grpSpPr>
          <a:xfrm>
            <a:off x="4061797" y="1776212"/>
            <a:ext cx="329938" cy="294893"/>
            <a:chOff x="1630837" y="5446031"/>
            <a:chExt cx="424206" cy="422376"/>
          </a:xfrm>
        </p:grpSpPr>
        <p:sp>
          <p:nvSpPr>
            <p:cNvPr id="77" name="직사각형 76"/>
            <p:cNvSpPr/>
            <p:nvPr/>
          </p:nvSpPr>
          <p:spPr>
            <a:xfrm>
              <a:off x="1668544" y="5486400"/>
              <a:ext cx="348792" cy="35017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등호 82"/>
            <p:cNvSpPr/>
            <p:nvPr/>
          </p:nvSpPr>
          <p:spPr>
            <a:xfrm>
              <a:off x="1630837" y="5446031"/>
              <a:ext cx="424206" cy="263967"/>
            </a:xfrm>
            <a:prstGeom prst="mathEqual">
              <a:avLst>
                <a:gd name="adj1" fmla="val 16378"/>
                <a:gd name="adj2" fmla="val 1176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4" name="등호 83"/>
            <p:cNvSpPr/>
            <p:nvPr/>
          </p:nvSpPr>
          <p:spPr>
            <a:xfrm>
              <a:off x="1630837" y="5604440"/>
              <a:ext cx="424206" cy="263967"/>
            </a:xfrm>
            <a:prstGeom prst="mathEqual">
              <a:avLst>
                <a:gd name="adj1" fmla="val 16378"/>
                <a:gd name="adj2" fmla="val 1176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723388"/>
              </p:ext>
            </p:extLst>
          </p:nvPr>
        </p:nvGraphicFramePr>
        <p:xfrm>
          <a:off x="4011027" y="2542267"/>
          <a:ext cx="2690370" cy="14859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38074">
                  <a:extLst>
                    <a:ext uri="{9D8B030D-6E8A-4147-A177-3AD203B41FA5}">
                      <a16:colId xmlns:a16="http://schemas.microsoft.com/office/drawing/2014/main" val="1833271714"/>
                    </a:ext>
                  </a:extLst>
                </a:gridCol>
                <a:gridCol w="538074">
                  <a:extLst>
                    <a:ext uri="{9D8B030D-6E8A-4147-A177-3AD203B41FA5}">
                      <a16:colId xmlns:a16="http://schemas.microsoft.com/office/drawing/2014/main" val="3216721370"/>
                    </a:ext>
                  </a:extLst>
                </a:gridCol>
                <a:gridCol w="538074">
                  <a:extLst>
                    <a:ext uri="{9D8B030D-6E8A-4147-A177-3AD203B41FA5}">
                      <a16:colId xmlns:a16="http://schemas.microsoft.com/office/drawing/2014/main" val="3975880123"/>
                    </a:ext>
                  </a:extLst>
                </a:gridCol>
                <a:gridCol w="538074">
                  <a:extLst>
                    <a:ext uri="{9D8B030D-6E8A-4147-A177-3AD203B41FA5}">
                      <a16:colId xmlns:a16="http://schemas.microsoft.com/office/drawing/2014/main" val="177900243"/>
                    </a:ext>
                  </a:extLst>
                </a:gridCol>
                <a:gridCol w="538074">
                  <a:extLst>
                    <a:ext uri="{9D8B030D-6E8A-4147-A177-3AD203B41FA5}">
                      <a16:colId xmlns:a16="http://schemas.microsoft.com/office/drawing/2014/main" val="819160765"/>
                    </a:ext>
                  </a:extLst>
                </a:gridCol>
              </a:tblGrid>
              <a:tr h="136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0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00:00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06:00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12:00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18:00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4639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기온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18°C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19°C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27°C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26°C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846457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/>
                        <a:t>강수확률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30%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50%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80%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80%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199752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감정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기쁨</a:t>
                      </a:r>
                      <a:r>
                        <a:rPr lang="en-US" altLang="ko-KR" sz="1050" dirty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피곤</a:t>
                      </a:r>
                      <a:r>
                        <a:rPr lang="en-US" altLang="ko-KR" sz="1050" dirty="0"/>
                        <a:t>2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슬픔</a:t>
                      </a:r>
                      <a:r>
                        <a:rPr lang="en-US" altLang="ko-KR" sz="1050" dirty="0"/>
                        <a:t>2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슬픔</a:t>
                      </a:r>
                      <a:r>
                        <a:rPr lang="en-US" altLang="ko-KR" sz="105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2817231"/>
                  </a:ext>
                </a:extLst>
              </a:tr>
            </a:tbl>
          </a:graphicData>
        </a:graphic>
      </p:graphicFrame>
      <p:sp>
        <p:nvSpPr>
          <p:cNvPr id="45" name="직사각형 44"/>
          <p:cNvSpPr/>
          <p:nvPr/>
        </p:nvSpPr>
        <p:spPr>
          <a:xfrm>
            <a:off x="6033633" y="4036665"/>
            <a:ext cx="697627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1000" b="1" dirty="0">
                <a:ln/>
                <a:solidFill>
                  <a:schemeClr val="accent3"/>
                </a:solidFill>
              </a:rPr>
              <a:t>상세보기</a:t>
            </a:r>
            <a:endParaRPr lang="en-US" altLang="ko-KR" sz="1000" b="1" dirty="0">
              <a:ln/>
              <a:solidFill>
                <a:schemeClr val="accent3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639629" y="4243939"/>
            <a:ext cx="157711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종합</a:t>
            </a:r>
            <a:endParaRPr lang="en-US" altLang="ko-KR" sz="2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475635" y="2153165"/>
            <a:ext cx="1806397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1600" b="1" dirty="0">
                <a:ln/>
                <a:solidFill>
                  <a:schemeClr val="accent3"/>
                </a:solidFill>
              </a:rPr>
              <a:t>2019-07-20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4475635" y="2193093"/>
            <a:ext cx="271283" cy="2444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>
            <a:spLocks noChangeAspect="1"/>
          </p:cNvSpPr>
          <p:nvPr/>
        </p:nvSpPr>
        <p:spPr>
          <a:xfrm>
            <a:off x="4312131" y="4736028"/>
            <a:ext cx="899688" cy="90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감성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지수</a:t>
            </a:r>
          </a:p>
        </p:txBody>
      </p:sp>
      <p:sp>
        <p:nvSpPr>
          <p:cNvPr id="62" name="타원 61"/>
          <p:cNvSpPr>
            <a:spLocks noChangeAspect="1"/>
          </p:cNvSpPr>
          <p:nvPr/>
        </p:nvSpPr>
        <p:spPr>
          <a:xfrm>
            <a:off x="5583017" y="4734483"/>
            <a:ext cx="901232" cy="90154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날씨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정보</a:t>
            </a:r>
          </a:p>
        </p:txBody>
      </p:sp>
      <p:cxnSp>
        <p:nvCxnSpPr>
          <p:cNvPr id="63" name="직선 화살표 연결선 62"/>
          <p:cNvCxnSpPr>
            <a:endCxn id="64" idx="3"/>
          </p:cNvCxnSpPr>
          <p:nvPr/>
        </p:nvCxnSpPr>
        <p:spPr>
          <a:xfrm flipH="1" flipV="1">
            <a:off x="3581632" y="3601907"/>
            <a:ext cx="542333" cy="2933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68100" y="3001742"/>
            <a:ext cx="3013532" cy="1200329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기상일보의</a:t>
            </a:r>
            <a:r>
              <a:rPr lang="ko-KR" altLang="en-US" dirty="0"/>
              <a:t> 기상데이터를 기반으로 시간대별 수치와 단계가 가장 높은 </a:t>
            </a:r>
            <a:endParaRPr lang="en-US" altLang="ko-KR" dirty="0"/>
          </a:p>
          <a:p>
            <a:r>
              <a:rPr lang="ko-KR" altLang="en-US" dirty="0"/>
              <a:t>감정 지수를 알려준다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65" name="직선 화살표 연결선 64"/>
          <p:cNvCxnSpPr/>
          <p:nvPr/>
        </p:nvCxnSpPr>
        <p:spPr>
          <a:xfrm flipH="1">
            <a:off x="3449481" y="5185254"/>
            <a:ext cx="777285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715299" y="2091102"/>
            <a:ext cx="1896016" cy="369332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날짜를 선택가능</a:t>
            </a:r>
            <a:endParaRPr lang="en-US" altLang="ko-KR" dirty="0"/>
          </a:p>
        </p:txBody>
      </p:sp>
      <p:cxnSp>
        <p:nvCxnSpPr>
          <p:cNvPr id="70" name="직선 화살표 연결선 69"/>
          <p:cNvCxnSpPr/>
          <p:nvPr/>
        </p:nvCxnSpPr>
        <p:spPr>
          <a:xfrm flipH="1">
            <a:off x="3673154" y="2315333"/>
            <a:ext cx="777285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68100" y="4757343"/>
            <a:ext cx="2923126" cy="1200329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기상일보의</a:t>
            </a:r>
            <a:r>
              <a:rPr lang="ko-KR" altLang="en-US" dirty="0"/>
              <a:t> 기상데이터를 기반으로 표현된 </a:t>
            </a:r>
            <a:r>
              <a:rPr lang="ko-KR" altLang="en-US" dirty="0" err="1"/>
              <a:t>감성지수의</a:t>
            </a:r>
            <a:r>
              <a:rPr lang="ko-KR" altLang="en-US" dirty="0"/>
              <a:t> 단계와 수치를 시각적으로 보여준다</a:t>
            </a:r>
          </a:p>
        </p:txBody>
      </p:sp>
      <p:sp>
        <p:nvSpPr>
          <p:cNvPr id="73" name="모서리가 둥근 직사각형 72"/>
          <p:cNvSpPr/>
          <p:nvPr/>
        </p:nvSpPr>
        <p:spPr>
          <a:xfrm>
            <a:off x="7240299" y="2870165"/>
            <a:ext cx="4788304" cy="2460520"/>
          </a:xfrm>
          <a:prstGeom prst="roundRect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</a:rPr>
              <a:t>▷ </a:t>
            </a:r>
            <a:r>
              <a:rPr lang="ko-KR" altLang="en-US" sz="1400" dirty="0">
                <a:solidFill>
                  <a:schemeClr val="tx1"/>
                </a:solidFill>
              </a:rPr>
              <a:t>스마트폰 </a:t>
            </a:r>
            <a:r>
              <a:rPr lang="ko-KR" altLang="en-US" sz="1400" dirty="0" err="1">
                <a:solidFill>
                  <a:schemeClr val="tx1"/>
                </a:solidFill>
              </a:rPr>
              <a:t>어플</a:t>
            </a:r>
            <a:r>
              <a:rPr lang="ko-KR" altLang="en-US" sz="1400" dirty="0">
                <a:solidFill>
                  <a:schemeClr val="tx1"/>
                </a:solidFill>
              </a:rPr>
              <a:t> 혹은 웹 페이지를 통해 </a:t>
            </a:r>
            <a:r>
              <a:rPr lang="ko-KR" altLang="en-US" sz="1400" dirty="0" err="1">
                <a:solidFill>
                  <a:schemeClr val="tx1"/>
                </a:solidFill>
              </a:rPr>
              <a:t>감정지수를</a:t>
            </a:r>
            <a:r>
              <a:rPr lang="ko-KR" altLang="en-US" sz="1400" dirty="0">
                <a:solidFill>
                  <a:schemeClr val="tx1"/>
                </a:solidFill>
              </a:rPr>
              <a:t> 제공한다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</a:rPr>
              <a:t>▷ 생각나면 채우자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625646" y="2299499"/>
            <a:ext cx="830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C00000"/>
                </a:solidFill>
              </a:rPr>
              <a:t>결론</a:t>
            </a:r>
          </a:p>
        </p:txBody>
      </p:sp>
      <p:sp>
        <p:nvSpPr>
          <p:cNvPr id="76" name="순서도: 처리 75"/>
          <p:cNvSpPr/>
          <p:nvPr/>
        </p:nvSpPr>
        <p:spPr>
          <a:xfrm>
            <a:off x="7465390" y="2638053"/>
            <a:ext cx="849569" cy="45719"/>
          </a:xfrm>
          <a:prstGeom prst="flowChartProces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포인트가 5개인 별 77"/>
          <p:cNvSpPr>
            <a:spLocks noChangeAspect="1"/>
          </p:cNvSpPr>
          <p:nvPr/>
        </p:nvSpPr>
        <p:spPr>
          <a:xfrm>
            <a:off x="7489535" y="2299499"/>
            <a:ext cx="272220" cy="272733"/>
          </a:xfrm>
          <a:prstGeom prst="star5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2589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382641" cy="695422"/>
          </a:xfrm>
          <a:prstGeom prst="rect">
            <a:avLst/>
          </a:prstGeom>
        </p:spPr>
      </p:pic>
      <p:sp>
        <p:nvSpPr>
          <p:cNvPr id="5" name="순서도: 처리 4"/>
          <p:cNvSpPr/>
          <p:nvPr/>
        </p:nvSpPr>
        <p:spPr>
          <a:xfrm>
            <a:off x="0" y="641652"/>
            <a:ext cx="12192000" cy="18000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2804" y="178434"/>
            <a:ext cx="4590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5. </a:t>
            </a:r>
            <a:r>
              <a:rPr lang="ko-KR" altLang="en-US" sz="1600" dirty="0"/>
              <a:t>서비스 활용 방안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2930" y="726976"/>
            <a:ext cx="1597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</a:rPr>
              <a:t>사용처에 따라</a:t>
            </a:r>
          </a:p>
        </p:txBody>
      </p:sp>
      <p:sp>
        <p:nvSpPr>
          <p:cNvPr id="8" name="순서도: 처리 7"/>
          <p:cNvSpPr/>
          <p:nvPr/>
        </p:nvSpPr>
        <p:spPr>
          <a:xfrm>
            <a:off x="202674" y="1065530"/>
            <a:ext cx="1635553" cy="45719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202675" y="759564"/>
            <a:ext cx="249812" cy="273379"/>
            <a:chOff x="871978" y="1527141"/>
            <a:chExt cx="249812" cy="273379"/>
          </a:xfrm>
        </p:grpSpPr>
        <p:sp>
          <p:nvSpPr>
            <p:cNvPr id="10" name="타원 9"/>
            <p:cNvSpPr>
              <a:spLocks noChangeAspect="1"/>
            </p:cNvSpPr>
            <p:nvPr/>
          </p:nvSpPr>
          <p:spPr>
            <a:xfrm>
              <a:off x="871978" y="1527141"/>
              <a:ext cx="179789" cy="179111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연결선 10"/>
            <p:cNvCxnSpPr>
              <a:stCxn id="10" idx="5"/>
            </p:cNvCxnSpPr>
            <p:nvPr/>
          </p:nvCxnSpPr>
          <p:spPr>
            <a:xfrm>
              <a:off x="1025438" y="1680022"/>
              <a:ext cx="96352" cy="120498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모서리가 둥근 직사각형 43"/>
          <p:cNvSpPr/>
          <p:nvPr/>
        </p:nvSpPr>
        <p:spPr>
          <a:xfrm>
            <a:off x="452487" y="2348527"/>
            <a:ext cx="3139125" cy="426908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</a:rPr>
              <a:t>▷ </a:t>
            </a:r>
            <a:r>
              <a:rPr lang="ko-KR" altLang="en-US" sz="1600" dirty="0">
                <a:solidFill>
                  <a:schemeClr val="tx1"/>
                </a:solidFill>
              </a:rPr>
              <a:t>특정 감정들이 높을 것으로 예상되는 날에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각 감정들을 적정선에서 조절할 수 있는 정책을 실행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</a:rPr>
              <a:t>▷ </a:t>
            </a:r>
            <a:r>
              <a:rPr lang="ko-KR" altLang="en-US" sz="1600" dirty="0">
                <a:solidFill>
                  <a:schemeClr val="tx1"/>
                </a:solidFill>
              </a:rPr>
              <a:t>캠페인 혹은 정책을 통해 개인의 감정기복이 클 것 같은 날에 대해 주의하라는 메시지 전파 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4562950" y="2348528"/>
            <a:ext cx="3139125" cy="426908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</a:rPr>
              <a:t>▷ </a:t>
            </a:r>
            <a:r>
              <a:rPr lang="ko-KR" altLang="en-US" sz="1600" dirty="0">
                <a:solidFill>
                  <a:schemeClr val="tx1"/>
                </a:solidFill>
              </a:rPr>
              <a:t>마케팅 시 날씨에 따른 사람들의 감정 변화를 예측하여 고객들의 감정에 따른 마케팅 방법 선택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</a:rPr>
              <a:t>▷ </a:t>
            </a:r>
            <a:r>
              <a:rPr lang="ko-KR" altLang="en-US" sz="1600" dirty="0">
                <a:solidFill>
                  <a:schemeClr val="tx1"/>
                </a:solidFill>
              </a:rPr>
              <a:t>의료계 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ko-KR" altLang="en-US" sz="1600" dirty="0">
                <a:solidFill>
                  <a:schemeClr val="tx1"/>
                </a:solidFill>
              </a:rPr>
              <a:t>정신 질환에 대한 영향을 주는 요소로 날씨 요소를 추가하여 연구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</a:rPr>
              <a:t>▷  </a:t>
            </a:r>
            <a:r>
              <a:rPr lang="ko-KR" altLang="en-US" sz="1600" dirty="0">
                <a:solidFill>
                  <a:schemeClr val="tx1"/>
                </a:solidFill>
              </a:rPr>
              <a:t>환자 케어 시 감정지수 예측으로 케어 방법 선택</a:t>
            </a:r>
          </a:p>
        </p:txBody>
      </p:sp>
      <p:sp>
        <p:nvSpPr>
          <p:cNvPr id="48" name="모서리가 둥근 직사각형 47"/>
          <p:cNvSpPr/>
          <p:nvPr/>
        </p:nvSpPr>
        <p:spPr>
          <a:xfrm>
            <a:off x="8644756" y="2348527"/>
            <a:ext cx="3139125" cy="426908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</a:rPr>
              <a:t>▷ </a:t>
            </a:r>
            <a:r>
              <a:rPr lang="ko-KR" altLang="en-US" sz="1600" dirty="0">
                <a:solidFill>
                  <a:schemeClr val="tx1"/>
                </a:solidFill>
              </a:rPr>
              <a:t>감정지수를 확인하여 그날 </a:t>
            </a:r>
            <a:r>
              <a:rPr lang="ko-KR" altLang="en-US" sz="1600" dirty="0" err="1">
                <a:solidFill>
                  <a:schemeClr val="tx1"/>
                </a:solidFill>
              </a:rPr>
              <a:t>그날</a:t>
            </a:r>
            <a:r>
              <a:rPr lang="ko-KR" altLang="en-US" sz="1600" dirty="0">
                <a:solidFill>
                  <a:schemeClr val="tx1"/>
                </a:solidFill>
              </a:rPr>
              <a:t> 감정적인 행동을 적절히 제어함으로 감정적으로 일어날 수 있는 충돌 혹은 사고 </a:t>
            </a:r>
            <a:r>
              <a:rPr lang="ko-KR" altLang="en-US" sz="1600" dirty="0" err="1">
                <a:solidFill>
                  <a:schemeClr val="tx1"/>
                </a:solidFill>
              </a:rPr>
              <a:t>를</a:t>
            </a:r>
            <a:r>
              <a:rPr lang="ko-KR" altLang="en-US" sz="1600" dirty="0">
                <a:solidFill>
                  <a:schemeClr val="tx1"/>
                </a:solidFill>
              </a:rPr>
              <a:t> 사전에 방지</a:t>
            </a:r>
          </a:p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56457" y="1654356"/>
            <a:ext cx="952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기업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851573" y="1654356"/>
            <a:ext cx="725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개인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CB44D7-406A-4205-81E3-A12F160CA4E0}"/>
              </a:ext>
            </a:extLst>
          </p:cNvPr>
          <p:cNvSpPr txBox="1"/>
          <p:nvPr/>
        </p:nvSpPr>
        <p:spPr>
          <a:xfrm>
            <a:off x="1545995" y="1654356"/>
            <a:ext cx="952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/>
              <a:t>정부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8394377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86000" cy="529826"/>
          </a:xfrm>
          <a:prstGeom prst="rect">
            <a:avLst/>
          </a:prstGeom>
          <a:effectLst>
            <a:outerShdw blurRad="50800" dist="38100" dir="5400000" sx="95000" sy="95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69272" y="529825"/>
            <a:ext cx="2130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rgbClr val="0070C0"/>
                </a:solidFill>
              </a:rPr>
              <a:t>I</a:t>
            </a:r>
            <a:r>
              <a:rPr lang="en-US" altLang="ko-KR" sz="5400" dirty="0">
                <a:solidFill>
                  <a:srgbClr val="FF0000"/>
                </a:solidFill>
              </a:rPr>
              <a:t>n</a:t>
            </a:r>
            <a:r>
              <a:rPr lang="en-US" altLang="ko-KR" sz="5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</a:t>
            </a:r>
            <a:r>
              <a:rPr lang="en-US" altLang="ko-KR" sz="5400" dirty="0">
                <a:solidFill>
                  <a:schemeClr val="accent6">
                    <a:lumMod val="75000"/>
                  </a:schemeClr>
                </a:solidFill>
              </a:rPr>
              <a:t>e</a:t>
            </a:r>
            <a:r>
              <a:rPr lang="en-US" altLang="ko-KR" sz="5400" dirty="0">
                <a:solidFill>
                  <a:srgbClr val="FF0000"/>
                </a:solidFill>
              </a:rPr>
              <a:t>x</a:t>
            </a:r>
            <a:endParaRPr lang="ko-KR" altLang="en-US" sz="5400" dirty="0">
              <a:solidFill>
                <a:srgbClr val="FF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401" y="1943147"/>
            <a:ext cx="6173061" cy="478221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979" y="788585"/>
            <a:ext cx="6325483" cy="107647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2432116" y="942680"/>
            <a:ext cx="1168923" cy="320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6. </a:t>
            </a:r>
            <a:r>
              <a:rPr lang="ko-KR" altLang="en-US" sz="1400" dirty="0">
                <a:solidFill>
                  <a:schemeClr val="tx1"/>
                </a:solidFill>
              </a:rPr>
              <a:t>기대 효과 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244598" y="5128415"/>
            <a:ext cx="3052141" cy="1249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436670" y="5584157"/>
            <a:ext cx="1778166" cy="655372"/>
          </a:xfrm>
          <a:prstGeom prst="rect">
            <a:avLst/>
          </a:prstGeom>
          <a:noFill/>
          <a:ln w="444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/>
              <a:t>기대 효과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42205" y="4994958"/>
            <a:ext cx="643299" cy="655372"/>
          </a:xfrm>
          <a:prstGeom prst="rect">
            <a:avLst/>
          </a:prstGeom>
          <a:noFill/>
          <a:ln w="444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/>
              <a:t>06. </a:t>
            </a:r>
            <a:endParaRPr lang="ko-KR" altLang="en-US" sz="28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514" y="5358783"/>
            <a:ext cx="815955" cy="58309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58910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382641" cy="695422"/>
          </a:xfrm>
          <a:prstGeom prst="rect">
            <a:avLst/>
          </a:prstGeom>
        </p:spPr>
      </p:pic>
      <p:sp>
        <p:nvSpPr>
          <p:cNvPr id="5" name="순서도: 처리 4"/>
          <p:cNvSpPr/>
          <p:nvPr/>
        </p:nvSpPr>
        <p:spPr>
          <a:xfrm>
            <a:off x="0" y="641652"/>
            <a:ext cx="12192000" cy="18000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2804" y="178434"/>
            <a:ext cx="4590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6. </a:t>
            </a:r>
            <a:r>
              <a:rPr lang="ko-KR" altLang="en-US" sz="1600" dirty="0"/>
              <a:t>기대효과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2930" y="726976"/>
            <a:ext cx="1597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</a:rPr>
              <a:t>사용처에 따라</a:t>
            </a:r>
          </a:p>
        </p:txBody>
      </p:sp>
      <p:sp>
        <p:nvSpPr>
          <p:cNvPr id="8" name="순서도: 처리 7"/>
          <p:cNvSpPr/>
          <p:nvPr/>
        </p:nvSpPr>
        <p:spPr>
          <a:xfrm>
            <a:off x="202674" y="1065530"/>
            <a:ext cx="1635553" cy="45719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202675" y="759564"/>
            <a:ext cx="249812" cy="273379"/>
            <a:chOff x="871978" y="1527141"/>
            <a:chExt cx="249812" cy="273379"/>
          </a:xfrm>
        </p:grpSpPr>
        <p:sp>
          <p:nvSpPr>
            <p:cNvPr id="10" name="타원 9"/>
            <p:cNvSpPr>
              <a:spLocks noChangeAspect="1"/>
            </p:cNvSpPr>
            <p:nvPr/>
          </p:nvSpPr>
          <p:spPr>
            <a:xfrm>
              <a:off x="871978" y="1527141"/>
              <a:ext cx="179789" cy="179111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연결선 10"/>
            <p:cNvCxnSpPr>
              <a:stCxn id="10" idx="5"/>
            </p:cNvCxnSpPr>
            <p:nvPr/>
          </p:nvCxnSpPr>
          <p:spPr>
            <a:xfrm>
              <a:off x="1025438" y="1680022"/>
              <a:ext cx="96352" cy="120498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모서리가 둥근 직사각형 43"/>
          <p:cNvSpPr/>
          <p:nvPr/>
        </p:nvSpPr>
        <p:spPr>
          <a:xfrm>
            <a:off x="452487" y="2348527"/>
            <a:ext cx="3139125" cy="426908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</a:rPr>
              <a:t>▷ </a:t>
            </a:r>
            <a:r>
              <a:rPr lang="ko-KR" altLang="en-US" sz="1600" dirty="0">
                <a:solidFill>
                  <a:schemeClr val="tx1"/>
                </a:solidFill>
              </a:rPr>
              <a:t>충동적으로 일어나는 범죄 및 사고 예방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</a:rPr>
              <a:t>▷ </a:t>
            </a:r>
            <a:r>
              <a:rPr lang="ko-KR" altLang="en-US" sz="1600" dirty="0">
                <a:solidFill>
                  <a:schemeClr val="tx1"/>
                </a:solidFill>
              </a:rPr>
              <a:t>날씨에 따른 감정을 기반으로 한 정책을 통해 국민의 정신 건강 증진  효과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4562950" y="2348528"/>
            <a:ext cx="3139125" cy="426908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</a:rPr>
              <a:t>▷ </a:t>
            </a:r>
            <a:r>
              <a:rPr lang="ko-KR" altLang="en-US" sz="1600" dirty="0">
                <a:solidFill>
                  <a:schemeClr val="tx1"/>
                </a:solidFill>
              </a:rPr>
              <a:t>고객들의 감정을 자극함으로 더 나은 마케팅 효과로 이익창출 가능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</a:rPr>
              <a:t>▷ </a:t>
            </a:r>
            <a:r>
              <a:rPr lang="ko-KR" altLang="en-US" sz="1600" dirty="0">
                <a:solidFill>
                  <a:schemeClr val="tx1"/>
                </a:solidFill>
              </a:rPr>
              <a:t>의료계 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ko-KR" altLang="en-US" sz="1600" dirty="0">
                <a:solidFill>
                  <a:schemeClr val="tx1"/>
                </a:solidFill>
              </a:rPr>
              <a:t>정신 질환 환자들의 치료와 예방 방안 개발</a:t>
            </a:r>
          </a:p>
        </p:txBody>
      </p:sp>
      <p:sp>
        <p:nvSpPr>
          <p:cNvPr id="48" name="모서리가 둥근 직사각형 47"/>
          <p:cNvSpPr/>
          <p:nvPr/>
        </p:nvSpPr>
        <p:spPr>
          <a:xfrm>
            <a:off x="8644756" y="2348527"/>
            <a:ext cx="3139125" cy="426908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</a:rPr>
              <a:t>▷ </a:t>
            </a:r>
            <a:r>
              <a:rPr lang="ko-KR" altLang="en-US" sz="1600" dirty="0">
                <a:solidFill>
                  <a:schemeClr val="tx1"/>
                </a:solidFill>
              </a:rPr>
              <a:t>그날의 감정 기복을 미리 예상하여 행동함으로 사회 활동 시 원만한 인간관계 유지 가능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</a:rPr>
              <a:t>▷ </a:t>
            </a:r>
            <a:r>
              <a:rPr lang="ko-KR" altLang="en-US" sz="1600" dirty="0">
                <a:solidFill>
                  <a:schemeClr val="tx1"/>
                </a:solidFill>
              </a:rPr>
              <a:t>충동적으로 일어나는  범죄 및 사고 예방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</a:rPr>
              <a:t>▷ </a:t>
            </a:r>
            <a:r>
              <a:rPr lang="ko-KR" altLang="en-US" sz="1600" dirty="0">
                <a:solidFill>
                  <a:schemeClr val="tx1"/>
                </a:solidFill>
              </a:rPr>
              <a:t>개인의 정신 건강 유지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56457" y="1654356"/>
            <a:ext cx="952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기업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851573" y="1654356"/>
            <a:ext cx="725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개인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CB44D7-406A-4205-81E3-A12F160CA4E0}"/>
              </a:ext>
            </a:extLst>
          </p:cNvPr>
          <p:cNvSpPr txBox="1"/>
          <p:nvPr/>
        </p:nvSpPr>
        <p:spPr>
          <a:xfrm>
            <a:off x="1545995" y="1654356"/>
            <a:ext cx="952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/>
              <a:t>정부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182645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2688729" y="5485152"/>
            <a:ext cx="6814538" cy="9501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기후 변화가 인간의 감정에 유의미한 영향을 준다는 것은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인과관계적으로 알 수 있지만 그 수치가 명확하지는 않다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0" y="0"/>
            <a:ext cx="12192000" cy="695422"/>
            <a:chOff x="0" y="0"/>
            <a:chExt cx="12192000" cy="695422"/>
          </a:xfrm>
        </p:grpSpPr>
        <p:grpSp>
          <p:nvGrpSpPr>
            <p:cNvPr id="10" name="그룹 9"/>
            <p:cNvGrpSpPr/>
            <p:nvPr/>
          </p:nvGrpSpPr>
          <p:grpSpPr>
            <a:xfrm>
              <a:off x="0" y="0"/>
              <a:ext cx="6382641" cy="695422"/>
              <a:chOff x="0" y="0"/>
              <a:chExt cx="6382641" cy="695422"/>
            </a:xfrm>
          </p:grpSpPr>
          <p:pic>
            <p:nvPicPr>
              <p:cNvPr id="12" name="그림 1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6382641" cy="695422"/>
              </a:xfrm>
              <a:prstGeom prst="rect">
                <a:avLst/>
              </a:prstGeom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282804" y="178434"/>
                <a:ext cx="250753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1. </a:t>
                </a:r>
                <a:r>
                  <a:rPr lang="ko-KR" altLang="en-US" sz="1600" dirty="0"/>
                  <a:t>공모 배경</a:t>
                </a:r>
              </a:p>
            </p:txBody>
          </p:sp>
        </p:grpSp>
        <p:sp>
          <p:nvSpPr>
            <p:cNvPr id="11" name="순서도: 처리 10"/>
            <p:cNvSpPr/>
            <p:nvPr/>
          </p:nvSpPr>
          <p:spPr>
            <a:xfrm>
              <a:off x="0" y="641652"/>
              <a:ext cx="12192000" cy="18000"/>
            </a:xfrm>
            <a:prstGeom prst="flowChartProcess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202675" y="726976"/>
            <a:ext cx="1178351" cy="384273"/>
            <a:chOff x="202675" y="726976"/>
            <a:chExt cx="1178351" cy="384273"/>
          </a:xfrm>
        </p:grpSpPr>
        <p:sp>
          <p:nvSpPr>
            <p:cNvPr id="16" name="TextBox 15"/>
            <p:cNvSpPr txBox="1"/>
            <p:nvPr/>
          </p:nvSpPr>
          <p:spPr>
            <a:xfrm>
              <a:off x="362931" y="726976"/>
              <a:ext cx="10180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accent1">
                      <a:lumMod val="75000"/>
                    </a:schemeClr>
                  </a:solidFill>
                </a:rPr>
                <a:t>문제인식</a:t>
              </a:r>
            </a:p>
          </p:txBody>
        </p:sp>
        <p:sp>
          <p:nvSpPr>
            <p:cNvPr id="17" name="순서도: 처리 16"/>
            <p:cNvSpPr/>
            <p:nvPr/>
          </p:nvSpPr>
          <p:spPr>
            <a:xfrm>
              <a:off x="202675" y="1065530"/>
              <a:ext cx="1178351" cy="45719"/>
            </a:xfrm>
            <a:prstGeom prst="flowChartProcess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202675" y="759564"/>
              <a:ext cx="249812" cy="273379"/>
              <a:chOff x="871978" y="1527141"/>
              <a:chExt cx="249812" cy="273379"/>
            </a:xfrm>
          </p:grpSpPr>
          <p:sp>
            <p:nvSpPr>
              <p:cNvPr id="19" name="타원 18"/>
              <p:cNvSpPr>
                <a:spLocks noChangeAspect="1"/>
              </p:cNvSpPr>
              <p:nvPr/>
            </p:nvSpPr>
            <p:spPr>
              <a:xfrm>
                <a:off x="871978" y="1527141"/>
                <a:ext cx="179789" cy="179111"/>
              </a:xfrm>
              <a:prstGeom prst="ellipse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" name="직선 연결선 19"/>
              <p:cNvCxnSpPr>
                <a:stCxn id="19" idx="5"/>
              </p:cNvCxnSpPr>
              <p:nvPr/>
            </p:nvCxnSpPr>
            <p:spPr>
              <a:xfrm>
                <a:off x="1025438" y="1680022"/>
                <a:ext cx="96352" cy="120498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730" y="936720"/>
            <a:ext cx="7792537" cy="147658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336" y="2144869"/>
            <a:ext cx="7535327" cy="284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342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2239991" y="5567727"/>
            <a:ext cx="7712015" cy="9501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현대인의 감정 표현법 중 하나인 인터넷 검색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감정 </a:t>
            </a:r>
            <a:r>
              <a:rPr lang="ko-KR" altLang="en-US" dirty="0" err="1">
                <a:solidFill>
                  <a:schemeClr val="tx1"/>
                </a:solidFill>
              </a:rPr>
              <a:t>검색어들의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검색량</a:t>
            </a:r>
            <a:r>
              <a:rPr lang="ko-KR" altLang="en-US" dirty="0" err="1">
                <a:solidFill>
                  <a:schemeClr val="tx1"/>
                </a:solidFill>
              </a:rPr>
              <a:t>을</a:t>
            </a:r>
            <a:r>
              <a:rPr lang="ko-KR" altLang="en-US" dirty="0">
                <a:solidFill>
                  <a:schemeClr val="tx1"/>
                </a:solidFill>
              </a:rPr>
              <a:t> 분석하여 날씨에 따른 </a:t>
            </a:r>
            <a:r>
              <a:rPr lang="ko-KR" altLang="en-US" dirty="0">
                <a:solidFill>
                  <a:srgbClr val="0070C0"/>
                </a:solidFill>
              </a:rPr>
              <a:t>감정 지수</a:t>
            </a:r>
            <a:r>
              <a:rPr lang="ko-KR" altLang="en-US" dirty="0">
                <a:solidFill>
                  <a:schemeClr val="tx1"/>
                </a:solidFill>
              </a:rPr>
              <a:t>를 만든다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0" y="0"/>
            <a:ext cx="12192000" cy="695422"/>
            <a:chOff x="0" y="0"/>
            <a:chExt cx="12192000" cy="695422"/>
          </a:xfrm>
        </p:grpSpPr>
        <p:grpSp>
          <p:nvGrpSpPr>
            <p:cNvPr id="9" name="그룹 8"/>
            <p:cNvGrpSpPr/>
            <p:nvPr/>
          </p:nvGrpSpPr>
          <p:grpSpPr>
            <a:xfrm>
              <a:off x="0" y="0"/>
              <a:ext cx="6382641" cy="695422"/>
              <a:chOff x="0" y="0"/>
              <a:chExt cx="6382641" cy="695422"/>
            </a:xfrm>
          </p:grpSpPr>
          <p:pic>
            <p:nvPicPr>
              <p:cNvPr id="11" name="그림 10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6382641" cy="695422"/>
              </a:xfrm>
              <a:prstGeom prst="rect">
                <a:avLst/>
              </a:prstGeom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282804" y="178434"/>
                <a:ext cx="250753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1. </a:t>
                </a:r>
                <a:r>
                  <a:rPr lang="ko-KR" altLang="en-US" sz="1600" dirty="0"/>
                  <a:t>공모 배경</a:t>
                </a:r>
              </a:p>
            </p:txBody>
          </p:sp>
        </p:grpSp>
        <p:sp>
          <p:nvSpPr>
            <p:cNvPr id="10" name="순서도: 처리 9"/>
            <p:cNvSpPr/>
            <p:nvPr/>
          </p:nvSpPr>
          <p:spPr>
            <a:xfrm>
              <a:off x="0" y="641652"/>
              <a:ext cx="12192000" cy="18000"/>
            </a:xfrm>
            <a:prstGeom prst="flowChartProcess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202675" y="726976"/>
            <a:ext cx="1178351" cy="384273"/>
            <a:chOff x="202675" y="726976"/>
            <a:chExt cx="1178351" cy="384273"/>
          </a:xfrm>
        </p:grpSpPr>
        <p:sp>
          <p:nvSpPr>
            <p:cNvPr id="16" name="TextBox 15"/>
            <p:cNvSpPr txBox="1"/>
            <p:nvPr/>
          </p:nvSpPr>
          <p:spPr>
            <a:xfrm>
              <a:off x="362931" y="726976"/>
              <a:ext cx="10180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accent1">
                      <a:lumMod val="75000"/>
                    </a:schemeClr>
                  </a:solidFill>
                </a:rPr>
                <a:t>주제</a:t>
              </a:r>
            </a:p>
          </p:txBody>
        </p:sp>
        <p:sp>
          <p:nvSpPr>
            <p:cNvPr id="17" name="순서도: 처리 16"/>
            <p:cNvSpPr/>
            <p:nvPr/>
          </p:nvSpPr>
          <p:spPr>
            <a:xfrm>
              <a:off x="202675" y="1065530"/>
              <a:ext cx="1178351" cy="45719"/>
            </a:xfrm>
            <a:prstGeom prst="flowChartProcess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202675" y="759564"/>
              <a:ext cx="249812" cy="273379"/>
              <a:chOff x="871978" y="1527141"/>
              <a:chExt cx="249812" cy="273379"/>
            </a:xfrm>
          </p:grpSpPr>
          <p:sp>
            <p:nvSpPr>
              <p:cNvPr id="19" name="타원 18"/>
              <p:cNvSpPr>
                <a:spLocks noChangeAspect="1"/>
              </p:cNvSpPr>
              <p:nvPr/>
            </p:nvSpPr>
            <p:spPr>
              <a:xfrm>
                <a:off x="871978" y="1527141"/>
                <a:ext cx="179789" cy="179111"/>
              </a:xfrm>
              <a:prstGeom prst="ellipse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" name="직선 연결선 19"/>
              <p:cNvCxnSpPr>
                <a:stCxn id="19" idx="5"/>
              </p:cNvCxnSpPr>
              <p:nvPr/>
            </p:nvCxnSpPr>
            <p:spPr>
              <a:xfrm>
                <a:off x="1025438" y="1680022"/>
                <a:ext cx="96352" cy="120498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03" y="2883024"/>
            <a:ext cx="6554115" cy="246731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223" y="849119"/>
            <a:ext cx="7497221" cy="213389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641" y="2014669"/>
            <a:ext cx="5010849" cy="236253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55338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0" y="0"/>
            <a:ext cx="12192000" cy="695422"/>
            <a:chOff x="0" y="0"/>
            <a:chExt cx="12192000" cy="695422"/>
          </a:xfrm>
        </p:grpSpPr>
        <p:grpSp>
          <p:nvGrpSpPr>
            <p:cNvPr id="9" name="그룹 8"/>
            <p:cNvGrpSpPr/>
            <p:nvPr/>
          </p:nvGrpSpPr>
          <p:grpSpPr>
            <a:xfrm>
              <a:off x="0" y="0"/>
              <a:ext cx="6382641" cy="695422"/>
              <a:chOff x="0" y="0"/>
              <a:chExt cx="6382641" cy="695422"/>
            </a:xfrm>
          </p:grpSpPr>
          <p:pic>
            <p:nvPicPr>
              <p:cNvPr id="11" name="그림 10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6382641" cy="695422"/>
              </a:xfrm>
              <a:prstGeom prst="rect">
                <a:avLst/>
              </a:prstGeom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282804" y="178434"/>
                <a:ext cx="250753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1. </a:t>
                </a:r>
                <a:r>
                  <a:rPr lang="ko-KR" altLang="en-US" sz="1600" dirty="0"/>
                  <a:t>공모 배경</a:t>
                </a:r>
              </a:p>
            </p:txBody>
          </p:sp>
        </p:grpSp>
        <p:sp>
          <p:nvSpPr>
            <p:cNvPr id="10" name="순서도: 처리 9"/>
            <p:cNvSpPr/>
            <p:nvPr/>
          </p:nvSpPr>
          <p:spPr>
            <a:xfrm>
              <a:off x="0" y="641652"/>
              <a:ext cx="12192000" cy="18000"/>
            </a:xfrm>
            <a:prstGeom prst="flowChartProcess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62931" y="726976"/>
            <a:ext cx="1086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</a:rPr>
              <a:t>예상 효과</a:t>
            </a:r>
          </a:p>
        </p:txBody>
      </p:sp>
      <p:sp>
        <p:nvSpPr>
          <p:cNvPr id="14" name="순서도: 처리 13"/>
          <p:cNvSpPr/>
          <p:nvPr/>
        </p:nvSpPr>
        <p:spPr>
          <a:xfrm>
            <a:off x="202675" y="1065530"/>
            <a:ext cx="1186178" cy="45719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202675" y="759564"/>
            <a:ext cx="249812" cy="273379"/>
            <a:chOff x="871978" y="1527141"/>
            <a:chExt cx="249812" cy="273379"/>
          </a:xfrm>
        </p:grpSpPr>
        <p:sp>
          <p:nvSpPr>
            <p:cNvPr id="4" name="타원 3"/>
            <p:cNvSpPr>
              <a:spLocks noChangeAspect="1"/>
            </p:cNvSpPr>
            <p:nvPr/>
          </p:nvSpPr>
          <p:spPr>
            <a:xfrm>
              <a:off x="871978" y="1527141"/>
              <a:ext cx="179789" cy="179111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연결선 15"/>
            <p:cNvCxnSpPr>
              <a:stCxn id="4" idx="5"/>
            </p:cNvCxnSpPr>
            <p:nvPr/>
          </p:nvCxnSpPr>
          <p:spPr>
            <a:xfrm>
              <a:off x="1025438" y="1680022"/>
              <a:ext cx="96352" cy="120498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024" y="955149"/>
            <a:ext cx="2676525" cy="469029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13" y="1283778"/>
            <a:ext cx="2950495" cy="4021468"/>
          </a:xfrm>
          <a:prstGeom prst="rect">
            <a:avLst/>
          </a:prstGeom>
        </p:spPr>
      </p:pic>
      <p:sp>
        <p:nvSpPr>
          <p:cNvPr id="15" name="모서리가 둥근 사각형 설명선 14"/>
          <p:cNvSpPr/>
          <p:nvPr/>
        </p:nvSpPr>
        <p:spPr>
          <a:xfrm>
            <a:off x="3994030" y="1223393"/>
            <a:ext cx="2881223" cy="1002223"/>
          </a:xfrm>
          <a:prstGeom prst="wedgeRoundRectCallout">
            <a:avLst>
              <a:gd name="adj1" fmla="val -77280"/>
              <a:gd name="adj2" fmla="val 28629"/>
              <a:gd name="adj3" fmla="val 16667"/>
            </a:avLst>
          </a:prstGeom>
          <a:noFill/>
          <a:ln w="158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우울 지수</a:t>
            </a:r>
            <a:r>
              <a:rPr lang="ko-KR" altLang="en-US" dirty="0">
                <a:solidFill>
                  <a:schemeClr val="tx1"/>
                </a:solidFill>
              </a:rPr>
              <a:t>가 높으니까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밝은 옷으로 입어볼까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모서리가 둥근 사각형 설명선 18"/>
          <p:cNvSpPr/>
          <p:nvPr/>
        </p:nvSpPr>
        <p:spPr>
          <a:xfrm>
            <a:off x="5369942" y="2959640"/>
            <a:ext cx="3010619" cy="1171634"/>
          </a:xfrm>
          <a:prstGeom prst="wedgeRoundRectCallout">
            <a:avLst>
              <a:gd name="adj1" fmla="val 69998"/>
              <a:gd name="adj2" fmla="val -45564"/>
              <a:gd name="adj3" fmla="val 16667"/>
            </a:avLst>
          </a:prstGeom>
          <a:noFill/>
          <a:ln w="158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내일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기쁨 지수</a:t>
            </a:r>
            <a:r>
              <a:rPr lang="ko-KR" altLang="en-US" dirty="0">
                <a:solidFill>
                  <a:schemeClr val="tx1"/>
                </a:solidFill>
              </a:rPr>
              <a:t>도 높은데 어디 </a:t>
            </a:r>
            <a:r>
              <a:rPr lang="ko-KR" altLang="en-US" dirty="0" err="1">
                <a:solidFill>
                  <a:schemeClr val="tx1"/>
                </a:solidFill>
              </a:rPr>
              <a:t>놀러갈래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3065282" y="5549385"/>
            <a:ext cx="6061436" cy="9501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일상에 지친 현대인들이여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내일의 날씨를 대비하듯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내일의 감정 변화를 대비하라</a:t>
            </a:r>
            <a:r>
              <a:rPr lang="en-US" altLang="ko-KR" dirty="0">
                <a:solidFill>
                  <a:schemeClr val="tx1"/>
                </a:solidFill>
              </a:rPr>
              <a:t>!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197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86000" cy="529826"/>
          </a:xfrm>
          <a:prstGeom prst="rect">
            <a:avLst/>
          </a:prstGeom>
          <a:effectLst>
            <a:outerShdw blurRad="50800" dist="38100" dir="5400000" sx="95000" sy="95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69272" y="529825"/>
            <a:ext cx="2130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rgbClr val="0070C0"/>
                </a:solidFill>
              </a:rPr>
              <a:t>I</a:t>
            </a:r>
            <a:r>
              <a:rPr lang="en-US" altLang="ko-KR" sz="5400" dirty="0">
                <a:solidFill>
                  <a:srgbClr val="FF0000"/>
                </a:solidFill>
              </a:rPr>
              <a:t>n</a:t>
            </a:r>
            <a:r>
              <a:rPr lang="en-US" altLang="ko-KR" sz="5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</a:t>
            </a:r>
            <a:r>
              <a:rPr lang="en-US" altLang="ko-KR" sz="5400" dirty="0">
                <a:solidFill>
                  <a:schemeClr val="accent6">
                    <a:lumMod val="75000"/>
                  </a:schemeClr>
                </a:solidFill>
              </a:rPr>
              <a:t>e</a:t>
            </a:r>
            <a:r>
              <a:rPr lang="en-US" altLang="ko-KR" sz="5400" dirty="0">
                <a:solidFill>
                  <a:srgbClr val="FF0000"/>
                </a:solidFill>
              </a:rPr>
              <a:t>x</a:t>
            </a:r>
            <a:endParaRPr lang="ko-KR" altLang="en-US" sz="5400" dirty="0">
              <a:solidFill>
                <a:srgbClr val="FF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401" y="1943147"/>
            <a:ext cx="6173061" cy="478221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751868" y="2724315"/>
            <a:ext cx="4567509" cy="11904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913362" y="3157551"/>
            <a:ext cx="3026973" cy="655372"/>
          </a:xfrm>
          <a:prstGeom prst="rect">
            <a:avLst/>
          </a:prstGeom>
          <a:noFill/>
          <a:ln w="444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/>
              <a:t>활용 데이터 정의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83549" y="2724315"/>
            <a:ext cx="643299" cy="738664"/>
          </a:xfrm>
          <a:prstGeom prst="rect">
            <a:avLst/>
          </a:prstGeom>
          <a:noFill/>
          <a:ln w="444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/>
              <a:t>02. </a:t>
            </a:r>
            <a:endParaRPr lang="ko-KR" altLang="en-US" sz="28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480" y="2982639"/>
            <a:ext cx="728882" cy="673767"/>
          </a:xfrm>
          <a:prstGeom prst="rect">
            <a:avLst/>
          </a:prstGeom>
          <a:ln>
            <a:noFill/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979" y="788585"/>
            <a:ext cx="6325483" cy="107647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2432116" y="942680"/>
            <a:ext cx="1734532" cy="320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2. </a:t>
            </a:r>
            <a:r>
              <a:rPr lang="ko-KR" altLang="en-US" sz="1400" dirty="0" err="1">
                <a:solidFill>
                  <a:schemeClr val="tx1"/>
                </a:solidFill>
              </a:rPr>
              <a:t>활용데이터</a:t>
            </a:r>
            <a:r>
              <a:rPr lang="ko-KR" altLang="en-US" sz="1400" dirty="0">
                <a:solidFill>
                  <a:schemeClr val="tx1"/>
                </a:solidFill>
              </a:rPr>
              <a:t> 정의</a:t>
            </a:r>
          </a:p>
        </p:txBody>
      </p:sp>
    </p:spTree>
    <p:extLst>
      <p:ext uri="{BB962C8B-B14F-4D97-AF65-F5344CB8AC3E}">
        <p14:creationId xmlns:p14="http://schemas.microsoft.com/office/powerpoint/2010/main" val="2069477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382641" cy="695422"/>
          </a:xfrm>
          <a:prstGeom prst="rect">
            <a:avLst/>
          </a:prstGeom>
        </p:spPr>
      </p:pic>
      <p:sp>
        <p:nvSpPr>
          <p:cNvPr id="6" name="순서도: 처리 5"/>
          <p:cNvSpPr/>
          <p:nvPr/>
        </p:nvSpPr>
        <p:spPr>
          <a:xfrm>
            <a:off x="0" y="641652"/>
            <a:ext cx="12192000" cy="18000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82804" y="178434"/>
            <a:ext cx="2507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2. </a:t>
            </a:r>
            <a:r>
              <a:rPr lang="ko-KR" altLang="en-US" sz="1600" dirty="0"/>
              <a:t>활용 데이터 정의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2931" y="726976"/>
            <a:ext cx="12961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</a:rPr>
              <a:t>데이터 소개</a:t>
            </a:r>
          </a:p>
        </p:txBody>
      </p:sp>
      <p:sp>
        <p:nvSpPr>
          <p:cNvPr id="11" name="순서도: 처리 10"/>
          <p:cNvSpPr/>
          <p:nvPr/>
        </p:nvSpPr>
        <p:spPr>
          <a:xfrm>
            <a:off x="202675" y="1065530"/>
            <a:ext cx="1343321" cy="58614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202675" y="759564"/>
            <a:ext cx="249812" cy="273379"/>
            <a:chOff x="871978" y="1527141"/>
            <a:chExt cx="249812" cy="273379"/>
          </a:xfrm>
        </p:grpSpPr>
        <p:sp>
          <p:nvSpPr>
            <p:cNvPr id="13" name="타원 12"/>
            <p:cNvSpPr>
              <a:spLocks noChangeAspect="1"/>
            </p:cNvSpPr>
            <p:nvPr/>
          </p:nvSpPr>
          <p:spPr>
            <a:xfrm>
              <a:off x="871978" y="1527141"/>
              <a:ext cx="179789" cy="179111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/>
            <p:cNvCxnSpPr>
              <a:stCxn id="13" idx="5"/>
            </p:cNvCxnSpPr>
            <p:nvPr/>
          </p:nvCxnSpPr>
          <p:spPr>
            <a:xfrm>
              <a:off x="1025438" y="1680022"/>
              <a:ext cx="96352" cy="120498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대각선 방향의 모서리가 잘린 사각형 14"/>
          <p:cNvSpPr/>
          <p:nvPr/>
        </p:nvSpPr>
        <p:spPr>
          <a:xfrm>
            <a:off x="669650" y="1301304"/>
            <a:ext cx="5043340" cy="5193764"/>
          </a:xfrm>
          <a:prstGeom prst="snip2Diag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대각선 방향의 모서리가 잘린 사각형 15"/>
          <p:cNvSpPr/>
          <p:nvPr/>
        </p:nvSpPr>
        <p:spPr>
          <a:xfrm>
            <a:off x="6542201" y="1301304"/>
            <a:ext cx="5043340" cy="5193764"/>
          </a:xfrm>
          <a:prstGeom prst="snip2Diag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922" y="1927743"/>
            <a:ext cx="4385145" cy="210947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45" y="1841094"/>
            <a:ext cx="4462331" cy="219612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529260" y="1416517"/>
            <a:ext cx="1324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기상 데이터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310991" y="1416517"/>
            <a:ext cx="1505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검색어</a:t>
            </a:r>
            <a:r>
              <a:rPr lang="ko-KR" altLang="en-US" sz="1600" b="1" dirty="0"/>
              <a:t> 데이터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527" y="4214510"/>
            <a:ext cx="2238687" cy="419158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738" y="4167373"/>
            <a:ext cx="1867161" cy="40963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432874" y="4732256"/>
            <a:ext cx="369530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▷ </a:t>
            </a:r>
            <a:r>
              <a:rPr lang="ko-KR" altLang="en-US" dirty="0"/>
              <a:t>일반적인 기상 데이터 </a:t>
            </a:r>
            <a:r>
              <a:rPr lang="en-US" altLang="ko-KR" dirty="0"/>
              <a:t>11</a:t>
            </a:r>
            <a:r>
              <a:rPr lang="ko-KR" altLang="en-US" dirty="0"/>
              <a:t>종</a:t>
            </a:r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▷ </a:t>
            </a:r>
            <a:r>
              <a:rPr lang="ko-KR" altLang="en-US" dirty="0"/>
              <a:t>관측 지점 </a:t>
            </a:r>
            <a:r>
              <a:rPr lang="en-US" altLang="ko-KR" dirty="0"/>
              <a:t>: </a:t>
            </a:r>
            <a:r>
              <a:rPr lang="ko-KR" altLang="en-US" dirty="0"/>
              <a:t>전국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▷ </a:t>
            </a:r>
            <a:r>
              <a:rPr lang="ko-KR" altLang="en-US" dirty="0"/>
              <a:t>기간 </a:t>
            </a:r>
            <a:r>
              <a:rPr lang="en-US" altLang="ko-KR" dirty="0"/>
              <a:t>: 2016.06.25 – 2019.06.23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371760" y="4732256"/>
            <a:ext cx="369530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▷ </a:t>
            </a:r>
            <a:r>
              <a:rPr lang="ko-KR" altLang="en-US" dirty="0"/>
              <a:t>감정 표현 </a:t>
            </a:r>
            <a:r>
              <a:rPr lang="ko-KR" altLang="en-US" dirty="0" err="1"/>
              <a:t>검색어</a:t>
            </a:r>
            <a:r>
              <a:rPr lang="ko-KR" altLang="en-US" dirty="0"/>
              <a:t> </a:t>
            </a:r>
            <a:r>
              <a:rPr lang="en-US" altLang="ko-KR" dirty="0"/>
              <a:t>16</a:t>
            </a:r>
            <a:r>
              <a:rPr lang="ko-KR" altLang="en-US" dirty="0"/>
              <a:t>종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▷ </a:t>
            </a:r>
            <a:r>
              <a:rPr lang="en-US" altLang="ko-KR" dirty="0"/>
              <a:t>90</a:t>
            </a:r>
            <a:r>
              <a:rPr lang="ko-KR" altLang="en-US" dirty="0"/>
              <a:t>일 범위로 탐색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▷ </a:t>
            </a:r>
            <a:r>
              <a:rPr lang="ko-KR" altLang="en-US" dirty="0"/>
              <a:t>기간 </a:t>
            </a:r>
            <a:r>
              <a:rPr lang="en-US" altLang="ko-KR" dirty="0"/>
              <a:t>: 2016.06.25 – 2019.06.23</a:t>
            </a:r>
          </a:p>
        </p:txBody>
      </p:sp>
    </p:spTree>
    <p:extLst>
      <p:ext uri="{BB962C8B-B14F-4D97-AF65-F5344CB8AC3E}">
        <p14:creationId xmlns:p14="http://schemas.microsoft.com/office/powerpoint/2010/main" val="2400222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382641" cy="695422"/>
          </a:xfrm>
          <a:prstGeom prst="rect">
            <a:avLst/>
          </a:prstGeom>
        </p:spPr>
      </p:pic>
      <p:sp>
        <p:nvSpPr>
          <p:cNvPr id="6" name="순서도: 처리 5"/>
          <p:cNvSpPr/>
          <p:nvPr/>
        </p:nvSpPr>
        <p:spPr>
          <a:xfrm>
            <a:off x="0" y="641652"/>
            <a:ext cx="12192000" cy="18000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82804" y="178434"/>
            <a:ext cx="2507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2. </a:t>
            </a:r>
            <a:r>
              <a:rPr lang="ko-KR" altLang="en-US" sz="1600" dirty="0"/>
              <a:t>활용 데이터 정의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2931" y="726976"/>
            <a:ext cx="15035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</a:rPr>
              <a:t>구글 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</a:rPr>
              <a:t>API 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</a:rPr>
              <a:t>소개</a:t>
            </a:r>
          </a:p>
        </p:txBody>
      </p:sp>
      <p:sp>
        <p:nvSpPr>
          <p:cNvPr id="11" name="순서도: 처리 10"/>
          <p:cNvSpPr/>
          <p:nvPr/>
        </p:nvSpPr>
        <p:spPr>
          <a:xfrm>
            <a:off x="202675" y="1065530"/>
            <a:ext cx="1663832" cy="53436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202675" y="759564"/>
            <a:ext cx="249812" cy="273379"/>
            <a:chOff x="871978" y="1527141"/>
            <a:chExt cx="249812" cy="273379"/>
          </a:xfrm>
        </p:grpSpPr>
        <p:sp>
          <p:nvSpPr>
            <p:cNvPr id="13" name="타원 12"/>
            <p:cNvSpPr>
              <a:spLocks noChangeAspect="1"/>
            </p:cNvSpPr>
            <p:nvPr/>
          </p:nvSpPr>
          <p:spPr>
            <a:xfrm>
              <a:off x="871978" y="1527141"/>
              <a:ext cx="179789" cy="179111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/>
            <p:cNvCxnSpPr>
              <a:stCxn id="13" idx="5"/>
            </p:cNvCxnSpPr>
            <p:nvPr/>
          </p:nvCxnSpPr>
          <p:spPr>
            <a:xfrm>
              <a:off x="1025438" y="1680022"/>
              <a:ext cx="96352" cy="120498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그림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967" y="726976"/>
            <a:ext cx="2238687" cy="419158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42456" y="1404084"/>
            <a:ext cx="7032396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▷ </a:t>
            </a:r>
            <a:r>
              <a:rPr lang="ko-KR" altLang="en-US" dirty="0"/>
              <a:t>일정 구간의 검색어의 </a:t>
            </a:r>
            <a:r>
              <a:rPr lang="ko-KR" altLang="en-US" dirty="0" err="1"/>
              <a:t>검색량을</a:t>
            </a:r>
            <a:r>
              <a:rPr lang="ko-KR" altLang="en-US" dirty="0"/>
              <a:t> </a:t>
            </a:r>
            <a:r>
              <a:rPr lang="en-US" altLang="ko-KR" dirty="0"/>
              <a:t>0~100 </a:t>
            </a:r>
            <a:r>
              <a:rPr lang="ko-KR" altLang="en-US" dirty="0"/>
              <a:t>정수로 표현해 준다</a:t>
            </a:r>
            <a:r>
              <a:rPr lang="en-US" altLang="ko-KR" dirty="0"/>
              <a:t>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53668" y="2985660"/>
            <a:ext cx="4620915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▷ </a:t>
            </a:r>
            <a:r>
              <a:rPr lang="ko-KR" altLang="en-US" dirty="0"/>
              <a:t>여러 </a:t>
            </a:r>
            <a:r>
              <a:rPr lang="ko-KR" altLang="en-US" dirty="0" err="1"/>
              <a:t>검색어를</a:t>
            </a:r>
            <a:r>
              <a:rPr lang="ko-KR" altLang="en-US" dirty="0"/>
              <a:t> 동시 탐색하여 </a:t>
            </a:r>
            <a:r>
              <a:rPr lang="ko-KR" altLang="en-US" dirty="0">
                <a:solidFill>
                  <a:srgbClr val="FF0000"/>
                </a:solidFill>
              </a:rPr>
              <a:t>연관성</a:t>
            </a:r>
            <a:r>
              <a:rPr lang="ko-KR" altLang="en-US" dirty="0"/>
              <a:t>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</a:t>
            </a:r>
            <a:r>
              <a:rPr lang="ko-KR" altLang="en-US" dirty="0"/>
              <a:t>비교할 수 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▷ </a:t>
            </a:r>
            <a:r>
              <a:rPr lang="ko-KR" altLang="en-US" dirty="0"/>
              <a:t>검색 기간 설정이 타 사이트의 </a:t>
            </a:r>
            <a:r>
              <a:rPr lang="en-US" altLang="ko-KR" dirty="0"/>
              <a:t>API</a:t>
            </a:r>
            <a:r>
              <a:rPr lang="ko-KR" altLang="en-US" dirty="0"/>
              <a:t>보다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</a:t>
            </a:r>
            <a:r>
              <a:rPr lang="ko-KR" altLang="en-US" dirty="0"/>
              <a:t> 자유롭다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▷ </a:t>
            </a:r>
            <a:r>
              <a:rPr lang="ko-KR" altLang="en-US" dirty="0"/>
              <a:t>여러 카테고리와 특정 웹에서의 검색을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</a:t>
            </a:r>
            <a:r>
              <a:rPr lang="ko-KR" altLang="en-US" dirty="0"/>
              <a:t> 설정할 수 있다</a:t>
            </a:r>
            <a:r>
              <a:rPr lang="en-US" altLang="ko-KR" dirty="0"/>
              <a:t>.</a:t>
            </a:r>
          </a:p>
        </p:txBody>
      </p:sp>
      <p:sp>
        <p:nvSpPr>
          <p:cNvPr id="26" name="대각선 방향의 모서리가 잘린 사각형 25"/>
          <p:cNvSpPr/>
          <p:nvPr/>
        </p:nvSpPr>
        <p:spPr>
          <a:xfrm>
            <a:off x="742456" y="2169865"/>
            <a:ext cx="5043340" cy="3996965"/>
          </a:xfrm>
          <a:prstGeom prst="snip2Diag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550056" y="2327600"/>
            <a:ext cx="1324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장점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831478" y="2972094"/>
            <a:ext cx="4527821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▷ </a:t>
            </a:r>
            <a:r>
              <a:rPr lang="ko-KR" altLang="en-US" dirty="0"/>
              <a:t>너무 넓은 범위의 기간을 설정하면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</a:t>
            </a:r>
            <a:r>
              <a:rPr lang="ko-KR" altLang="en-US" dirty="0"/>
              <a:t>일주일 단위의 </a:t>
            </a:r>
            <a:r>
              <a:rPr lang="ko-KR" altLang="en-US" dirty="0" err="1"/>
              <a:t>검색량으로</a:t>
            </a:r>
            <a:r>
              <a:rPr lang="ko-KR" altLang="en-US" dirty="0"/>
              <a:t> 통합된다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▷ </a:t>
            </a:r>
            <a:r>
              <a:rPr lang="ko-KR" altLang="en-US" dirty="0">
                <a:solidFill>
                  <a:srgbClr val="FF0000"/>
                </a:solidFill>
              </a:rPr>
              <a:t>정수</a:t>
            </a:r>
            <a:r>
              <a:rPr lang="ko-KR" altLang="en-US" dirty="0"/>
              <a:t>로만 표현 되기 때문에 높은 값의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</a:t>
            </a:r>
            <a:r>
              <a:rPr lang="ko-KR" altLang="en-US" dirty="0"/>
              <a:t> </a:t>
            </a:r>
            <a:r>
              <a:rPr lang="ko-KR" altLang="en-US" dirty="0" err="1">
                <a:solidFill>
                  <a:srgbClr val="0070C0"/>
                </a:solidFill>
              </a:rPr>
              <a:t>이상값</a:t>
            </a:r>
            <a:r>
              <a:rPr lang="ko-KR" altLang="en-US" dirty="0" err="1"/>
              <a:t>에</a:t>
            </a:r>
            <a:r>
              <a:rPr lang="ko-KR" altLang="en-US" dirty="0"/>
              <a:t> 민감하다</a:t>
            </a:r>
            <a:r>
              <a:rPr lang="en-US" altLang="ko-KR" dirty="0"/>
              <a:t>.</a:t>
            </a:r>
          </a:p>
        </p:txBody>
      </p:sp>
      <p:sp>
        <p:nvSpPr>
          <p:cNvPr id="29" name="대각선 방향의 모서리가 잘린 사각형 28"/>
          <p:cNvSpPr/>
          <p:nvPr/>
        </p:nvSpPr>
        <p:spPr>
          <a:xfrm>
            <a:off x="6577301" y="2169865"/>
            <a:ext cx="5043340" cy="3996965"/>
          </a:xfrm>
          <a:prstGeom prst="snip2Diag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8384901" y="2327600"/>
            <a:ext cx="1324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단점</a:t>
            </a:r>
          </a:p>
        </p:txBody>
      </p:sp>
    </p:spTree>
    <p:extLst>
      <p:ext uri="{BB962C8B-B14F-4D97-AF65-F5344CB8AC3E}">
        <p14:creationId xmlns:p14="http://schemas.microsoft.com/office/powerpoint/2010/main" val="2677629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1044</TotalTime>
  <Words>2142</Words>
  <Application>Microsoft Office PowerPoint</Application>
  <PresentationFormat>와이드스크린</PresentationFormat>
  <Paragraphs>631</Paragraphs>
  <Slides>33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seon</dc:creator>
  <cp:lastModifiedBy>hong</cp:lastModifiedBy>
  <cp:revision>118</cp:revision>
  <dcterms:created xsi:type="dcterms:W3CDTF">2019-07-15T11:27:21Z</dcterms:created>
  <dcterms:modified xsi:type="dcterms:W3CDTF">2019-07-19T01:18:50Z</dcterms:modified>
</cp:coreProperties>
</file>