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61" r:id="rId3"/>
    <p:sldId id="727" r:id="rId4"/>
    <p:sldId id="728" r:id="rId5"/>
    <p:sldId id="726" r:id="rId6"/>
    <p:sldId id="828" r:id="rId7"/>
    <p:sldId id="729" r:id="rId8"/>
    <p:sldId id="730" r:id="rId9"/>
    <p:sldId id="731" r:id="rId10"/>
    <p:sldId id="826" r:id="rId11"/>
    <p:sldId id="827" r:id="rId12"/>
    <p:sldId id="804" r:id="rId13"/>
    <p:sldId id="815" r:id="rId14"/>
    <p:sldId id="784" r:id="rId15"/>
    <p:sldId id="829" r:id="rId16"/>
    <p:sldId id="818" r:id="rId17"/>
    <p:sldId id="819" r:id="rId18"/>
    <p:sldId id="820" r:id="rId19"/>
    <p:sldId id="800" r:id="rId20"/>
    <p:sldId id="801" r:id="rId21"/>
    <p:sldId id="805" r:id="rId22"/>
    <p:sldId id="806" r:id="rId23"/>
    <p:sldId id="849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793"/>
    <a:srgbClr val="95D600"/>
    <a:srgbClr val="006F42"/>
    <a:srgbClr val="F96A1B"/>
    <a:srgbClr val="444A50"/>
    <a:srgbClr val="BF1223"/>
    <a:srgbClr val="BF0D23"/>
    <a:srgbClr val="00457C"/>
    <a:srgbClr val="D1DDE6"/>
    <a:srgbClr val="BB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5" autoAdjust="0"/>
    <p:restoredTop sz="98669" autoAdjust="0"/>
  </p:normalViewPr>
  <p:slideViewPr>
    <p:cSldViewPr snapToGrid="0" snapToObjects="1">
      <p:cViewPr varScale="1">
        <p:scale>
          <a:sx n="96" d="100"/>
          <a:sy n="96" d="100"/>
        </p:scale>
        <p:origin x="1504" y="168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-2028" y="-90"/>
      </p:cViewPr>
      <p:guideLst>
        <p:guide orient="horz" pos="218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B0D1-A76B-394C-836A-895EEC8F204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C4A76-6C10-184E-AEE7-2390B72F619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CONFIDENTIAL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ADDC-A62F-D548-B374-2CC887C6F57E}" type="datetime1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  <a:endParaRPr lang="en-GB" dirty="0"/>
          </a:p>
          <a:p>
            <a:pPr lvl="1"/>
            <a:r>
              <a:rPr lang="en-GB" dirty="0"/>
              <a:t>Second level</a:t>
            </a:r>
            <a:endParaRPr lang="en-GB" dirty="0"/>
          </a:p>
          <a:p>
            <a:pPr lvl="2"/>
            <a:r>
              <a:rPr lang="en-GB" dirty="0"/>
              <a:t>Third level</a:t>
            </a:r>
            <a:endParaRPr lang="en-GB" dirty="0"/>
          </a:p>
          <a:p>
            <a:pPr lvl="3"/>
            <a:r>
              <a:rPr lang="en-GB" dirty="0"/>
              <a:t>Fourth level</a:t>
            </a:r>
            <a:endParaRPr lang="en-GB" dirty="0"/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2BEC-ADC1-A446-B986-572303100BD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000"/>
            <a:ext cx="5963323" cy="61735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dirty="0"/>
              <a:t>点击输入标题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0933"/>
            <a:ext cx="8229600" cy="4618155"/>
          </a:xfrm>
        </p:spPr>
        <p:txBody>
          <a:bodyPr/>
          <a:lstStyle>
            <a:lvl1pPr>
              <a:buClr>
                <a:srgbClr val="95D60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95D60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95D60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95D60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点击输入首级条目</a:t>
            </a:r>
            <a:endParaRPr lang="en-GB" altLang="zh-CN" dirty="0"/>
          </a:p>
          <a:p>
            <a:pPr lvl="1"/>
            <a:r>
              <a:rPr lang="zh-CN" altLang="en-US" dirty="0"/>
              <a:t>二级条目</a:t>
            </a:r>
            <a:endParaRPr lang="en-GB" altLang="zh-CN" dirty="0"/>
          </a:p>
          <a:p>
            <a:pPr lvl="2"/>
            <a:r>
              <a:rPr lang="zh-CN" altLang="en-US" dirty="0"/>
              <a:t>三级条目</a:t>
            </a:r>
            <a:endParaRPr lang="en-GB" altLang="zh-CN" dirty="0"/>
          </a:p>
          <a:p>
            <a:pPr lvl="3"/>
            <a:r>
              <a:rPr lang="zh-CN" altLang="en-US" dirty="0"/>
              <a:t>四级条目</a:t>
            </a:r>
            <a:endParaRPr lang="en-US" altLang="zh-CN" dirty="0"/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0" y="973194"/>
            <a:ext cx="9127043" cy="0"/>
          </a:xfrm>
          <a:prstGeom prst="line">
            <a:avLst/>
          </a:prstGeom>
          <a:ln w="12700" cap="flat" cmpd="sng" algn="ctr">
            <a:solidFill>
              <a:srgbClr val="00953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6029"/>
            <a:ext cx="9144000" cy="6777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2000"/>
            <a:ext cx="5963323" cy="61735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dirty="0"/>
              <a:t>点击输入标题</a:t>
            </a:r>
            <a:endParaRPr lang="en-US" dirty="0"/>
          </a:p>
        </p:txBody>
      </p:sp>
      <p:sp>
        <p:nvSpPr>
          <p:cNvPr id="19" name="Text Placeholder 34"/>
          <p:cNvSpPr>
            <a:spLocks noGrp="1"/>
          </p:cNvSpPr>
          <p:nvPr>
            <p:ph type="body" sz="quarter" idx="10" hasCustomPrompt="1"/>
          </p:nvPr>
        </p:nvSpPr>
        <p:spPr>
          <a:xfrm>
            <a:off x="535783" y="1483727"/>
            <a:ext cx="8072434" cy="720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buClr>
                <a:srgbClr val="95D6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点击输入详细</a:t>
            </a:r>
            <a:endParaRPr lang="en-GB" dirty="0"/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535783" y="2392948"/>
            <a:ext cx="8072434" cy="720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buClr>
                <a:srgbClr val="95D6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点击输入详细</a:t>
            </a:r>
            <a:endParaRPr lang="en-GB" altLang="zh-CN" dirty="0"/>
          </a:p>
        </p:txBody>
      </p:sp>
      <p:sp>
        <p:nvSpPr>
          <p:cNvPr id="21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535784" y="3288132"/>
            <a:ext cx="8072433" cy="720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buClr>
                <a:srgbClr val="95D6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点击输入详细</a:t>
            </a:r>
            <a:endParaRPr lang="en-GB" altLang="zh-CN" dirty="0"/>
          </a:p>
        </p:txBody>
      </p:sp>
      <p:sp>
        <p:nvSpPr>
          <p:cNvPr id="22" name="Text Placeholder 40"/>
          <p:cNvSpPr>
            <a:spLocks noGrp="1"/>
          </p:cNvSpPr>
          <p:nvPr>
            <p:ph type="body" sz="quarter" idx="13" hasCustomPrompt="1"/>
          </p:nvPr>
        </p:nvSpPr>
        <p:spPr>
          <a:xfrm>
            <a:off x="535783" y="5053150"/>
            <a:ext cx="8072434" cy="720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>
              <a:buClr>
                <a:srgbClr val="95D600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点击输入详细</a:t>
            </a:r>
            <a:endParaRPr lang="en-GB" altLang="zh-CN" dirty="0"/>
          </a:p>
        </p:txBody>
      </p:sp>
      <p:sp>
        <p:nvSpPr>
          <p:cNvPr id="23" name="Text Placeholder 42"/>
          <p:cNvSpPr>
            <a:spLocks noGrp="1"/>
          </p:cNvSpPr>
          <p:nvPr>
            <p:ph type="body" sz="quarter" idx="14" hasCustomPrompt="1"/>
          </p:nvPr>
        </p:nvSpPr>
        <p:spPr>
          <a:xfrm>
            <a:off x="535783" y="4172313"/>
            <a:ext cx="8072434" cy="720000"/>
          </a:xfrm>
          <a:solidFill>
            <a:srgbClr val="00953A"/>
          </a:solidFill>
          <a:ln>
            <a:solidFill>
              <a:srgbClr val="00953A"/>
            </a:solidFill>
          </a:ln>
        </p:spPr>
        <p:txBody>
          <a:bodyPr anchor="ctr">
            <a:normAutofit/>
          </a:bodyPr>
          <a:lstStyle>
            <a:lvl1pPr>
              <a:buClr>
                <a:srgbClr val="95D600"/>
              </a:buCl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点击输入详细</a:t>
            </a:r>
            <a:endParaRPr lang="en-GB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815"/>
            <a:ext cx="9144000" cy="67774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973194"/>
            <a:ext cx="9127043" cy="0"/>
          </a:xfrm>
          <a:prstGeom prst="line">
            <a:avLst/>
          </a:prstGeom>
          <a:ln w="12700" cap="flat" cmpd="sng" algn="ctr">
            <a:solidFill>
              <a:srgbClr val="00953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60938"/>
            <a:ext cx="8192162" cy="4835062"/>
          </a:xfrm>
        </p:spPr>
        <p:txBody>
          <a:bodyPr anchor="ctr">
            <a:normAutofit/>
          </a:bodyPr>
          <a:lstStyle>
            <a:lvl1pPr marL="0" indent="0" algn="ctr">
              <a:buClr>
                <a:srgbClr val="F96A1B"/>
              </a:buClr>
              <a:buNone/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F96A1B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F96A1B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F96A1B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分隔页</a:t>
            </a:r>
            <a:endParaRPr lang="en-GB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2815"/>
            <a:ext cx="9144000" cy="677745"/>
          </a:xfrm>
          <a:prstGeom prst="rect">
            <a:avLst/>
          </a:prstGeom>
        </p:spPr>
      </p:pic>
      <p:cxnSp>
        <p:nvCxnSpPr>
          <p:cNvPr id="8" name="Straight Connector 9"/>
          <p:cNvCxnSpPr/>
          <p:nvPr userDrawn="1"/>
        </p:nvCxnSpPr>
        <p:spPr>
          <a:xfrm>
            <a:off x="0" y="973194"/>
            <a:ext cx="9127043" cy="0"/>
          </a:xfrm>
          <a:prstGeom prst="line">
            <a:avLst/>
          </a:prstGeom>
          <a:ln w="12700" cap="flat" cmpd="sng" algn="ctr">
            <a:solidFill>
              <a:srgbClr val="00953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点击输入标题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6096"/>
            <a:ext cx="8229600" cy="459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点击输入首级条目</a:t>
            </a:r>
            <a:endParaRPr lang="en-GB" dirty="0"/>
          </a:p>
          <a:p>
            <a:pPr lvl="1"/>
            <a:r>
              <a:rPr lang="zh-CN" altLang="en-US" dirty="0"/>
              <a:t>二级条目</a:t>
            </a:r>
            <a:endParaRPr lang="en-GB" dirty="0"/>
          </a:p>
          <a:p>
            <a:pPr lvl="2"/>
            <a:r>
              <a:rPr lang="zh-CN" altLang="en-US" dirty="0"/>
              <a:t>三级条目</a:t>
            </a:r>
            <a:endParaRPr lang="en-GB" dirty="0"/>
          </a:p>
          <a:p>
            <a:pPr lvl="3"/>
            <a:r>
              <a:rPr lang="zh-CN" altLang="en-US" dirty="0"/>
              <a:t>四级条目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404E5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5D600"/>
        </a:buClr>
        <a:buFont typeface="Arial" panose="020B0604020202020204"/>
        <a:buChar char="•"/>
        <a:defRPr sz="2400" kern="1200">
          <a:solidFill>
            <a:srgbClr val="404E5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95D600"/>
        </a:buClr>
        <a:buFont typeface="Arial" panose="020B0604020202020204"/>
        <a:buChar char="–"/>
        <a:defRPr sz="2000" kern="1200">
          <a:solidFill>
            <a:srgbClr val="404E50"/>
          </a:solidFill>
          <a:latin typeface="微软雅黑" panose="020B0503020204020204" pitchFamily="34" charset="-122"/>
          <a:ea typeface="微软雅黑" panose="020B0503020204020204" pitchFamily="34" charset="-122"/>
          <a:cs typeface="Arial" panose="020B0604020202020204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95D600"/>
        </a:buClr>
        <a:buFont typeface="Arial" panose="020B0604020202020204"/>
        <a:buChar char="•"/>
        <a:defRPr sz="1800" kern="1200">
          <a:solidFill>
            <a:srgbClr val="404E50"/>
          </a:solidFill>
          <a:latin typeface="Arial" panose="020B0604020202020204"/>
          <a:ea typeface="+mn-ea"/>
          <a:cs typeface="Arial" panose="020B0604020202020204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95D600"/>
        </a:buClr>
        <a:buFont typeface="Arial" panose="020B0604020202020204"/>
        <a:buChar char="–"/>
        <a:defRPr sz="1600" kern="1200">
          <a:solidFill>
            <a:srgbClr val="404E50"/>
          </a:solidFill>
          <a:latin typeface="Arial" panose="020B0604020202020204"/>
          <a:ea typeface="+mn-ea"/>
          <a:cs typeface="Arial" panose="020B0604020202020204"/>
        </a:defRPr>
      </a:lvl4pPr>
      <a:lvl5pPr marL="1828800" indent="0" algn="l" defTabSz="457200" rtl="0" eaLnBrk="1" latinLnBrk="0" hangingPunct="1">
        <a:spcBef>
          <a:spcPct val="20000"/>
        </a:spcBef>
        <a:buClr>
          <a:srgbClr val="CC0000"/>
        </a:buClr>
        <a:buFont typeface="Arial" panose="020B0604020202020204"/>
        <a:buNone/>
        <a:defRPr sz="1600" kern="1200">
          <a:solidFill>
            <a:schemeClr val="tx1"/>
          </a:solidFill>
          <a:latin typeface="Futura book"/>
          <a:ea typeface="+mn-ea"/>
          <a:cs typeface="Futura book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4"/>
          <p:cNvSpPr/>
          <p:nvPr/>
        </p:nvSpPr>
        <p:spPr>
          <a:xfrm>
            <a:off x="3365500" y="4438650"/>
            <a:ext cx="28549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2020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年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月</a:t>
            </a:r>
            <a:endParaRPr lang="zh-CN" altLang="en-US" sz="2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  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       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  <a:p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Verdana" panose="020B0604030504040204" pitchFamily="34" charset="0"/>
            </a:endParaRPr>
          </a:p>
        </p:txBody>
      </p:sp>
      <p:sp>
        <p:nvSpPr>
          <p:cNvPr id="7170" name="矩形 8"/>
          <p:cNvSpPr/>
          <p:nvPr/>
        </p:nvSpPr>
        <p:spPr>
          <a:xfrm>
            <a:off x="0" y="2921000"/>
            <a:ext cx="9140825" cy="1016000"/>
          </a:xfrm>
          <a:prstGeom prst="rect">
            <a:avLst/>
          </a:prstGeom>
          <a:solidFill>
            <a:srgbClr val="00953A"/>
          </a:solidFill>
          <a:ln w="9525" cap="flat" cmpd="sng">
            <a:solidFill>
              <a:srgbClr val="00953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anchor="ctr"/>
          <a:lstStyle/>
          <a:p>
            <a:pPr algn="ctr">
              <a:spcBef>
                <a:spcPct val="20000"/>
              </a:spcBef>
              <a:buClr>
                <a:srgbClr val="95D600"/>
              </a:buClr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供应链介绍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7171" name="Picture 2" descr="D:\Work100me\h yibaimi\j logo\0317叮咚买菜logo使用规范\叮咚买菜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0125" y="1131888"/>
            <a:ext cx="4598988" cy="1493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SCM-</a:t>
            </a:r>
            <a:r>
              <a:rPr lang="zh-CN" altLang="en-US"/>
              <a:t>采购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480" y="969010"/>
            <a:ext cx="701548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SCM-</a:t>
            </a:r>
            <a:r>
              <a:rPr lang="zh-CN" altLang="en-US"/>
              <a:t>调拨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r>
              <a:rPr lang="zh-CN" altLang="en-US"/>
              <a:t>总仓调拨（主要用于</a:t>
            </a:r>
            <a:r>
              <a:rPr lang="zh-CN" altLang="en-US"/>
              <a:t>总仓向前置仓调拨）</a:t>
            </a:r>
            <a:endParaRPr lang="zh-CN" altLang="en-US"/>
          </a:p>
          <a:p>
            <a:r>
              <a:rPr lang="zh-CN" altLang="en-US"/>
              <a:t>单店调拨（主要用于</a:t>
            </a:r>
            <a:r>
              <a:rPr lang="zh-CN" altLang="en-US"/>
              <a:t>前置仓之间调拨</a:t>
            </a:r>
            <a:r>
              <a:rPr lang="en-US" altLang="zh-CN"/>
              <a:t>/</a:t>
            </a:r>
            <a:r>
              <a:rPr lang="zh-CN" altLang="en-US"/>
              <a:t>前置仓向总仓调拨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2377440"/>
            <a:ext cx="7974965" cy="3378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495" y="1085850"/>
            <a:ext cx="8282305" cy="54070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400"/>
              <a:t>QMS</a:t>
            </a:r>
            <a:r>
              <a:rPr lang="zh-CN" altLang="en-US" sz="1400"/>
              <a:t>为质量检测系统，主要负责对于采购入库类型的入库单中所包含的商品进行质检监测。业务人员通过商品质检结果进行后续收货流程</a:t>
            </a:r>
            <a:endParaRPr lang="zh-CN" altLang="en-US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1</a:t>
            </a:r>
            <a:r>
              <a:rPr lang="zh-CN" altLang="en-US" sz="1400"/>
              <a:t>、</a:t>
            </a:r>
            <a:r>
              <a:rPr lang="zh-CN" altLang="en-US" sz="1400"/>
              <a:t>入库质检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通过采购单采购的货品，在入库前需要经过QMS质检系统进行质检操作。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</a:t>
            </a:r>
            <a:r>
              <a:rPr lang="zh-CN" altLang="en-US" sz="1400"/>
              <a:t>、质检流程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根据SCM/WMS提供的采购单号、ASN单号或收货标签条码进行质检。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具体质检方式目前分为以下三种：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1</a:t>
            </a:r>
            <a:r>
              <a:rPr lang="en-US" altLang="zh-CN" sz="1400"/>
              <a:t>) </a:t>
            </a:r>
            <a:r>
              <a:rPr lang="zh-CN" altLang="en-US" sz="1400"/>
              <a:t>按收货标签质检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2</a:t>
            </a:r>
            <a:r>
              <a:rPr lang="en-US" altLang="zh-CN" sz="1400"/>
              <a:t>) </a:t>
            </a:r>
            <a:r>
              <a:rPr lang="zh-CN" altLang="en-US" sz="1400"/>
              <a:t>按单质检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3</a:t>
            </a:r>
            <a:r>
              <a:rPr lang="en-US" altLang="zh-CN" sz="1400"/>
              <a:t>)</a:t>
            </a:r>
            <a:r>
              <a:rPr lang="zh-CN" altLang="en-US" sz="1400"/>
              <a:t> 鲜活水产质检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不同品类商品拥有各自相对应对的质检模板，质检模板的需质检项各有不同。业务人员根据现场所收货实际情况填写质检结果，完成质检后将质检结果同步给</a:t>
            </a:r>
            <a:r>
              <a:rPr lang="en-US" altLang="zh-CN" sz="1400"/>
              <a:t>SCM&amp;WMS</a:t>
            </a:r>
            <a:r>
              <a:rPr lang="zh-CN" altLang="en-US" sz="1400"/>
              <a:t>。</a:t>
            </a:r>
            <a:r>
              <a:rPr lang="en-US" altLang="zh-CN" sz="1400"/>
              <a:t>SCM&amp;WMS</a:t>
            </a:r>
            <a:r>
              <a:rPr lang="zh-CN" altLang="en-US" sz="1400"/>
              <a:t>根据</a:t>
            </a:r>
            <a:r>
              <a:rPr lang="en-US" altLang="zh-CN" sz="1400"/>
              <a:t>QMS</a:t>
            </a:r>
            <a:r>
              <a:rPr lang="zh-CN" altLang="en-US" sz="1400"/>
              <a:t>质检结果进行相应的收货操作，如拒收，挑选入库等。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543560" y="5353050"/>
            <a:ext cx="1179195" cy="52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zh-CN"/>
              <a:t>SCM</a:t>
            </a:r>
            <a:endParaRPr lang="en-US" altLang="zh-CN"/>
          </a:p>
          <a:p>
            <a:pPr algn="ctr"/>
            <a:r>
              <a:rPr lang="zh-CN" altLang="en-US" sz="1000"/>
              <a:t>采购</a:t>
            </a:r>
            <a:endParaRPr lang="zh-CN" altLang="en-US" sz="1000"/>
          </a:p>
        </p:txBody>
      </p:sp>
      <p:sp>
        <p:nvSpPr>
          <p:cNvPr id="4" name="矩形 3"/>
          <p:cNvSpPr/>
          <p:nvPr/>
        </p:nvSpPr>
        <p:spPr>
          <a:xfrm>
            <a:off x="2692400" y="5353050"/>
            <a:ext cx="1179195" cy="52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zh-CN"/>
              <a:t>QMS</a:t>
            </a:r>
            <a:endParaRPr lang="en-US" altLang="zh-CN"/>
          </a:p>
          <a:p>
            <a:pPr algn="ctr"/>
            <a:r>
              <a:rPr lang="zh-CN" altLang="en-US" sz="1000"/>
              <a:t>质检</a:t>
            </a:r>
            <a:endParaRPr lang="zh-CN" altLang="en-US" sz="1000"/>
          </a:p>
        </p:txBody>
      </p:sp>
      <p:sp>
        <p:nvSpPr>
          <p:cNvPr id="5" name="矩形 4"/>
          <p:cNvSpPr/>
          <p:nvPr/>
        </p:nvSpPr>
        <p:spPr>
          <a:xfrm>
            <a:off x="5368290" y="4826635"/>
            <a:ext cx="1179195" cy="52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zh-CN"/>
              <a:t>SCM</a:t>
            </a:r>
            <a:endParaRPr lang="en-US" altLang="zh-CN"/>
          </a:p>
          <a:p>
            <a:pPr algn="ctr"/>
            <a:r>
              <a:rPr lang="zh-CN" altLang="en-US" sz="1000"/>
              <a:t>收货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5368290" y="5772785"/>
            <a:ext cx="1179195" cy="52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zh-CN"/>
              <a:t>WMS</a:t>
            </a:r>
            <a:endParaRPr lang="en-US" altLang="zh-CN"/>
          </a:p>
          <a:p>
            <a:pPr algn="ctr"/>
            <a:r>
              <a:rPr lang="zh-CN" altLang="en-US" sz="1000"/>
              <a:t>收货</a:t>
            </a:r>
            <a:endParaRPr lang="zh-CN" altLang="en-US" sz="1000"/>
          </a:p>
        </p:txBody>
      </p:sp>
      <p:cxnSp>
        <p:nvCxnSpPr>
          <p:cNvPr id="28" name="直接箭头连接符 27"/>
          <p:cNvCxnSpPr>
            <a:stCxn id="19" idx="3"/>
            <a:endCxn id="4" idx="1"/>
          </p:cNvCxnSpPr>
          <p:nvPr/>
        </p:nvCxnSpPr>
        <p:spPr>
          <a:xfrm>
            <a:off x="1722755" y="5616575"/>
            <a:ext cx="969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871595" y="5090160"/>
            <a:ext cx="149669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>
            <a:off x="3871595" y="5616575"/>
            <a:ext cx="1496695" cy="4197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6170"/>
            <a:ext cx="8543290" cy="5532120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1</a:t>
            </a:r>
            <a:r>
              <a:rPr lang="zh-CN" altLang="en-US" sz="1800"/>
              <a:t>、什么是</a:t>
            </a:r>
            <a:r>
              <a:rPr lang="en-US" altLang="zh-CN" sz="1800"/>
              <a:t>MES?(</a:t>
            </a:r>
            <a:r>
              <a:rPr lang="en-US" altLang="zh-CN" sz="1800">
                <a:sym typeface="+mn-ea"/>
              </a:rPr>
              <a:t>Manufacturing Execution System）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       </a:t>
            </a:r>
            <a:r>
              <a:rPr lang="en-US" altLang="zh-CN" sz="1600"/>
              <a:t>MES系统是一套面向制造企业车间执行层的生产信息化管理系统。MES可以为企业提供包括制造数据管理、计划排程管理、生产调度管理、库存管理、质量管理、人力资源管理、工作中心/设备管理、工具工装管理、采购管理、成本管理、项目看板管理、生产过程控制、底层数据集成分析、上层数据集成分解等管理模块，为企业打造一个扎实、可靠、全面、可行的制造协同管理平台。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2</a:t>
            </a:r>
            <a:r>
              <a:rPr lang="zh-CN" altLang="en-US" sz="1800"/>
              <a:t>、</a:t>
            </a:r>
            <a:r>
              <a:rPr lang="en-US" altLang="zh-CN" sz="1800"/>
              <a:t>MES</a:t>
            </a:r>
            <a:r>
              <a:rPr lang="zh-CN" altLang="en-US" sz="1800"/>
              <a:t>：包括投料、生产、退料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3135630"/>
            <a:ext cx="7839710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1096010"/>
            <a:ext cx="8230235" cy="52997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335">
                <a:sym typeface="+mn-ea"/>
              </a:rPr>
              <a:t>1</a:t>
            </a:r>
            <a:r>
              <a:rPr lang="zh-CN" altLang="en-US" sz="1335">
                <a:sym typeface="+mn-ea"/>
              </a:rPr>
              <a:t>、什么是</a:t>
            </a:r>
            <a:r>
              <a:rPr lang="en-US" altLang="zh-CN" sz="1335">
                <a:sym typeface="+mn-ea"/>
              </a:rPr>
              <a:t>WMS</a:t>
            </a:r>
            <a:r>
              <a:rPr lang="zh-CN" altLang="en-US" sz="1335">
                <a:sym typeface="+mn-ea"/>
              </a:rPr>
              <a:t>？</a:t>
            </a:r>
            <a:endParaRPr lang="zh-CN" altLang="en-US" sz="1335"/>
          </a:p>
          <a:p>
            <a:pPr marL="0" indent="0">
              <a:buNone/>
            </a:pPr>
            <a:r>
              <a:rPr lang="zh-CN" altLang="en-US" sz="1335">
                <a:sym typeface="+mn-ea"/>
              </a:rPr>
              <a:t>      WMS一般指仓库管理系统</a:t>
            </a:r>
            <a:endParaRPr lang="zh-CN" altLang="en-US" sz="1335"/>
          </a:p>
          <a:p>
            <a:pPr marL="0" indent="0">
              <a:buNone/>
            </a:pPr>
            <a:r>
              <a:rPr lang="zh-CN" altLang="en-US" sz="1335">
                <a:sym typeface="+mn-ea"/>
              </a:rPr>
              <a:t>      </a:t>
            </a:r>
            <a:r>
              <a:rPr lang="en-US" altLang="zh-CN" sz="1335">
                <a:sym typeface="+mn-ea"/>
              </a:rPr>
              <a:t>WMS</a:t>
            </a:r>
            <a:r>
              <a:rPr lang="zh-CN" altLang="en-US" sz="1335">
                <a:sym typeface="+mn-ea"/>
              </a:rPr>
              <a:t>系统是一个实时的计算机软件系统，它能够按照运作的业务规则和运算法则，对信息、资源、行为、存货和分销运作进行更完美地管理，使其更大化满足有效产出和精确性的要求。通过计划生成作业任务、任务驱动仓库实际作业的模式，既在作业过程中充分保障了账务和实际作业的准确性，亦有效提高了作业效率，减少了仓库作业对人工经验的依赖性，是仓储管理信息化的具体形式。</a:t>
            </a:r>
            <a:endParaRPr lang="zh-CN" altLang="en-US" sz="1335"/>
          </a:p>
          <a:p>
            <a:pPr marL="0" indent="0">
              <a:buNone/>
            </a:pPr>
            <a:r>
              <a:rPr lang="en-US" altLang="zh-CN" sz="1335">
                <a:sym typeface="+mn-ea"/>
              </a:rPr>
              <a:t>2</a:t>
            </a:r>
            <a:r>
              <a:rPr lang="zh-CN" altLang="en-US" sz="1335">
                <a:sym typeface="+mn-ea"/>
              </a:rPr>
              <a:t>、</a:t>
            </a:r>
            <a:r>
              <a:rPr lang="en-US" altLang="zh-CN" sz="1335">
                <a:sym typeface="+mn-ea"/>
              </a:rPr>
              <a:t>WMS</a:t>
            </a:r>
            <a:r>
              <a:rPr lang="zh-CN" altLang="en-US" sz="1335">
                <a:sym typeface="+mn-ea"/>
              </a:rPr>
              <a:t>中主要模块</a:t>
            </a:r>
            <a:endParaRPr lang="zh-CN" altLang="en-US" sz="1335"/>
          </a:p>
          <a:p>
            <a:pPr marL="0" indent="0">
              <a:buNone/>
            </a:pPr>
            <a:r>
              <a:rPr lang="zh-CN" altLang="en-US" sz="1335">
                <a:sym typeface="+mn-ea"/>
              </a:rPr>
              <a:t>     在</a:t>
            </a:r>
            <a:r>
              <a:rPr lang="en-US" altLang="zh-CN" sz="1335">
                <a:sym typeface="+mn-ea"/>
              </a:rPr>
              <a:t>WMS</a:t>
            </a:r>
            <a:r>
              <a:rPr lang="zh-CN" altLang="en-US" sz="1335">
                <a:sym typeface="+mn-ea"/>
              </a:rPr>
              <a:t>中主要模块分为三类，入库操作、出库操作、库内操作。</a:t>
            </a:r>
            <a:endParaRPr lang="zh-CN" altLang="en-US" sz="1335"/>
          </a:p>
          <a:p>
            <a:pPr marL="0" indent="0">
              <a:buNone/>
            </a:pPr>
            <a:r>
              <a:rPr lang="en-US" altLang="zh-CN" sz="1335">
                <a:sym typeface="+mn-ea"/>
              </a:rPr>
              <a:t>      WMS</a:t>
            </a:r>
            <a:r>
              <a:rPr lang="zh-CN" altLang="en-US" sz="1335">
                <a:sym typeface="+mn-ea"/>
              </a:rPr>
              <a:t>中所有单据均来自</a:t>
            </a:r>
            <a:r>
              <a:rPr lang="en-US" altLang="zh-CN" sz="1335">
                <a:sym typeface="+mn-ea"/>
              </a:rPr>
              <a:t>SCM</a:t>
            </a:r>
            <a:r>
              <a:rPr lang="zh-CN" altLang="en-US" sz="1335">
                <a:sym typeface="+mn-ea"/>
              </a:rPr>
              <a:t>，</a:t>
            </a:r>
            <a:r>
              <a:rPr lang="en-US" altLang="zh-CN" sz="1335">
                <a:sym typeface="+mn-ea"/>
              </a:rPr>
              <a:t>WMS</a:t>
            </a:r>
            <a:r>
              <a:rPr lang="zh-CN" altLang="en-US" sz="1335">
                <a:sym typeface="+mn-ea"/>
              </a:rPr>
              <a:t>仅作为一单据执行系统，处理相应单据的操作。</a:t>
            </a:r>
            <a:endParaRPr lang="zh-CN" altLang="en-US" sz="1335"/>
          </a:p>
          <a:p>
            <a:pPr marL="0" indent="0">
              <a:buNone/>
            </a:pPr>
            <a:endParaRPr lang="zh-CN" altLang="en-US" sz="1335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735" y="3341370"/>
            <a:ext cx="7393940" cy="3054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WMS-</a:t>
            </a:r>
            <a:r>
              <a:rPr lang="zh-CN" altLang="en-US">
                <a:sym typeface="+mn-ea"/>
              </a:rPr>
              <a:t>入库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1270000"/>
            <a:ext cx="8366760" cy="4609465"/>
          </a:xfrm>
        </p:spPr>
        <p:txBody>
          <a:bodyPr/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SCM</a:t>
            </a:r>
            <a:r>
              <a:rPr lang="zh-CN" altLang="en-US" sz="2000"/>
              <a:t>创建</a:t>
            </a:r>
            <a:r>
              <a:rPr lang="zh-CN" altLang="en-US" sz="2000"/>
              <a:t>采购入库</a:t>
            </a:r>
            <a:r>
              <a:rPr lang="en-US" altLang="zh-CN" sz="2000"/>
              <a:t>&amp;</a:t>
            </a:r>
            <a:r>
              <a:rPr lang="zh-CN" altLang="en-US" sz="2000"/>
              <a:t>调拨入库单据，单据同步</a:t>
            </a:r>
            <a:r>
              <a:rPr lang="en-US" altLang="zh-CN" sz="2000"/>
              <a:t>WMS</a:t>
            </a:r>
            <a:r>
              <a:rPr lang="zh-CN" altLang="en-US" sz="2000"/>
              <a:t>系统生成入库单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、业务人员通过质检后通过手持设备进行收货，收货完成即入库单完成后，</a:t>
            </a:r>
            <a:r>
              <a:rPr lang="en-US" altLang="zh-CN" sz="2000"/>
              <a:t>WMS</a:t>
            </a:r>
            <a:r>
              <a:rPr lang="zh-CN" altLang="en-US" sz="2000"/>
              <a:t>增加库存且将收货结果回传给</a:t>
            </a:r>
            <a:r>
              <a:rPr lang="en-US" altLang="zh-CN" sz="2000"/>
              <a:t>SCM</a:t>
            </a:r>
            <a:r>
              <a:rPr lang="zh-CN" altLang="en-US" sz="2000"/>
              <a:t>，入库流程完成。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48915" y="301498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/>
              <a:t>WMS</a:t>
            </a:r>
            <a:endParaRPr lang="en-US" altLang="zh-CN"/>
          </a:p>
          <a:p>
            <a:r>
              <a:rPr lang="zh-CN" altLang="en-US"/>
              <a:t>质检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4195" y="3717925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en-US" altLang="zh-CN"/>
              <a:t>SCM     </a:t>
            </a:r>
            <a:r>
              <a:rPr lang="zh-CN" altLang="en-US" sz="1000"/>
              <a:t>采购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4745990" y="3717925"/>
            <a:ext cx="745490" cy="64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/>
              <a:t>WMS</a:t>
            </a:r>
            <a:endParaRPr lang="en-US" altLang="zh-CN"/>
          </a:p>
          <a:p>
            <a:r>
              <a:rPr lang="zh-CN" altLang="en-US"/>
              <a:t>收货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8915" y="4464050"/>
            <a:ext cx="745490" cy="6477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/>
              <a:t>QMS</a:t>
            </a:r>
            <a:endParaRPr lang="en-US" altLang="zh-CN"/>
          </a:p>
          <a:p>
            <a:r>
              <a:rPr lang="zh-CN" altLang="en-US"/>
              <a:t>质检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49035" y="3811270"/>
            <a:ext cx="74549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 sz="1400"/>
              <a:t> WMS</a:t>
            </a:r>
            <a:endParaRPr lang="en-US" altLang="zh-CN" sz="1400"/>
          </a:p>
          <a:p>
            <a:r>
              <a:rPr lang="zh-CN" altLang="en-US" sz="1000"/>
              <a:t>收货完成</a:t>
            </a:r>
            <a:endParaRPr lang="zh-CN" altLang="en-US" sz="1000"/>
          </a:p>
        </p:txBody>
      </p:sp>
      <p:sp>
        <p:nvSpPr>
          <p:cNvPr id="10" name="矩形 9"/>
          <p:cNvSpPr/>
          <p:nvPr/>
        </p:nvSpPr>
        <p:spPr>
          <a:xfrm>
            <a:off x="7533640" y="3810635"/>
            <a:ext cx="931545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 sz="1400"/>
              <a:t>   SCM</a:t>
            </a:r>
            <a:endParaRPr lang="en-US" altLang="zh-CN" sz="1400"/>
          </a:p>
          <a:p>
            <a:r>
              <a:rPr lang="zh-CN" altLang="en-US" sz="1000"/>
              <a:t>采购单完成</a:t>
            </a:r>
            <a:endParaRPr lang="zh-CN" altLang="en-US" sz="1000"/>
          </a:p>
        </p:txBody>
      </p:sp>
      <p:cxnSp>
        <p:nvCxnSpPr>
          <p:cNvPr id="11" name="直接箭头连接符 10"/>
          <p:cNvCxnSpPr>
            <a:stCxn id="5" idx="3"/>
            <a:endCxn id="8" idx="1"/>
          </p:cNvCxnSpPr>
          <p:nvPr/>
        </p:nvCxnSpPr>
        <p:spPr>
          <a:xfrm>
            <a:off x="1289685" y="4045585"/>
            <a:ext cx="1459230" cy="7423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4" idx="1"/>
          </p:cNvCxnSpPr>
          <p:nvPr/>
        </p:nvCxnSpPr>
        <p:spPr>
          <a:xfrm flipV="1">
            <a:off x="1289685" y="3342640"/>
            <a:ext cx="1459230" cy="683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494405" y="3347085"/>
            <a:ext cx="1251585" cy="698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3494405" y="4041140"/>
            <a:ext cx="1251585" cy="746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491480" y="4104640"/>
            <a:ext cx="75755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0" idx="1"/>
          </p:cNvCxnSpPr>
          <p:nvPr/>
        </p:nvCxnSpPr>
        <p:spPr>
          <a:xfrm flipV="1">
            <a:off x="6994525" y="4041140"/>
            <a:ext cx="5391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249035" y="4787900"/>
            <a:ext cx="745490" cy="535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/>
              <a:t>WMS</a:t>
            </a:r>
            <a:endParaRPr lang="en-US" altLang="zh-CN"/>
          </a:p>
          <a:p>
            <a:r>
              <a:rPr lang="zh-CN" altLang="en-US" sz="1000"/>
              <a:t>增加库存</a:t>
            </a:r>
            <a:endParaRPr lang="zh-CN" altLang="en-US" sz="1000"/>
          </a:p>
        </p:txBody>
      </p:sp>
      <p:cxnSp>
        <p:nvCxnSpPr>
          <p:cNvPr id="18" name="直接箭头连接符 17"/>
          <p:cNvCxnSpPr>
            <a:stCxn id="9" idx="2"/>
            <a:endCxn id="17" idx="0"/>
          </p:cNvCxnSpPr>
          <p:nvPr/>
        </p:nvCxnSpPr>
        <p:spPr>
          <a:xfrm>
            <a:off x="6621780" y="4271645"/>
            <a:ext cx="0" cy="5162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WMS-</a:t>
            </a:r>
            <a:r>
              <a:rPr lang="zh-CN" altLang="en-US">
                <a:sym typeface="+mn-ea"/>
              </a:rPr>
              <a:t>出库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295" y="946150"/>
            <a:ext cx="8485505" cy="52355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                      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 sz="1400">
              <a:sym typeface="+mn-ea"/>
            </a:endParaRPr>
          </a:p>
          <a:p>
            <a:pPr marL="0" indent="0">
              <a:buNone/>
            </a:pPr>
            <a:r>
              <a:rPr lang="en-US" altLang="zh-CN" sz="1400">
                <a:sym typeface="+mn-ea"/>
              </a:rPr>
              <a:t>                                                    WMS</a:t>
            </a:r>
            <a:r>
              <a:rPr lang="zh-CN" altLang="en-US" sz="1400">
                <a:sym typeface="+mn-ea"/>
              </a:rPr>
              <a:t>操作前，先将</a:t>
            </a:r>
            <a:r>
              <a:rPr lang="en-US" altLang="zh-CN" sz="1400">
                <a:sym typeface="+mn-ea"/>
              </a:rPr>
              <a:t>SCM</a:t>
            </a:r>
            <a:r>
              <a:rPr lang="zh-CN" altLang="en-US" sz="1400">
                <a:sym typeface="+mn-ea"/>
              </a:rPr>
              <a:t>系统的单据同步给</a:t>
            </a:r>
            <a:r>
              <a:rPr lang="en-US" altLang="zh-CN" sz="1400">
                <a:sym typeface="+mn-ea"/>
              </a:rPr>
              <a:t>WMS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endParaRPr lang="en-US" altLang="zh-CN" sz="14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SCM</a:t>
            </a:r>
            <a:r>
              <a:rPr lang="zh-CN" altLang="en-US" sz="1600">
                <a:sym typeface="+mn-ea"/>
              </a:rPr>
              <a:t>创建</a:t>
            </a:r>
            <a:r>
              <a:rPr lang="zh-CN" altLang="en-US" sz="1600">
                <a:sym typeface="+mn-ea"/>
              </a:rPr>
              <a:t>调拨计划</a:t>
            </a:r>
            <a:r>
              <a:rPr lang="en-US" altLang="zh-CN" sz="1600">
                <a:sym typeface="+mn-ea"/>
              </a:rPr>
              <a:t>&amp;</a:t>
            </a:r>
            <a:r>
              <a:rPr lang="zh-CN" altLang="en-US" sz="1600">
                <a:sym typeface="+mn-ea"/>
              </a:rPr>
              <a:t>调拨单，</a:t>
            </a:r>
            <a:r>
              <a:rPr lang="en-US" altLang="zh-CN" sz="1600">
                <a:sym typeface="+mn-ea"/>
              </a:rPr>
              <a:t>WMS</a:t>
            </a:r>
            <a:r>
              <a:rPr lang="zh-CN" altLang="en-US" sz="1600">
                <a:sym typeface="+mn-ea"/>
              </a:rPr>
              <a:t>按调拨单维度进行同步单据，业务人员可通过将调拨单汇总为波次单来进行集中作业。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、波次单生成后，系统将多调拨单的相同</a:t>
            </a:r>
            <a:r>
              <a:rPr lang="en-US" altLang="zh-CN" sz="1600">
                <a:sym typeface="+mn-ea"/>
              </a:rPr>
              <a:t>SKU</a:t>
            </a:r>
            <a:r>
              <a:rPr lang="zh-CN" altLang="en-US" sz="1600">
                <a:sym typeface="+mn-ea"/>
              </a:rPr>
              <a:t>总量进行汇聚后，进行库存分配，分配锁定的库存即为当天所需出库的库存。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3</a:t>
            </a:r>
            <a:r>
              <a:rPr lang="zh-CN" altLang="en-US" sz="1600">
                <a:sym typeface="+mn-ea"/>
              </a:rPr>
              <a:t>、库存锁定后，拣货人员按照系统所分配的库存进行锁定库存的拣货，将货物从货架上转移至分拣暂存区交付分拣人员分发给门店。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4</a:t>
            </a:r>
            <a:r>
              <a:rPr lang="zh-CN" altLang="en-US" sz="1600">
                <a:sym typeface="+mn-ea"/>
              </a:rPr>
              <a:t>、拣货人员拣货完成后，分拣人员获取当前</a:t>
            </a:r>
            <a:r>
              <a:rPr lang="en-US" altLang="zh-CN" sz="1600">
                <a:sym typeface="+mn-ea"/>
              </a:rPr>
              <a:t>SKU</a:t>
            </a:r>
            <a:r>
              <a:rPr lang="zh-CN" altLang="en-US" sz="1600">
                <a:sym typeface="+mn-ea"/>
              </a:rPr>
              <a:t>的分拣任务，将拣货人员拣货的库存分拨到各个门店所需区域。</a:t>
            </a: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1600">
                <a:sym typeface="+mn-ea"/>
              </a:rPr>
              <a:t>5</a:t>
            </a:r>
            <a:r>
              <a:rPr lang="zh-CN" altLang="en-US" sz="1600">
                <a:sym typeface="+mn-ea"/>
              </a:rPr>
              <a:t>、当该波次单全部</a:t>
            </a:r>
            <a:r>
              <a:rPr lang="en-US" altLang="zh-CN" sz="1600">
                <a:sym typeface="+mn-ea"/>
              </a:rPr>
              <a:t>SKU</a:t>
            </a:r>
            <a:r>
              <a:rPr lang="zh-CN" altLang="en-US" sz="1600">
                <a:sym typeface="+mn-ea"/>
              </a:rPr>
              <a:t>分拣完成后，仓储主管可选择出库，出库完成后将调拨单实出数量回写给</a:t>
            </a:r>
            <a:r>
              <a:rPr lang="en-US" altLang="zh-CN" sz="1600">
                <a:sym typeface="+mn-ea"/>
              </a:rPr>
              <a:t>SCM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SCM</a:t>
            </a:r>
            <a:r>
              <a:rPr lang="zh-CN" altLang="en-US" sz="1600">
                <a:sym typeface="+mn-ea"/>
              </a:rPr>
              <a:t>调拨单进入门店待入库状态。</a:t>
            </a:r>
            <a:endParaRPr lang="zh-CN" altLang="en-US" sz="16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7735" y="127127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/>
              <a:t>SCM  </a:t>
            </a:r>
            <a:r>
              <a:rPr lang="zh-CN" altLang="en-US" sz="1000"/>
              <a:t>调拨计划</a:t>
            </a:r>
            <a:r>
              <a:rPr lang="en-US" altLang="zh-CN" sz="1000"/>
              <a:t>&amp;</a:t>
            </a:r>
            <a:r>
              <a:rPr lang="zh-CN" altLang="en-US" sz="1000"/>
              <a:t>调拨单</a:t>
            </a:r>
            <a:endParaRPr lang="zh-CN" altLang="en-US" sz="1000"/>
          </a:p>
        </p:txBody>
      </p:sp>
      <p:sp>
        <p:nvSpPr>
          <p:cNvPr id="6" name="矩形 5"/>
          <p:cNvSpPr/>
          <p:nvPr/>
        </p:nvSpPr>
        <p:spPr>
          <a:xfrm>
            <a:off x="2196465" y="127127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 sz="1600"/>
              <a:t>WMS</a:t>
            </a:r>
            <a:r>
              <a:rPr lang="zh-CN" altLang="en-US" sz="800"/>
              <a:t>同步</a:t>
            </a:r>
            <a:r>
              <a:rPr lang="en-US" altLang="zh-CN" sz="800"/>
              <a:t>SCM</a:t>
            </a:r>
            <a:r>
              <a:rPr lang="zh-CN" altLang="en-US" sz="800"/>
              <a:t>调拨计划生成</a:t>
            </a:r>
            <a:r>
              <a:rPr lang="en-US" altLang="zh-CN" sz="800"/>
              <a:t>DO(</a:t>
            </a:r>
            <a:r>
              <a:rPr lang="zh-CN" altLang="en-US" sz="800"/>
              <a:t>调拨</a:t>
            </a:r>
            <a:r>
              <a:rPr lang="en-US" altLang="zh-CN" sz="800"/>
              <a:t>)</a:t>
            </a:r>
            <a:r>
              <a:rPr lang="zh-CN" altLang="en-US" sz="800"/>
              <a:t>单</a:t>
            </a:r>
            <a:endParaRPr lang="zh-CN" altLang="en-US" sz="800"/>
          </a:p>
        </p:txBody>
      </p:sp>
      <p:sp>
        <p:nvSpPr>
          <p:cNvPr id="8" name="矩形 7"/>
          <p:cNvSpPr/>
          <p:nvPr/>
        </p:nvSpPr>
        <p:spPr>
          <a:xfrm>
            <a:off x="2254885" y="5214620"/>
            <a:ext cx="745490" cy="702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sz="1600"/>
              <a:t>分配</a:t>
            </a:r>
            <a:r>
              <a:rPr lang="en-US" altLang="zh-CN"/>
              <a:t>  </a:t>
            </a:r>
            <a:r>
              <a:rPr lang="zh-CN" altLang="en-US" sz="800"/>
              <a:t>按波次维度分配所需库存</a:t>
            </a:r>
            <a:endParaRPr lang="zh-CN" altLang="en-US" sz="800"/>
          </a:p>
        </p:txBody>
      </p:sp>
      <p:sp>
        <p:nvSpPr>
          <p:cNvPr id="9" name="矩形 8"/>
          <p:cNvSpPr/>
          <p:nvPr/>
        </p:nvSpPr>
        <p:spPr>
          <a:xfrm>
            <a:off x="3378200" y="523875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sz="1600"/>
              <a:t>拣货</a:t>
            </a:r>
            <a:r>
              <a:rPr lang="en-US" altLang="zh-CN"/>
              <a:t>  </a:t>
            </a:r>
            <a:r>
              <a:rPr lang="zh-CN" altLang="en-US" sz="800"/>
              <a:t>按分配锁定库存拣货</a:t>
            </a:r>
            <a:endParaRPr lang="zh-CN" altLang="en-US" sz="800"/>
          </a:p>
        </p:txBody>
      </p:sp>
      <p:sp>
        <p:nvSpPr>
          <p:cNvPr id="10" name="矩形 9"/>
          <p:cNvSpPr/>
          <p:nvPr/>
        </p:nvSpPr>
        <p:spPr>
          <a:xfrm>
            <a:off x="4568825" y="523875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sz="1600"/>
              <a:t>分拣</a:t>
            </a:r>
            <a:endParaRPr lang="zh-CN" altLang="en-US" sz="1600"/>
          </a:p>
          <a:p>
            <a:pPr algn="ctr"/>
            <a:r>
              <a:rPr lang="zh-CN" altLang="en-US" sz="800"/>
              <a:t>将拣货库存分发门店</a:t>
            </a:r>
            <a:endParaRPr lang="zh-CN" altLang="en-US" sz="800"/>
          </a:p>
        </p:txBody>
      </p:sp>
      <p:sp>
        <p:nvSpPr>
          <p:cNvPr id="11" name="矩形 10"/>
          <p:cNvSpPr/>
          <p:nvPr/>
        </p:nvSpPr>
        <p:spPr>
          <a:xfrm>
            <a:off x="1061720" y="523875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 sz="1600"/>
              <a:t>WMS</a:t>
            </a:r>
            <a:r>
              <a:rPr lang="en-US" altLang="zh-CN"/>
              <a:t>  </a:t>
            </a:r>
            <a:r>
              <a:rPr lang="zh-CN" altLang="en-US" sz="800"/>
              <a:t>选择相应</a:t>
            </a:r>
            <a:r>
              <a:rPr lang="en-US" altLang="zh-CN" sz="800"/>
              <a:t>DO</a:t>
            </a:r>
            <a:r>
              <a:rPr lang="zh-CN" altLang="en-US" sz="800"/>
              <a:t>汇聚波次单</a:t>
            </a:r>
            <a:endParaRPr lang="zh-CN" altLang="en-US" sz="800"/>
          </a:p>
        </p:txBody>
      </p:sp>
      <p:sp>
        <p:nvSpPr>
          <p:cNvPr id="12" name="矩形 11"/>
          <p:cNvSpPr/>
          <p:nvPr/>
        </p:nvSpPr>
        <p:spPr>
          <a:xfrm>
            <a:off x="5674995" y="5238750"/>
            <a:ext cx="745490" cy="654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algn="ctr"/>
            <a:r>
              <a:rPr lang="zh-CN" altLang="en-US" sz="1600"/>
              <a:t>出库</a:t>
            </a:r>
            <a:endParaRPr lang="zh-CN" altLang="en-US" sz="1600"/>
          </a:p>
          <a:p>
            <a:pPr algn="ctr"/>
            <a:r>
              <a:rPr lang="zh-CN" altLang="en-US" sz="800"/>
              <a:t>按波次维度将分发库存出库</a:t>
            </a:r>
            <a:endParaRPr lang="zh-CN" altLang="en-US" sz="800"/>
          </a:p>
        </p:txBody>
      </p: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1673225" y="1598930"/>
            <a:ext cx="5232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>
            <a:off x="1807210" y="5566410"/>
            <a:ext cx="447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9" idx="1"/>
          </p:cNvCxnSpPr>
          <p:nvPr/>
        </p:nvCxnSpPr>
        <p:spPr>
          <a:xfrm>
            <a:off x="3000375" y="5566410"/>
            <a:ext cx="3778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1"/>
          </p:cNvCxnSpPr>
          <p:nvPr/>
        </p:nvCxnSpPr>
        <p:spPr>
          <a:xfrm>
            <a:off x="4123690" y="5566410"/>
            <a:ext cx="4451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2" idx="1"/>
          </p:cNvCxnSpPr>
          <p:nvPr/>
        </p:nvCxnSpPr>
        <p:spPr>
          <a:xfrm>
            <a:off x="5314315" y="5566410"/>
            <a:ext cx="3606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WMS-</a:t>
            </a:r>
            <a:r>
              <a:rPr lang="zh-CN" altLang="en-US">
                <a:sym typeface="+mn-ea"/>
              </a:rPr>
              <a:t>库内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、移位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ym typeface="+mn-ea"/>
              </a:rPr>
              <a:t>      将一个库位上的库存转移到其他库位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endParaRPr lang="zh-CN" altLang="en-US" sz="1600">
              <a:sym typeface="+mn-ea"/>
            </a:endParaRPr>
          </a:p>
          <a:p>
            <a:pPr marL="0" indent="0">
              <a:buNone/>
            </a:pPr>
            <a:r>
              <a:rPr lang="en-US" altLang="zh-CN" sz="2000"/>
              <a:t>2</a:t>
            </a:r>
            <a:r>
              <a:rPr lang="zh-CN" altLang="en-US" sz="2000"/>
              <a:t>、盘点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将系统库存错误</a:t>
            </a:r>
            <a:r>
              <a:rPr lang="en-US" altLang="zh-CN" sz="2000"/>
              <a:t>&amp;</a:t>
            </a:r>
            <a:r>
              <a:rPr lang="zh-CN" altLang="en-US" sz="2000"/>
              <a:t>差异的库存调整成正确的数量，并将数量同步给</a:t>
            </a:r>
            <a:r>
              <a:rPr lang="en-US" altLang="zh-CN" sz="2000"/>
              <a:t>SCM</a:t>
            </a:r>
            <a:r>
              <a:rPr lang="zh-CN" altLang="en-US" sz="2000"/>
              <a:t>库存</a:t>
            </a:r>
            <a:endParaRPr lang="zh-CN" altLang="en-US" sz="20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3</a:t>
            </a:r>
            <a:r>
              <a:rPr lang="zh-CN" altLang="en-US" sz="2000"/>
              <a:t>、库存查询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</a:t>
            </a:r>
            <a:r>
              <a:rPr lang="zh-CN" altLang="en-US" sz="2000"/>
              <a:t>按</a:t>
            </a:r>
            <a:r>
              <a:rPr lang="en-US" altLang="zh-CN" sz="2000"/>
              <a:t>SKU&amp;</a:t>
            </a:r>
            <a:r>
              <a:rPr lang="zh-CN" altLang="en-US" sz="2000"/>
              <a:t>库位</a:t>
            </a:r>
            <a:r>
              <a:rPr lang="en-US" altLang="zh-CN" sz="2000"/>
              <a:t>&amp;</a:t>
            </a:r>
            <a:r>
              <a:rPr lang="zh-CN" altLang="en-US" sz="2000"/>
              <a:t>批次等各种维度组合查询库内系统库存量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TMS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>
                <a:sym typeface="+mn-ea"/>
              </a:rPr>
              <a:t>TMS</a:t>
            </a:r>
            <a:r>
              <a:rPr lang="en-US">
                <a:sym typeface="+mn-ea"/>
              </a:rPr>
              <a:t>-</a:t>
            </a:r>
            <a:r>
              <a:rPr>
                <a:sym typeface="+mn-ea"/>
              </a:rPr>
              <a:t>运输管理系统</a:t>
            </a:r>
            <a:endParaRPr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>
                <a:sym typeface="+mn-ea"/>
              </a:rPr>
              <a:t>物流运输管理系统适用于运输公司、各企业下面的运输队等，它主要包括订单管理、调度分配、行车管理、GPS车辆定位系统、车辆管理、人员管理、数据报表、基本信息维护、系统管理等模块。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>
                <a:sym typeface="+mn-ea"/>
              </a:rPr>
              <a:t>角色：管理员、调度员、司机等</a:t>
            </a:r>
            <a:endParaRPr 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TMS</a:t>
            </a:r>
            <a:r>
              <a:rPr lang="zh-CN" altLang="en-US" dirty="0">
                <a:sym typeface="+mn-ea"/>
              </a:rPr>
              <a:t>订单</a:t>
            </a:r>
            <a:r>
              <a:rPr lang="zh-CN" dirty="0">
                <a:sym typeface="+mn-ea"/>
              </a:rPr>
              <a:t>流程图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简易版</a:t>
            </a:r>
            <a:endParaRPr lang="en-US" altLang="zh-CN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245" y="1120140"/>
            <a:ext cx="2263140" cy="4618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6230" y="1042670"/>
            <a:ext cx="55778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/>
              <a:t>一、订单生成：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1.SCM</a:t>
            </a:r>
            <a:r>
              <a:rPr lang="zh-CN" altLang="en-US"/>
              <a:t>下调拨计划，订单接入</a:t>
            </a:r>
            <a:r>
              <a:rPr lang="en-US" altLang="zh-CN"/>
              <a:t>TMS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2.TMS</a:t>
            </a:r>
            <a:r>
              <a:rPr lang="zh-CN" altLang="en-US"/>
              <a:t>订单管理页面新增订单。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3.B</a:t>
            </a:r>
            <a:r>
              <a:rPr lang="zh-CN" altLang="en-US"/>
              <a:t>端叮咚小满下单，接入</a:t>
            </a:r>
            <a:r>
              <a:rPr lang="en-US" altLang="zh-CN"/>
              <a:t>TMS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二、配载生成运单：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1.PC</a:t>
            </a:r>
            <a:r>
              <a:rPr lang="zh-CN" altLang="en-US"/>
              <a:t>端</a:t>
            </a:r>
            <a:r>
              <a:rPr lang="en-US" altLang="zh-CN"/>
              <a:t>-</a:t>
            </a:r>
            <a:r>
              <a:rPr lang="zh-CN" altLang="en-US"/>
              <a:t>地图配载、手工配载、自动配载。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2.</a:t>
            </a:r>
            <a:r>
              <a:rPr lang="zh-CN" altLang="en-US"/>
              <a:t>调度端小程序</a:t>
            </a:r>
            <a:r>
              <a:rPr lang="en-US" altLang="zh-CN"/>
              <a:t>-</a:t>
            </a:r>
            <a:r>
              <a:rPr lang="zh-CN" altLang="en-US"/>
              <a:t>直接装车、配载后分车。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三、分配运单给司机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en-US" altLang="zh-CN"/>
              <a:t>PC</a:t>
            </a:r>
            <a:r>
              <a:rPr lang="zh-CN" altLang="en-US"/>
              <a:t>端</a:t>
            </a:r>
            <a:r>
              <a:rPr lang="en-US" altLang="zh-CN"/>
              <a:t>-</a:t>
            </a:r>
            <a:r>
              <a:rPr lang="zh-CN" altLang="en-US"/>
              <a:t>运单管理</a:t>
            </a:r>
            <a:r>
              <a:rPr lang="en-US" altLang="zh-CN"/>
              <a:t>-</a:t>
            </a:r>
            <a:r>
              <a:rPr lang="zh-CN" altLang="en-US"/>
              <a:t>配车。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承运商</a:t>
            </a:r>
            <a:r>
              <a:rPr lang="en-US" altLang="zh-CN"/>
              <a:t>PC</a:t>
            </a:r>
            <a:r>
              <a:rPr lang="zh-CN" altLang="en-US"/>
              <a:t>端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运单管理</a:t>
            </a:r>
            <a:r>
              <a:rPr lang="en-US" altLang="zh-CN"/>
              <a:t>-</a:t>
            </a:r>
            <a:r>
              <a:rPr lang="zh-CN" altLang="en-US"/>
              <a:t>配车。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四、司机完结订单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司机端小程序</a:t>
            </a:r>
            <a:r>
              <a:rPr lang="en-US" altLang="zh-CN"/>
              <a:t>-</a:t>
            </a:r>
            <a:r>
              <a:rPr lang="zh-CN" altLang="en-US"/>
              <a:t>送达</a:t>
            </a:r>
            <a:r>
              <a:rPr lang="en-US" altLang="zh-CN"/>
              <a:t>or</a:t>
            </a:r>
            <a:r>
              <a:rPr lang="zh-CN" altLang="en-US"/>
              <a:t>拒收。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五、运单完结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运单下的订单全部送达</a:t>
            </a:r>
            <a:r>
              <a:rPr lang="en-US" altLang="zh-CN"/>
              <a:t>/</a:t>
            </a:r>
            <a:r>
              <a:rPr lang="zh-CN" altLang="en-US"/>
              <a:t>拒收，运单自动完结。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dirty="0"/>
              <a:t>什么是供应链？</a:t>
            </a:r>
            <a:endParaRPr lang="zh-CN" dirty="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57200" y="1109980"/>
            <a:ext cx="8338185" cy="556450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      </a:t>
            </a:r>
            <a:r>
              <a:rPr lang="zh-CN" altLang="en-US"/>
              <a:t>供应链是指产品生产和流通过程中所涉及的原材料供应商、生产商、分销商、零售商以及最终消费者等成员通过与上游、下游成员的连接组成的网络结构。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       供应链是围绕核心企业，通过对信息流、物流、资金流的控制，从采购原材料开始，制成中间产品以及最终产品，最后由销售网络把产品送到消费者手中的供应商、制造商、分销商、零售商，直到最终用户连成一个整体的功能网络结构模式。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FDC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什么是 FDC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FDC 为叮咚买菜前置仓的库存管理系统，它包含了管理库存时所使用的所有功能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库位操作包含哪些功能：</a:t>
            </a:r>
            <a:endParaRPr lang="zh-CN" altLang="en-US" sz="2000"/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出库、入库、盘货、转移等，主要用到的系统是库存系统和小仓管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/>
              <a:t>分拣</a:t>
            </a:r>
            <a:r>
              <a:rPr lang="en-US" altLang="zh-CN" sz="2000"/>
              <a:t>/</a:t>
            </a:r>
            <a:r>
              <a:rPr lang="zh-CN" altLang="en-US" sz="2000"/>
              <a:t>配送：</a:t>
            </a:r>
            <a:endParaRPr lang="zh-CN" altLang="en-US" sz="2000"/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用户下单后小哥通过分拣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配送将商品送到顾客手中，主要用到的系统是买菜后台和哥王端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FDC-</a:t>
            </a:r>
            <a:r>
              <a:rPr lang="zh-CN" altLang="en-US"/>
              <a:t>库内操作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3727450" y="5552440"/>
            <a:ext cx="1869440" cy="365125"/>
          </a:xfrm>
        </p:spPr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前置仓库内操作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365" y="1540510"/>
            <a:ext cx="8183880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FDC-</a:t>
            </a:r>
            <a:r>
              <a:rPr lang="zh-CN" altLang="en-US"/>
              <a:t>分拣配送流程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371600"/>
            <a:ext cx="8039100" cy="4164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供应链管理</a:t>
            </a:r>
            <a:endParaRPr lang="zh-CN" altLang="zh-CN" dirty="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57200" y="1109980"/>
            <a:ext cx="8229600" cy="476948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       供应链管理（Supply chain management，SCM）是一种集成的管理思想和方法，它执行供应链中从供应商到最终用户的物流的计划和控制等职能。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供应链管理使供应链运作达到最优化，以最少的成本，通过协调供应链成员业务流程，让供应链从采购开始，到满足最终顾客的所有过程，把合适的产品以合理的价格，及时准确地送到消费者手中。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叮咚买菜的供应链</a:t>
            </a:r>
            <a:endParaRPr lang="zh-CN" altLang="zh-CN" dirty="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457835" y="1109980"/>
            <a:ext cx="8526780" cy="5355590"/>
          </a:xfrm>
        </p:spPr>
        <p:txBody>
          <a:bodyPr>
            <a:normAutofit fontScale="50000"/>
          </a:bodyPr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 采购：从不同供应商处采购原料，送至城市分选中心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调拨：将原料从总仓调拨到门店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城市分选中心：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质检：将原料质检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收货：质检通过的原料收货入库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生产：将原料投料，根据调拨计划，生产成品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分拣：根据调拨计划中各个门店的调拨量，将成品分拣至对应门店数量并出库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物流：将分拣好的成品根据不同线路，由司机运送到中心前置仓</a:t>
            </a:r>
            <a:r>
              <a:rPr lang="en-US" altLang="zh-CN"/>
              <a:t>/</a:t>
            </a:r>
            <a:r>
              <a:rPr lang="zh-CN" altLang="en-US"/>
              <a:t>社区前置仓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中心前置仓：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收货：总仓调拨入库，收货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</a:t>
            </a:r>
            <a:r>
              <a:rPr lang="zh-CN" altLang="en-US">
                <a:sym typeface="+mn-ea"/>
              </a:rPr>
              <a:t>分拣：根据调拨计划</a:t>
            </a:r>
            <a:r>
              <a:rPr lang="zh-CN" altLang="en-US">
                <a:sym typeface="+mn-ea"/>
              </a:rPr>
              <a:t>中心仓到</a:t>
            </a:r>
            <a:r>
              <a:rPr lang="zh-CN" altLang="en-US">
                <a:sym typeface="+mn-ea"/>
              </a:rPr>
              <a:t>各个门店的调拨量，将成品分拣至对应门店数量并出库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   物流：将分拣好的成品根据不同线路，由司机运送到社区前置仓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社区前置仓：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门店将货品入库</a:t>
            </a:r>
            <a:r>
              <a:rPr lang="en-US" altLang="zh-CN"/>
              <a:t>-</a:t>
            </a:r>
            <a:r>
              <a:rPr lang="zh-CN" altLang="en-US"/>
              <a:t>》根据用户订单，分拣出库</a:t>
            </a:r>
            <a:r>
              <a:rPr lang="en-US" altLang="zh-CN"/>
              <a:t>-</a:t>
            </a:r>
            <a:r>
              <a:rPr lang="zh-CN" altLang="en-US"/>
              <a:t>》配送至用户家中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1109980"/>
            <a:ext cx="7871460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2670"/>
            <a:ext cx="8471535" cy="5265420"/>
          </a:xfrm>
        </p:spPr>
        <p:txBody>
          <a:bodyPr>
            <a:normAutofit lnSpcReduction="20000"/>
          </a:bodyPr>
          <a:p>
            <a:r>
              <a:rPr lang="en-US" altLang="zh-CN"/>
              <a:t>SCM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000"/>
              <a:t>供应链管理 Supply Chain Management</a:t>
            </a:r>
            <a:endParaRPr lang="en-US" altLang="zh-CN" sz="2000"/>
          </a:p>
          <a:p>
            <a:r>
              <a:rPr lang="en-US" altLang="zh-CN"/>
              <a:t>PMS</a:t>
            </a:r>
            <a:endParaRPr lang="en-US" altLang="zh-CN"/>
          </a:p>
          <a:p>
            <a:pPr marL="0" indent="0">
              <a:buNone/>
            </a:pPr>
            <a:r>
              <a:rPr lang="en-US" altLang="zh-CN" sz="1400"/>
              <a:t>       </a:t>
            </a:r>
            <a:r>
              <a:rPr lang="en-US" altLang="zh-CN" sz="2000"/>
              <a:t>采购管理系统 Purchase Management System</a:t>
            </a:r>
            <a:endParaRPr lang="zh-CN" altLang="en-US" sz="1600"/>
          </a:p>
          <a:p>
            <a:r>
              <a:rPr lang="en-US" altLang="zh-CN"/>
              <a:t>MES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en-US" altLang="zh-CN" sz="2000"/>
              <a:t> 制造执行系统  Manufacturing Execution System</a:t>
            </a:r>
            <a:endParaRPr lang="en-US" altLang="zh-CN" sz="2000"/>
          </a:p>
          <a:p>
            <a:r>
              <a:rPr lang="en-US" altLang="zh-CN"/>
              <a:t>WMS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000"/>
              <a:t>仓库管理系统 Warehouse Management System</a:t>
            </a:r>
            <a:endParaRPr lang="en-US" altLang="zh-CN"/>
          </a:p>
          <a:p>
            <a:r>
              <a:rPr lang="en-US" altLang="zh-CN"/>
              <a:t>QMS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000"/>
              <a:t>质量管理体系 Quality Management System</a:t>
            </a:r>
            <a:endParaRPr lang="en-US" altLang="zh-CN" sz="2000"/>
          </a:p>
          <a:p>
            <a:r>
              <a:rPr lang="en-US" altLang="zh-CN"/>
              <a:t>TMS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000"/>
              <a:t>运输管理系统Transportation Management System</a:t>
            </a:r>
            <a:endParaRPr lang="en-US" altLang="zh-CN"/>
          </a:p>
          <a:p>
            <a:r>
              <a:rPr lang="en-US" altLang="zh-CN"/>
              <a:t>FDC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z="2000"/>
              <a:t>前端物流中心Fromt Distribution Center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各系统简介</a:t>
            </a:r>
            <a:endParaRPr lang="zh-CN" altLang="zh-CN" dirty="0"/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321945" y="1109980"/>
            <a:ext cx="8346440" cy="4769485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1</a:t>
            </a:r>
            <a:r>
              <a:rPr lang="zh-CN" altLang="en-US"/>
              <a:t>、采购、调拨：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2</a:t>
            </a:r>
            <a:r>
              <a:rPr lang="zh-CN" altLang="en-US"/>
              <a:t>、城市分选中心：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/>
              <a:t>      </a:t>
            </a:r>
            <a:r>
              <a:rPr lang="en-US" altLang="zh-CN" sz="2000"/>
              <a:t>1</a:t>
            </a:r>
            <a:r>
              <a:rPr lang="zh-CN" altLang="en-US" sz="2000"/>
              <a:t>）质检并收货：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4349115"/>
            <a:ext cx="3188970" cy="1639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" y="1595755"/>
            <a:ext cx="5129530" cy="148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79830"/>
            <a:ext cx="8229600" cy="4699635"/>
          </a:xfrm>
        </p:spPr>
        <p:txBody>
          <a:bodyPr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）生产：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）分拣：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60" y="1642745"/>
            <a:ext cx="3562350" cy="1708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3985895"/>
            <a:ext cx="3902075" cy="2046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6490"/>
            <a:ext cx="8229600" cy="5456555"/>
          </a:xfrm>
        </p:spPr>
        <p:txBody>
          <a:bodyPr/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）运输物流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、社区前置仓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1741805"/>
            <a:ext cx="4061460" cy="1480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10" y="4340860"/>
            <a:ext cx="4050030" cy="1536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SCM-</a:t>
            </a:r>
            <a:r>
              <a:rPr lang="zh-CN" altLang="en-US"/>
              <a:t>采购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采购主要用于向供应商采购商品，供应商收到采购单后进行发货，到货后仓库管理员</a:t>
            </a:r>
            <a:r>
              <a:rPr lang="zh-CN" altLang="en-US" sz="2000">
                <a:sym typeface="+mn-ea"/>
              </a:rPr>
              <a:t>进行质检、</a:t>
            </a:r>
            <a:r>
              <a:rPr lang="zh-CN" altLang="en-US" sz="2000">
                <a:sym typeface="+mn-ea"/>
              </a:rPr>
              <a:t>入库等流程</a:t>
            </a:r>
            <a:endParaRPr lang="zh-CN" altLang="en-US" sz="20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sz="2000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采购计划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》采购管理（总仓或前置仓）</a:t>
            </a:r>
            <a:endParaRPr lang="zh-CN" altLang="en-US">
              <a:latin typeface="+mn-ea"/>
              <a:ea typeface="+mn-ea"/>
              <a:cs typeface="+mn-ea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采购预测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》采购计划（总仓）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》采购管理</a:t>
            </a:r>
            <a:endParaRPr lang="zh-CN" altLang="en-US">
              <a:latin typeface="+mn-ea"/>
              <a:ea typeface="+mn-ea"/>
              <a:cs typeface="+mn-ea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调拨计划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》采购计划</a:t>
            </a:r>
            <a:endParaRPr lang="zh-CN" altLang="en-US">
              <a:latin typeface="+mn-ea"/>
              <a:ea typeface="+mn-ea"/>
              <a:cs typeface="+mn-ea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采购调拨预测</a:t>
            </a:r>
            <a:r>
              <a:rPr lang="en-US" altLang="zh-CN">
                <a:latin typeface="+mn-ea"/>
                <a:ea typeface="+mn-ea"/>
                <a:cs typeface="+mn-ea"/>
                <a:sym typeface="+mn-ea"/>
              </a:rPr>
              <a:t>-</a:t>
            </a: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》采购计划</a:t>
            </a:r>
            <a:endParaRPr lang="zh-CN" altLang="en-US">
              <a:latin typeface="+mn-ea"/>
              <a:ea typeface="+mn-ea"/>
              <a:cs typeface="+mn-ea"/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>
                <a:latin typeface="+mn-ea"/>
                <a:ea typeface="+mn-ea"/>
                <a:cs typeface="+mn-ea"/>
                <a:sym typeface="+mn-ea"/>
              </a:rPr>
              <a:t>采购管理：创建采购单</a:t>
            </a:r>
            <a:endParaRPr lang="zh-CN" altLang="en-US">
              <a:latin typeface="+mn-ea"/>
              <a:ea typeface="+mn-ea"/>
              <a:cs typeface="+mn-ea"/>
            </a:endParaRPr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77053484"/>
  <p:tag name="KSO_WM_UNIT_PLACING_PICTURE_USER_VIEWPORT" val="{&quot;height&quot;:7273,&quot;width&quot;:3564}"/>
</p:tagLst>
</file>

<file path=ppt/theme/theme1.xml><?xml version="1.0" encoding="utf-8"?>
<a:theme xmlns:a="http://schemas.openxmlformats.org/drawingml/2006/main" name="Office Theme">
  <a:themeElements>
    <a:clrScheme name="Tektronix 180312">
      <a:dk1>
        <a:srgbClr val="444A50"/>
      </a:dk1>
      <a:lt1>
        <a:srgbClr val="FFFFFF"/>
      </a:lt1>
      <a:dk2>
        <a:srgbClr val="000000"/>
      </a:dk2>
      <a:lt2>
        <a:srgbClr val="CC0000"/>
      </a:lt2>
      <a:accent1>
        <a:srgbClr val="210769"/>
      </a:accent1>
      <a:accent2>
        <a:srgbClr val="6D6E71"/>
      </a:accent2>
      <a:accent3>
        <a:srgbClr val="82AE58"/>
      </a:accent3>
      <a:accent4>
        <a:srgbClr val="58ABAA"/>
      </a:accent4>
      <a:accent5>
        <a:srgbClr val="5B57A6"/>
      </a:accent5>
      <a:accent6>
        <a:srgbClr val="D12E36"/>
      </a:accent6>
      <a:hlink>
        <a:srgbClr val="0000FF"/>
      </a:hlink>
      <a:folHlink>
        <a:srgbClr val="00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0</TotalTime>
  <Words>3407</Words>
  <Application>WPS 演示</Application>
  <PresentationFormat>全屏显示(4:3)</PresentationFormat>
  <Paragraphs>271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</vt:lpstr>
      <vt:lpstr>Futura book</vt:lpstr>
      <vt:lpstr>Verdana</vt:lpstr>
      <vt:lpstr>Wingdings</vt:lpstr>
      <vt:lpstr>Arial Unicode MS</vt:lpstr>
      <vt:lpstr>黑体</vt:lpstr>
      <vt:lpstr>Calibri</vt:lpstr>
      <vt:lpstr>楷体</vt:lpstr>
      <vt:lpstr>Segoe Print</vt:lpstr>
      <vt:lpstr>Office Theme</vt:lpstr>
      <vt:lpstr>PowerPoint 演示文稿</vt:lpstr>
      <vt:lpstr>什么是供应链？</vt:lpstr>
      <vt:lpstr>供应链管理</vt:lpstr>
      <vt:lpstr>叮咚买菜的供应链</vt:lpstr>
      <vt:lpstr>我们的系统</vt:lpstr>
      <vt:lpstr>各个阶段对应系统</vt:lpstr>
      <vt:lpstr>PowerPoint 演示文稿</vt:lpstr>
      <vt:lpstr>PowerPoint 演示文稿</vt:lpstr>
      <vt:lpstr>SCM-采购</vt:lpstr>
      <vt:lpstr>SCM-采购</vt:lpstr>
      <vt:lpstr>SCM-调拨</vt:lpstr>
      <vt:lpstr>QMS</vt:lpstr>
      <vt:lpstr>MES</vt:lpstr>
      <vt:lpstr>WMS</vt:lpstr>
      <vt:lpstr>WMS-入库</vt:lpstr>
      <vt:lpstr>WMS-出库</vt:lpstr>
      <vt:lpstr>WMS-库内</vt:lpstr>
      <vt:lpstr>TMS介绍</vt:lpstr>
      <vt:lpstr>TMS订单流程图-简易版</vt:lpstr>
      <vt:lpstr>FDC</vt:lpstr>
      <vt:lpstr>FDC-库内操作</vt:lpstr>
      <vt:lpstr>FDC-分拣配送流程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Master Template</dc:title>
  <dc:creator>赵军</dc:creator>
  <cp:lastModifiedBy>xialin</cp:lastModifiedBy>
  <cp:revision>1398</cp:revision>
  <cp:lastPrinted>2020-03-23T03:25:00Z</cp:lastPrinted>
  <dcterms:created xsi:type="dcterms:W3CDTF">2020-03-23T03:25:00Z</dcterms:created>
  <dcterms:modified xsi:type="dcterms:W3CDTF">2020-03-25T08:36:47Z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0x0101003C5481053F779B459E779C4490523287</vt:lpwstr>
  </property>
  <property fmtid="{D5CDD505-2E9C-101B-9397-08002B2CF9AE}" pid="3" name="_dlc_DocIdItemGuid">
    <vt:lpwstr>797ea151-df29-4193-8742-27cf91b669d7</vt:lpwstr>
  </property>
  <property fmtid="{D5CDD505-2E9C-101B-9397-08002B2CF9AE}" pid="4" name="KSOProductBuildVer">
    <vt:lpwstr>2052-11.1.0.9339</vt:lpwstr>
  </property>
</Properties>
</file>