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9" r:id="rId2"/>
    <p:sldId id="265" r:id="rId3"/>
    <p:sldId id="266" r:id="rId4"/>
    <p:sldId id="273" r:id="rId5"/>
    <p:sldId id="267" r:id="rId6"/>
    <p:sldId id="276" r:id="rId7"/>
    <p:sldId id="289" r:id="rId8"/>
    <p:sldId id="290" r:id="rId9"/>
    <p:sldId id="291" r:id="rId10"/>
    <p:sldId id="292" r:id="rId11"/>
    <p:sldId id="305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232">
          <p15:clr>
            <a:srgbClr val="A4A3A4"/>
          </p15:clr>
        </p15:guide>
        <p15:guide id="4" orient="horz" pos="4112">
          <p15:clr>
            <a:srgbClr val="A4A3A4"/>
          </p15:clr>
        </p15:guide>
        <p15:guide id="5" pos="5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45" autoAdjust="0"/>
    <p:restoredTop sz="94674"/>
  </p:normalViewPr>
  <p:slideViewPr>
    <p:cSldViewPr snapToGrid="0" snapToObjects="1">
      <p:cViewPr>
        <p:scale>
          <a:sx n="108" d="100"/>
          <a:sy n="108" d="100"/>
        </p:scale>
        <p:origin x="224" y="528"/>
      </p:cViewPr>
      <p:guideLst>
        <p:guide pos="3840"/>
        <p:guide orient="horz" pos="2160"/>
        <p:guide orient="horz" pos="232"/>
        <p:guide orient="horz" pos="4112"/>
        <p:guide pos="5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E8A47-3D46-4DC9-AB0D-52AB6CF44A06}" type="datetimeFigureOut">
              <a:rPr lang="zh-CN" altLang="en-US" smtClean="0"/>
              <a:t>2020/9/12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B9571-4ED6-4C81-B95F-91FC05788F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83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82314" y="1181451"/>
            <a:ext cx="4495104" cy="4495104"/>
          </a:xfrm>
          <a:prstGeom prst="ellipse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52455" y="-12701"/>
            <a:ext cx="1049298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15258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0" y="-12700"/>
            <a:ext cx="418944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739212" y="0"/>
            <a:ext cx="4452788" cy="68628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1386592" y="171547"/>
            <a:ext cx="805408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376768" y="5989475"/>
            <a:ext cx="1960033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blog.csdn.net/heyc861221/article/details/80122167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3674" y="2360410"/>
            <a:ext cx="57246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dirty="0"/>
              <a:t>高并发秒杀系统设计</a:t>
            </a:r>
            <a:endParaRPr lang="en-US" altLang="zh-CN" sz="4800" b="1" dirty="0"/>
          </a:p>
        </p:txBody>
      </p:sp>
      <p:sp>
        <p:nvSpPr>
          <p:cNvPr id="14" name="矩形 13"/>
          <p:cNvSpPr/>
          <p:nvPr/>
        </p:nvSpPr>
        <p:spPr>
          <a:xfrm>
            <a:off x="4754033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报告人：李怿铭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827667" y="667689"/>
            <a:ext cx="2300757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zh-CN" altLang="en-US" sz="2400" dirty="0" smtClean="0">
                  <a:solidFill>
                    <a:schemeClr val="tx1"/>
                  </a:solidFill>
                </a:rPr>
                <a:t>限流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840159" y="32959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动态配置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827667" y="16827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单机维度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09403" y="222068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单机设置</a:t>
            </a:r>
            <a:r>
              <a:rPr kumimoji="1" lang="zh-CN" altLang="en-US" dirty="0" smtClean="0"/>
              <a:t>阈值</a:t>
            </a:r>
            <a:r>
              <a:rPr kumimoji="1" lang="zh-CN" altLang="en-US" dirty="0" smtClean="0"/>
              <a:t>，计算集群总量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09403" y="4001974"/>
            <a:ext cx="3976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实现</a:t>
            </a:r>
            <a:r>
              <a:rPr kumimoji="1" lang="zh-CN" altLang="en-US" dirty="0" smtClean="0"/>
              <a:t>原理</a:t>
            </a:r>
            <a:r>
              <a:rPr kumimoji="1" lang="en-US" altLang="zh-CN" dirty="0" smtClean="0"/>
              <a:t>:AOP</a:t>
            </a:r>
            <a:r>
              <a:rPr kumimoji="1" lang="zh-CN" altLang="en-US" dirty="0" smtClean="0"/>
              <a:t> </a:t>
            </a:r>
            <a:r>
              <a:rPr lang="en-US" altLang="zh-CN" dirty="0"/>
              <a:t>Semaphore </a:t>
            </a:r>
            <a:r>
              <a:rPr kumimoji="1" lang="en-US" altLang="zh-CN" dirty="0" smtClean="0"/>
              <a:t>/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RateLimiter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3863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827667" y="667689"/>
            <a:ext cx="2300757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zh-CN" altLang="en-US" sz="2400" dirty="0" smtClean="0">
                  <a:solidFill>
                    <a:schemeClr val="tx1"/>
                  </a:solidFill>
                </a:rPr>
                <a:t>应急方案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827667" y="16827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指标监控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09403" y="22206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业务指标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66555" y="31095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系统指标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09403" y="367837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应用本身、中间件、存储资源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933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827667" y="667689"/>
            <a:ext cx="2300757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zh-CN" altLang="en-US" sz="2400" dirty="0" smtClean="0">
                  <a:solidFill>
                    <a:schemeClr val="tx1"/>
                  </a:solidFill>
                </a:rPr>
                <a:t>应急方案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807179" y="145807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强弱</a:t>
            </a:r>
            <a:r>
              <a:rPr kumimoji="1" lang="zh-CN" altLang="en-US" dirty="0" smtClean="0"/>
              <a:t>依赖降级策略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09403" y="1988788"/>
            <a:ext cx="8811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和限流息息相关，根据业务目标制定降级策略，确保核心链路正常，整理降级开关</a:t>
            </a:r>
            <a:endParaRPr kumimoji="1"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513003"/>
              </p:ext>
            </p:extLst>
          </p:nvPr>
        </p:nvGraphicFramePr>
        <p:xfrm>
          <a:off x="1009403" y="2521789"/>
          <a:ext cx="8128000" cy="3796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8207"/>
                <a:gridCol w="5099793"/>
              </a:tblGrid>
              <a:tr h="33214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强依赖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弱依赖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</a:tr>
              <a:tr h="33214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生成订单号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风控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</a:tr>
              <a:tr h="33214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查询商品信息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查询是否配置运费的省份</a:t>
                      </a:r>
                    </a:p>
                  </a:txBody>
                  <a:tcPr marL="12700" marR="12700" marT="12700" marB="0" anchor="b"/>
                </a:tc>
              </a:tr>
              <a:tr h="33219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查询活动价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/>
                        <a:t>查询商品标签</a:t>
                      </a:r>
                      <a:endParaRPr lang="zh-CN" altLang="en-US" sz="1400" dirty="0"/>
                    </a:p>
                  </a:txBody>
                  <a:tcPr/>
                </a:tc>
              </a:tr>
              <a:tr h="33219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查询用户相关信息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生成订单快照</a:t>
                      </a:r>
                    </a:p>
                  </a:txBody>
                  <a:tcPr marL="12700" marR="12700" marT="12700" marB="0" anchor="b"/>
                </a:tc>
              </a:tr>
              <a:tr h="33219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校验团单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库存资源回滚任务</a:t>
                      </a:r>
                    </a:p>
                  </a:txBody>
                  <a:tcPr marL="12700" marR="12700" marT="12700" marB="0" anchor="b"/>
                </a:tc>
              </a:tr>
              <a:tr h="33219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校验订单创单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限购资源回滚任务</a:t>
                      </a:r>
                    </a:p>
                  </a:txBody>
                  <a:tcPr marL="12700" marR="12700" marT="12700" marB="0" anchor="b"/>
                </a:tc>
              </a:tr>
              <a:tr h="33219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校验</a:t>
                      </a:r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MKT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4124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创单扣库存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6969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下单用券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69693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保存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订单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96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</a:t>
            </a:r>
            <a:r>
              <a:rPr lang="en-US" altLang="zh-CN" sz="4400" b="1" dirty="0" smtClean="0">
                <a:latin typeface="+mj-lt"/>
                <a:ea typeface="微软雅黑" panose="020B0503020204020204" charset="-122"/>
              </a:rPr>
              <a:t>THREE</a:t>
            </a:r>
            <a:endParaRPr lang="en-US" altLang="zh-CN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战术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62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827667" y="667689"/>
            <a:ext cx="2300757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zh-CN" altLang="en-US" sz="2400" dirty="0" smtClean="0">
                  <a:solidFill>
                    <a:schemeClr val="tx1"/>
                  </a:solidFill>
                </a:rPr>
                <a:t>读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840159" y="3295996"/>
            <a:ext cx="110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动静分离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827667" y="16827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缓存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09403" y="2220686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多级缓存，流量分布呈漏</a:t>
            </a:r>
            <a:endParaRPr kumimoji="1" lang="en-US" altLang="zh-CN" dirty="0" smtClean="0"/>
          </a:p>
          <a:p>
            <a:r>
              <a:rPr kumimoji="1" lang="zh-CN" altLang="en-US" dirty="0" smtClean="0"/>
              <a:t>斗型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09403" y="400197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获取数据最小化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46079" y="4909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数据热点</a:t>
            </a:r>
            <a:endParaRPr kumimoji="1"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226" y="1474969"/>
            <a:ext cx="7810500" cy="48006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59566" y="5466957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热点数据特殊处理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91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827667" y="667689"/>
            <a:ext cx="2905559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zh-CN" altLang="en-US" sz="2400" dirty="0" smtClean="0">
                  <a:solidFill>
                    <a:schemeClr val="tx1"/>
                  </a:solidFill>
                </a:rPr>
                <a:t>商品列表、商详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840159" y="3295996"/>
            <a:ext cx="1105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动静分离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827667" y="16827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缓存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09403" y="2220686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多级缓存，流量分布呈漏</a:t>
            </a:r>
            <a:endParaRPr kumimoji="1" lang="en-US" altLang="zh-CN" dirty="0" smtClean="0"/>
          </a:p>
          <a:p>
            <a:r>
              <a:rPr kumimoji="1" lang="zh-CN" altLang="en-US" dirty="0" smtClean="0"/>
              <a:t>斗型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09403" y="400197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获取数据最小化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46079" y="4909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数据热点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59566" y="5466957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热点数据特殊处理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832" y="0"/>
            <a:ext cx="65164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8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827667" y="667689"/>
            <a:ext cx="2300757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zh-CN" altLang="en-US" sz="2400" dirty="0" smtClean="0">
                  <a:solidFill>
                    <a:schemeClr val="tx1"/>
                  </a:solidFill>
                </a:rPr>
                <a:t>写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802247" y="27193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削峰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802247" y="14836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水平扩展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79645" y="1919616"/>
            <a:ext cx="2830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核心写操作对缓存敏感，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对硬件自身吞吐量要求高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79645" y="320785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业务层设计削峰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46079" y="4909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存储特性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59566" y="5466957"/>
            <a:ext cx="36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分析存储产品原理，优化热点瓶颈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722" y="706577"/>
            <a:ext cx="6924056" cy="512971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90294" y="3703697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数据一致性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059566" y="4136363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对读数据不做强一致性</a:t>
            </a:r>
            <a:r>
              <a:rPr lang="zh-CN" altLang="en-US" dirty="0" smtClean="0"/>
              <a:t>校验</a:t>
            </a:r>
            <a:endParaRPr lang="en-US" altLang="zh-CN" dirty="0" smtClean="0"/>
          </a:p>
          <a:p>
            <a:r>
              <a:rPr lang="zh-CN" altLang="en-US" dirty="0"/>
              <a:t>对写数据进行强一致性校验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9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827667" y="667689"/>
            <a:ext cx="2300757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zh-CN" altLang="en-US" sz="2400" dirty="0" smtClean="0">
                  <a:solidFill>
                    <a:schemeClr val="tx1"/>
                  </a:solidFill>
                </a:rPr>
                <a:t>核心难点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827667" y="1682792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MySQL</a:t>
            </a:r>
            <a:r>
              <a:rPr kumimoji="1" lang="zh-CN" altLang="en-US" dirty="0" smtClean="0"/>
              <a:t>行锁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09403" y="2220686"/>
            <a:ext cx="52182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分库分表解决了吞吐量问题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热点数据行锁竞争 引起的数据库性能恶化</a:t>
            </a:r>
            <a:r>
              <a:rPr kumimoji="1" lang="en-US" altLang="zh-CN" dirty="0" smtClean="0"/>
              <a:t>300QPS</a:t>
            </a:r>
          </a:p>
          <a:p>
            <a:r>
              <a:rPr lang="en-US" altLang="zh-CN" dirty="0" err="1" smtClean="0"/>
              <a:t>innodb_thread_concurrency</a:t>
            </a:r>
            <a:r>
              <a:rPr lang="zh-CN" altLang="zh-CN" dirty="0" smtClean="0"/>
              <a:t> </a:t>
            </a:r>
            <a:r>
              <a:rPr lang="zh-CN" altLang="en-US" dirty="0" smtClean="0"/>
              <a:t>引起详情可见参考文献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40159" y="35611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数据准确性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42469" y="4071408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幂等性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防超卖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080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827667" y="667689"/>
            <a:ext cx="3471201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zh-CN" altLang="en-US" sz="2400" dirty="0" smtClean="0">
                  <a:solidFill>
                    <a:schemeClr val="tx1"/>
                  </a:solidFill>
                </a:rPr>
                <a:t>淘宝库存中心解决方案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827667" y="1682792"/>
            <a:ext cx="450418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start </a:t>
            </a:r>
            <a:r>
              <a:rPr lang="en-US" altLang="zh-CN" dirty="0" err="1"/>
              <a:t>tranction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insert into </a:t>
            </a:r>
            <a:r>
              <a:rPr lang="zh-CN" altLang="en-US" dirty="0" smtClean="0"/>
              <a:t>库存流水表</a:t>
            </a:r>
            <a:r>
              <a:rPr lang="zh-CN" altLang="zh-CN" dirty="0" smtClean="0"/>
              <a:t> </a:t>
            </a:r>
            <a:r>
              <a:rPr lang="zh-CN" altLang="zh-CN" dirty="0"/>
              <a:t>；</a:t>
            </a:r>
          </a:p>
          <a:p>
            <a:r>
              <a:rPr lang="en-US" altLang="zh-CN" dirty="0"/>
              <a:t>if </a:t>
            </a:r>
            <a:r>
              <a:rPr lang="en-US" altLang="zh-CN" dirty="0" err="1"/>
              <a:t>affect_rows</a:t>
            </a:r>
            <a:r>
              <a:rPr lang="en-US" altLang="zh-CN" dirty="0"/>
              <a:t> ==n then-----------------</a:t>
            </a:r>
            <a:r>
              <a:rPr lang="zh-CN" altLang="zh-CN" dirty="0"/>
              <a:t>网络传输</a:t>
            </a:r>
          </a:p>
          <a:p>
            <a:r>
              <a:rPr lang="en-US" altLang="zh-CN" dirty="0"/>
              <a:t>    update </a:t>
            </a:r>
            <a:r>
              <a:rPr lang="zh-CN" altLang="zh-CN" dirty="0"/>
              <a:t>库存表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    if </a:t>
            </a:r>
            <a:r>
              <a:rPr lang="en-US" altLang="zh-CN" dirty="0" err="1"/>
              <a:t>affect_rows</a:t>
            </a:r>
            <a:r>
              <a:rPr lang="en-US" altLang="zh-CN" dirty="0"/>
              <a:t>&gt;=</a:t>
            </a:r>
            <a:r>
              <a:rPr lang="en-US" altLang="zh-CN" dirty="0" err="1"/>
              <a:t>n;then</a:t>
            </a:r>
            <a:r>
              <a:rPr lang="en-US" altLang="zh-CN" dirty="0"/>
              <a:t>---------------</a:t>
            </a:r>
            <a:r>
              <a:rPr lang="zh-CN" altLang="zh-CN" dirty="0"/>
              <a:t>网络传输</a:t>
            </a:r>
          </a:p>
          <a:p>
            <a:r>
              <a:rPr lang="en-US" altLang="zh-CN" dirty="0"/>
              <a:t>        select * from </a:t>
            </a:r>
            <a:r>
              <a:rPr lang="zh-CN" altLang="zh-CN" dirty="0"/>
              <a:t>库存表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        commit;</a:t>
            </a:r>
            <a:endParaRPr lang="zh-CN" altLang="zh-CN" dirty="0"/>
          </a:p>
          <a:p>
            <a:r>
              <a:rPr lang="en-US" altLang="zh-CN" dirty="0"/>
              <a:t>    else</a:t>
            </a:r>
            <a:endParaRPr lang="zh-CN" altLang="zh-CN" dirty="0"/>
          </a:p>
          <a:p>
            <a:r>
              <a:rPr lang="en-US" altLang="zh-CN" dirty="0"/>
              <a:t>         </a:t>
            </a:r>
            <a:r>
              <a:rPr lang="zh-CN" altLang="zh-CN" dirty="0"/>
              <a:t>减库存失败</a:t>
            </a:r>
            <a:r>
              <a:rPr lang="en-US" altLang="zh-CN" dirty="0"/>
              <a:t>,rollback;</a:t>
            </a:r>
            <a:endParaRPr lang="zh-CN" altLang="zh-CN" dirty="0"/>
          </a:p>
          <a:p>
            <a:r>
              <a:rPr lang="en-US" altLang="zh-CN" dirty="0"/>
              <a:t>else</a:t>
            </a:r>
            <a:endParaRPr lang="zh-CN" altLang="zh-CN" dirty="0"/>
          </a:p>
          <a:p>
            <a:r>
              <a:rPr lang="en-US" altLang="zh-CN" dirty="0"/>
              <a:t>    rollback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通过事务库存流水表保证幂等性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乐观锁防超卖</a:t>
            </a:r>
            <a:endParaRPr lang="en-US" altLang="zh-CN" dirty="0" smtClean="0"/>
          </a:p>
          <a:p>
            <a:r>
              <a:rPr lang="en-US" altLang="zh-CN" dirty="0" smtClean="0"/>
              <a:t>3.MySQL</a:t>
            </a:r>
            <a:r>
              <a:rPr lang="zh-CN" altLang="en-US" dirty="0" smtClean="0"/>
              <a:t>二次开发提升行锁性能</a:t>
            </a:r>
            <a:endParaRPr lang="en-US" altLang="zh-CN" dirty="0" smtClean="0"/>
          </a:p>
          <a:p>
            <a:endParaRPr lang="zh-CN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1009403" y="222068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27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827667" y="497796"/>
            <a:ext cx="3471201" cy="679789"/>
            <a:chOff x="888096" y="685648"/>
            <a:chExt cx="4259825" cy="1258621"/>
          </a:xfrm>
        </p:grpSpPr>
        <p:sp>
          <p:nvSpPr>
            <p:cNvPr id="5" name="矩形 4"/>
            <p:cNvSpPr/>
            <p:nvPr/>
          </p:nvSpPr>
          <p:spPr>
            <a:xfrm>
              <a:off x="917661" y="685648"/>
              <a:ext cx="4199467" cy="872065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zh-CN" altLang="en-US" sz="2400" dirty="0" smtClean="0">
                  <a:solidFill>
                    <a:schemeClr val="tx1"/>
                  </a:solidFill>
                </a:rPr>
                <a:t>淘宝库存中心解决方案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827667" y="1225689"/>
            <a:ext cx="1011879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start </a:t>
            </a:r>
            <a:r>
              <a:rPr lang="en-US" altLang="zh-CN" dirty="0" err="1"/>
              <a:t>tranction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  insert </a:t>
            </a:r>
            <a:r>
              <a:rPr lang="en-US" altLang="zh-CN" dirty="0">
                <a:solidFill>
                  <a:srgbClr val="FF0000"/>
                </a:solidFill>
              </a:rPr>
              <a:t>ROLLBACK_ON_FAIL QUEUE_ON_PK :id </a:t>
            </a:r>
            <a:r>
              <a:rPr lang="en-US" altLang="zh-CN" dirty="0"/>
              <a:t>into ipm_inventory_detail_0000( id, </a:t>
            </a:r>
            <a:r>
              <a:rPr lang="en-US" altLang="zh-CN" dirty="0" err="1"/>
              <a:t>opt_type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/>
              <a:t>opt_num</a:t>
            </a:r>
            <a:r>
              <a:rPr lang="en-US" altLang="zh-CN" dirty="0"/>
              <a:t>, </a:t>
            </a:r>
            <a:r>
              <a:rPr lang="en-US" altLang="zh-CN" dirty="0" err="1"/>
              <a:t>inventory_id</a:t>
            </a:r>
            <a:r>
              <a:rPr lang="en-US" altLang="zh-CN" dirty="0"/>
              <a:t>, </a:t>
            </a:r>
            <a:r>
              <a:rPr lang="en-US" altLang="zh-CN" dirty="0" err="1"/>
              <a:t>user_id</a:t>
            </a:r>
            <a:r>
              <a:rPr lang="en-US" altLang="zh-CN" dirty="0"/>
              <a:t>, </a:t>
            </a:r>
            <a:r>
              <a:rPr lang="en-US" altLang="zh-CN" dirty="0" err="1"/>
              <a:t>item_id</a:t>
            </a:r>
            <a:r>
              <a:rPr lang="en-US" altLang="zh-CN" dirty="0"/>
              <a:t>, </a:t>
            </a:r>
            <a:r>
              <a:rPr lang="en-US" altLang="zh-CN" dirty="0" err="1"/>
              <a:t>sku_id,bizorderid</a:t>
            </a:r>
            <a:r>
              <a:rPr lang="en-US" altLang="zh-CN" dirty="0"/>
              <a:t>, </a:t>
            </a:r>
            <a:r>
              <a:rPr lang="en-US" altLang="zh-CN" dirty="0" err="1"/>
              <a:t>childbizorderid</a:t>
            </a:r>
            <a:r>
              <a:rPr lang="en-US" altLang="zh-CN" dirty="0"/>
              <a:t>, quantity, </a:t>
            </a:r>
            <a:r>
              <a:rPr lang="en-US" altLang="zh-CN" dirty="0" err="1"/>
              <a:t>gmt_create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/>
              <a:t>gmt_modified</a:t>
            </a:r>
            <a:r>
              <a:rPr lang="en-US" altLang="zh-CN" dirty="0"/>
              <a:t>, status, version, </a:t>
            </a:r>
            <a:r>
              <a:rPr lang="en-US" altLang="zh-CN" dirty="0" err="1"/>
              <a:t>time_out</a:t>
            </a:r>
            <a:r>
              <a:rPr lang="en-US" altLang="zh-CN" dirty="0"/>
              <a:t>, </a:t>
            </a:r>
            <a:r>
              <a:rPr lang="en-US" altLang="zh-CN" dirty="0" err="1"/>
              <a:t>time_number</a:t>
            </a:r>
            <a:r>
              <a:rPr lang="en-US" altLang="zh-CN" dirty="0"/>
              <a:t>, </a:t>
            </a:r>
            <a:r>
              <a:rPr lang="en-US" altLang="zh-CN" dirty="0" err="1"/>
              <a:t>opt_gmt_create,area_id</a:t>
            </a:r>
            <a:r>
              <a:rPr lang="en-US" altLang="zh-CN" dirty="0"/>
              <a:t>, feature, flag, </a:t>
            </a:r>
            <a:endParaRPr lang="en-US" altLang="zh-CN" dirty="0" smtClean="0"/>
          </a:p>
          <a:p>
            <a:r>
              <a:rPr lang="en-US" altLang="zh-CN" dirty="0" err="1" smtClean="0"/>
              <a:t>store_code</a:t>
            </a:r>
            <a:r>
              <a:rPr lang="en-US" altLang="zh-CN" dirty="0"/>
              <a:t>, </a:t>
            </a:r>
            <a:r>
              <a:rPr lang="en-US" altLang="zh-CN" dirty="0" err="1"/>
              <a:t>reserved_by_cache</a:t>
            </a:r>
            <a:r>
              <a:rPr lang="en-US" altLang="zh-CN" dirty="0"/>
              <a:t>, </a:t>
            </a:r>
            <a:r>
              <a:rPr lang="en-US" altLang="zh-CN" dirty="0" err="1"/>
              <a:t>store_quantity</a:t>
            </a:r>
            <a:r>
              <a:rPr lang="en-US" altLang="zh-CN" dirty="0"/>
              <a:t>, </a:t>
            </a:r>
            <a:r>
              <a:rPr lang="en-US" altLang="zh-CN" dirty="0" err="1"/>
              <a:t>reserved_quantity</a:t>
            </a:r>
            <a:r>
              <a:rPr lang="en-US" altLang="zh-CN" dirty="0"/>
              <a:t> ) values( :</a:t>
            </a:r>
            <a:r>
              <a:rPr lang="en-US" altLang="zh-CN" dirty="0" err="1"/>
              <a:t>v_id</a:t>
            </a:r>
            <a:r>
              <a:rPr lang="en-US" altLang="zh-CN" dirty="0"/>
              <a:t>, '901',:v_opt_num</a:t>
            </a:r>
            <a:r>
              <a:rPr lang="en-US" altLang="zh-CN" dirty="0" smtClean="0"/>
              <a:t>,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'200060000005431352', 1640350003, 16441266176, 0, '1370761289618','19101339145067259', '2', </a:t>
            </a:r>
            <a:endParaRPr lang="en-US" altLang="zh-CN" dirty="0" smtClean="0"/>
          </a:p>
          <a:p>
            <a:r>
              <a:rPr lang="en-US" altLang="zh-CN" dirty="0" smtClean="0"/>
              <a:t>now</a:t>
            </a:r>
            <a:r>
              <a:rPr lang="en-US" altLang="zh-CN" dirty="0"/>
              <a:t>(), now(), '1', '0', null, '0', now(), '0', null, '2', 'IC', 1, null, null</a:t>
            </a:r>
            <a:r>
              <a:rPr lang="en-US" altLang="zh-CN" dirty="0" smtClean="0"/>
              <a:t>);</a:t>
            </a:r>
          </a:p>
          <a:p>
            <a:endParaRPr lang="zh-CN" altLang="zh-CN" dirty="0"/>
          </a:p>
          <a:p>
            <a:r>
              <a:rPr lang="en-US" altLang="zh-CN" dirty="0"/>
              <a:t>  update </a:t>
            </a:r>
            <a:r>
              <a:rPr lang="en-US" altLang="zh-CN" dirty="0">
                <a:solidFill>
                  <a:srgbClr val="FF0000"/>
                </a:solidFill>
              </a:rPr>
              <a:t>COMMIT_ON_SUCCESS ROLLBACK_ON_FAIL TARGET_AFFECT_ROW 1</a:t>
            </a:r>
            <a:r>
              <a:rPr lang="en-US" altLang="zh-CN" dirty="0"/>
              <a:t> ipm_inventory_0000 </a:t>
            </a:r>
            <a:endParaRPr lang="en-US" altLang="zh-CN" dirty="0" smtClean="0"/>
          </a:p>
          <a:p>
            <a:r>
              <a:rPr lang="en-US" altLang="zh-CN" dirty="0" smtClean="0"/>
              <a:t>set </a:t>
            </a:r>
            <a:r>
              <a:rPr lang="en-US" altLang="zh-CN" dirty="0"/>
              <a:t>quantity=quantity-0, version=version+1, </a:t>
            </a:r>
            <a:r>
              <a:rPr lang="en-US" altLang="zh-CN" dirty="0" err="1"/>
              <a:t>gmt_modified</a:t>
            </a:r>
            <a:r>
              <a:rPr lang="en-US" altLang="zh-CN" dirty="0"/>
              <a:t>=now(), </a:t>
            </a:r>
            <a:r>
              <a:rPr lang="en-US" altLang="zh-CN" dirty="0" err="1"/>
              <a:t>reserve_quantity</a:t>
            </a:r>
            <a:r>
              <a:rPr lang="en-US" altLang="zh-CN" dirty="0"/>
              <a:t> =</a:t>
            </a:r>
            <a:r>
              <a:rPr lang="en-US" altLang="zh-CN" dirty="0" err="1"/>
              <a:t>reserve_quantity</a:t>
            </a:r>
            <a:r>
              <a:rPr lang="en-US" altLang="zh-CN" dirty="0"/>
              <a:t> + </a:t>
            </a:r>
            <a:r>
              <a:rPr lang="en-US" altLang="zh-CN" dirty="0" smtClean="0"/>
              <a:t>2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where id=:id and </a:t>
            </a:r>
            <a:r>
              <a:rPr lang="en-US" altLang="zh-CN" dirty="0" err="1"/>
              <a:t>item_id</a:t>
            </a:r>
            <a:r>
              <a:rPr lang="en-US" altLang="zh-CN" dirty="0"/>
              <a:t> =:</a:t>
            </a:r>
            <a:r>
              <a:rPr lang="en-US" altLang="zh-CN" dirty="0" err="1"/>
              <a:t>item_id</a:t>
            </a:r>
            <a:r>
              <a:rPr lang="en-US" altLang="zh-CN" dirty="0"/>
              <a:t> and </a:t>
            </a:r>
            <a:r>
              <a:rPr lang="en-US" altLang="zh-CN" dirty="0" err="1"/>
              <a:t>sku_id</a:t>
            </a:r>
            <a:r>
              <a:rPr lang="en-US" altLang="zh-CN" dirty="0"/>
              <a:t>=:</a:t>
            </a:r>
            <a:r>
              <a:rPr lang="en-US" altLang="zh-CN" dirty="0" err="1"/>
              <a:t>sku_id</a:t>
            </a:r>
            <a:r>
              <a:rPr lang="en-US" altLang="zh-CN" dirty="0"/>
              <a:t> and </a:t>
            </a:r>
            <a:r>
              <a:rPr lang="en-US" altLang="zh-CN" dirty="0" smtClean="0"/>
              <a:t>quantity-2&gt;=</a:t>
            </a:r>
            <a:r>
              <a:rPr lang="en-US" altLang="zh-CN" dirty="0"/>
              <a:t>0;</a:t>
            </a:r>
            <a:endParaRPr lang="zh-CN" altLang="zh-CN" dirty="0"/>
          </a:p>
          <a:p>
            <a:r>
              <a:rPr lang="en-US" altLang="zh-CN" dirty="0"/>
              <a:t>  select * from ipm_inventory_0000 where id=:id and </a:t>
            </a:r>
            <a:r>
              <a:rPr lang="en-US" altLang="zh-CN" dirty="0" err="1"/>
              <a:t>item_id</a:t>
            </a:r>
            <a:r>
              <a:rPr lang="en-US" altLang="zh-CN" dirty="0"/>
              <a:t>=:</a:t>
            </a:r>
            <a:r>
              <a:rPr lang="en-US" altLang="zh-CN" dirty="0" err="1"/>
              <a:t>item_id</a:t>
            </a:r>
            <a:r>
              <a:rPr lang="en-US" altLang="zh-CN" dirty="0"/>
              <a:t> and </a:t>
            </a:r>
            <a:r>
              <a:rPr lang="en-US" altLang="zh-CN" dirty="0" err="1"/>
              <a:t>sku_id</a:t>
            </a:r>
            <a:r>
              <a:rPr lang="en-US" altLang="zh-CN" dirty="0"/>
              <a:t>=:</a:t>
            </a:r>
            <a:r>
              <a:rPr lang="en-US" altLang="zh-CN" dirty="0" err="1"/>
              <a:t>sku_id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commit</a:t>
            </a:r>
            <a:r>
              <a:rPr lang="en-US" altLang="zh-CN" dirty="0" smtClean="0"/>
              <a:t>;</a:t>
            </a:r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rgbClr val="FF0000"/>
                </a:solidFill>
              </a:rPr>
              <a:t>QUEUE_ON_PK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/>
              <a:t>优化行锁</a:t>
            </a:r>
            <a:r>
              <a:rPr lang="zh-CN" altLang="en-US" dirty="0" smtClean="0"/>
              <a:t>性能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乐观锁确保原子性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   事务</a:t>
            </a:r>
            <a:r>
              <a:rPr lang="zh-CN" altLang="en-US" dirty="0"/>
              <a:t>提交或是回滚从</a:t>
            </a:r>
            <a:r>
              <a:rPr lang="en-US" altLang="zh-CN" dirty="0"/>
              <a:t>Java</a:t>
            </a:r>
            <a:r>
              <a:rPr lang="zh-CN" altLang="en-US" dirty="0"/>
              <a:t>应用移交给</a:t>
            </a:r>
            <a:r>
              <a:rPr lang="en-US" altLang="zh-CN" dirty="0" err="1"/>
              <a:t>Mysql</a:t>
            </a:r>
            <a:r>
              <a:rPr lang="zh-CN" altLang="en-US" dirty="0"/>
              <a:t>减少了多次网络传输开销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1009403" y="222068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4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234224" y="965935"/>
            <a:ext cx="172354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dirty="0" smtClean="0">
                <a:latin typeface="+mj-lt"/>
              </a:rPr>
              <a:t>目录</a:t>
            </a:r>
            <a:endParaRPr lang="en-US" altLang="zh-CN" sz="6000" dirty="0" smtClean="0">
              <a:latin typeface="+mj-lt"/>
            </a:endParaRPr>
          </a:p>
          <a:p>
            <a:pPr algn="ctr"/>
            <a:r>
              <a:rPr lang="en-US" altLang="zh-CN" sz="2400" dirty="0" smtClean="0">
                <a:latin typeface="+mj-lt"/>
              </a:rPr>
              <a:t>CONTENT</a:t>
            </a:r>
            <a:endParaRPr lang="en-US" altLang="zh-CN" sz="2400" dirty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87848" y="4560186"/>
            <a:ext cx="1461198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ONE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786443" y="4565491"/>
            <a:ext cx="158703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TWO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470191" y="4586534"/>
            <a:ext cx="1712161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THREE</a:t>
            </a:r>
            <a:endParaRPr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446248" y="4548047"/>
            <a:ext cx="122127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dirty="0" smtClean="0">
                <a:latin typeface="+mj-lt"/>
                <a:ea typeface="微软雅黑" panose="020B0503020204020204" charset="-122"/>
              </a:rPr>
              <a:t>SIX</a:t>
            </a:r>
            <a:endParaRPr kumimoji="1" lang="zh-CN" altLang="en-US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42548" y="4095429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背景介绍</a:t>
            </a:r>
            <a:endParaRPr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689898" y="4109783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战略</a:t>
            </a:r>
            <a:endParaRPr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445832" y="4121777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800" b="1" dirty="0" smtClean="0">
                <a:latin typeface="+mj-lt"/>
                <a:ea typeface="微软雅黑" panose="020B0503020204020204" charset="-122"/>
              </a:rPr>
              <a:t>战术</a:t>
            </a:r>
            <a:endParaRPr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177689" y="4055590"/>
            <a:ext cx="175179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2800" b="1" dirty="0" smtClean="0">
                <a:latin typeface="+mj-lt"/>
                <a:ea typeface="微软雅黑" panose="020B0503020204020204" charset="-122"/>
              </a:rPr>
              <a:t>Q&amp;A</a:t>
            </a:r>
            <a:endParaRPr kumimoji="1" lang="zh-CN" altLang="en-US" sz="28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22959" y="5035470"/>
            <a:ext cx="1638300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823560" y="5040775"/>
            <a:ext cx="1638300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544052" y="5061818"/>
            <a:ext cx="1638300" cy="1133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291187" y="5023331"/>
            <a:ext cx="1638300" cy="1133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827667" y="667689"/>
            <a:ext cx="3471201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zh-CN" altLang="en-US" sz="2400" dirty="0" smtClean="0">
                  <a:solidFill>
                    <a:schemeClr val="tx1"/>
                  </a:solidFill>
                </a:rPr>
                <a:t>拼多多库存解决方案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827667" y="1682792"/>
            <a:ext cx="480131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1.MySQL</a:t>
            </a:r>
            <a:r>
              <a:rPr lang="zh-CN" altLang="en-US" dirty="0"/>
              <a:t>行锁</a:t>
            </a:r>
            <a:endParaRPr lang="en-US" altLang="zh-CN" dirty="0"/>
          </a:p>
          <a:p>
            <a:r>
              <a:rPr lang="zh-CN" altLang="en-US" dirty="0"/>
              <a:t>可能存在行锁竞争的情况用</a:t>
            </a:r>
            <a:r>
              <a:rPr lang="en-US" altLang="zh-CN" dirty="0" err="1"/>
              <a:t>redis</a:t>
            </a:r>
            <a:r>
              <a:rPr lang="zh-CN" altLang="en-US" dirty="0"/>
              <a:t>做扣减，</a:t>
            </a:r>
            <a:endParaRPr lang="en-US" altLang="zh-CN" dirty="0"/>
          </a:p>
          <a:p>
            <a:r>
              <a:rPr lang="zh-CN" altLang="en-US" dirty="0"/>
              <a:t>异步刷新</a:t>
            </a:r>
            <a:r>
              <a:rPr lang="en-US" altLang="zh-CN" dirty="0"/>
              <a:t>MySQL</a:t>
            </a:r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幂等性</a:t>
            </a:r>
            <a:endParaRPr lang="en-US" altLang="zh-CN" dirty="0" smtClean="0"/>
          </a:p>
          <a:p>
            <a:r>
              <a:rPr lang="en-US" altLang="zh-CN" dirty="0" err="1" smtClean="0"/>
              <a:t>Redis</a:t>
            </a:r>
            <a:r>
              <a:rPr lang="zh-CN" altLang="en-US" dirty="0" smtClean="0"/>
              <a:t>记录  订单</a:t>
            </a:r>
            <a:r>
              <a:rPr lang="en-US" altLang="zh-CN" dirty="0" smtClean="0"/>
              <a:t>id+</a:t>
            </a:r>
            <a:r>
              <a:rPr lang="zh-CN" altLang="en-US" dirty="0" smtClean="0"/>
              <a:t>操作类型做幂等操作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防超卖</a:t>
            </a:r>
            <a:endParaRPr lang="en-US" altLang="zh-CN" dirty="0" smtClean="0"/>
          </a:p>
          <a:p>
            <a:r>
              <a:rPr lang="zh-CN" altLang="en-US" dirty="0" smtClean="0"/>
              <a:t>库存扣减模型严格意义上不防超卖</a:t>
            </a:r>
            <a:r>
              <a:rPr lang="en-US" altLang="zh-CN" dirty="0" smtClean="0"/>
              <a:t>,</a:t>
            </a:r>
            <a:r>
              <a:rPr lang="zh-CN" altLang="en-US" dirty="0" smtClean="0"/>
              <a:t>交易链路</a:t>
            </a:r>
            <a:endParaRPr lang="en-US" altLang="zh-CN" dirty="0" smtClean="0"/>
          </a:p>
          <a:p>
            <a:r>
              <a:rPr lang="zh-CN" altLang="en-US" dirty="0" smtClean="0"/>
              <a:t>对高价值商品设置开团数上限，控制并发度。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1009403" y="222068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128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827667" y="667689"/>
            <a:ext cx="3471201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zh-CN" altLang="en-US" sz="2400" dirty="0" smtClean="0">
                  <a:solidFill>
                    <a:schemeClr val="tx1"/>
                  </a:solidFill>
                </a:rPr>
                <a:t>拼多多库存解决方案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009403" y="222068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385" y="0"/>
            <a:ext cx="5681382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86338" y="1721922"/>
            <a:ext cx="46363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主要根据业务来区分方式：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高价值商品</a:t>
            </a:r>
            <a:r>
              <a:rPr kumimoji="1" lang="en-US" altLang="zh-CN" dirty="0" err="1" smtClean="0"/>
              <a:t>redis</a:t>
            </a:r>
            <a:r>
              <a:rPr kumimoji="1" lang="zh-CN" altLang="en-US" dirty="0" smtClean="0"/>
              <a:t>单线程保证原子性，减小</a:t>
            </a:r>
            <a:r>
              <a:rPr kumimoji="1" lang="en-US" altLang="zh-CN" dirty="0" smtClean="0"/>
              <a:t>My</a:t>
            </a:r>
          </a:p>
          <a:p>
            <a:r>
              <a:rPr kumimoji="1" lang="en-US" altLang="zh-CN" dirty="0" smtClean="0"/>
              <a:t>SQL</a:t>
            </a:r>
            <a:r>
              <a:rPr kumimoji="1" lang="zh-CN" altLang="en-US" dirty="0" smtClean="0"/>
              <a:t>行锁压力，下单阶段直接扣库存。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下单过程中三个重要阶段，下单，支付，</a:t>
            </a:r>
            <a:endParaRPr kumimoji="1" lang="en-US" altLang="zh-CN" dirty="0" smtClean="0"/>
          </a:p>
          <a:p>
            <a:r>
              <a:rPr kumimoji="1" lang="zh-CN" altLang="en-US" dirty="0" smtClean="0"/>
              <a:t>成团。每个阶段会停留一段时间，会有可能</a:t>
            </a:r>
            <a:endParaRPr kumimoji="1" lang="en-US" altLang="zh-CN" dirty="0" smtClean="0"/>
          </a:p>
          <a:p>
            <a:r>
              <a:rPr kumimoji="1" lang="zh-CN" altLang="en-US" dirty="0" smtClean="0"/>
              <a:t>累积数量之后一起扣库存导致超卖。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4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827667" y="667689"/>
            <a:ext cx="3471201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zh-CN" altLang="en-US" sz="2400" dirty="0" smtClean="0">
                  <a:solidFill>
                    <a:schemeClr val="tx1"/>
                  </a:solidFill>
                </a:rPr>
                <a:t>参考文档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009403" y="222068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86338" y="1721922"/>
            <a:ext cx="58044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hlinkClick r:id="rId2"/>
              </a:rPr>
              <a:t>https://</a:t>
            </a:r>
            <a:r>
              <a:rPr kumimoji="1" lang="en-US" altLang="zh-CN" dirty="0" smtClean="0">
                <a:hlinkClick r:id="rId2"/>
              </a:rPr>
              <a:t>blog.csdn.net/heyc861221/article/details/80122167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库存中心</a:t>
            </a:r>
            <a:r>
              <a:rPr kumimoji="1" lang="en-US" altLang="zh-CN" dirty="0" smtClean="0"/>
              <a:t>Db</a:t>
            </a:r>
            <a:r>
              <a:rPr kumimoji="1" lang="zh-CN" altLang="en-US" dirty="0" smtClean="0"/>
              <a:t>优化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库存中心高并发实践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r>
              <a:rPr kumimoji="1" lang="zh-CN" altLang="en-US" dirty="0" smtClean="0"/>
              <a:t>库存中心架构变迁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254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576884" y="2360410"/>
            <a:ext cx="50382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 smtClean="0"/>
              <a:t>Thank</a:t>
            </a:r>
            <a:r>
              <a:rPr lang="en-US" altLang="zh-CN" sz="4800" dirty="0" smtClean="0"/>
              <a:t>s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for</a:t>
            </a:r>
            <a:r>
              <a:rPr lang="zh-CN" altLang="en-US" sz="4800" dirty="0" smtClean="0"/>
              <a:t> </a:t>
            </a:r>
            <a:r>
              <a:rPr lang="en-US" altLang="zh-CN" sz="4800" dirty="0" smtClean="0"/>
              <a:t>listening</a:t>
            </a:r>
            <a:endParaRPr lang="en-US" altLang="zh-CN" sz="4800" b="1" dirty="0"/>
          </a:p>
        </p:txBody>
      </p:sp>
      <p:sp>
        <p:nvSpPr>
          <p:cNvPr id="14" name="矩形 13"/>
          <p:cNvSpPr/>
          <p:nvPr/>
        </p:nvSpPr>
        <p:spPr>
          <a:xfrm>
            <a:off x="4754033" y="3330209"/>
            <a:ext cx="2683933" cy="5842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报告人：李怿铭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07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</a:t>
            </a:r>
            <a:r>
              <a:rPr lang="zh-CN" altLang="en-US" sz="4400" b="1" dirty="0">
                <a:latin typeface="+mj-lt"/>
                <a:ea typeface="微软雅黑" panose="020B0503020204020204" charset="-122"/>
              </a:rPr>
              <a:t> </a:t>
            </a:r>
            <a:r>
              <a:rPr lang="en-US" altLang="zh-CN" sz="4400" b="1" dirty="0" smtClean="0">
                <a:latin typeface="+mj-lt"/>
                <a:ea typeface="微软雅黑" panose="020B0503020204020204" charset="-122"/>
              </a:rPr>
              <a:t>ONE</a:t>
            </a:r>
            <a:endParaRPr lang="zh-CN" altLang="en-US" sz="4400" b="1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背景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910794" y="928946"/>
            <a:ext cx="2300757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041701" y="100432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全站流量升高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59621" y="1481030"/>
            <a:ext cx="65503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秒杀活动的关注和预热引起全站访问量增加，使全站各个部分访问和请求流量上升。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2019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年拼多多双十一全天订单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2000+QPS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10794" y="2213577"/>
            <a:ext cx="2300757" cy="509896"/>
            <a:chOff x="888096" y="1000203"/>
            <a:chExt cx="4259825" cy="944066"/>
          </a:xfrm>
        </p:grpSpPr>
        <p:sp>
          <p:nvSpPr>
            <p:cNvPr id="20" name="矩形 19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5" name="矩形 24"/>
          <p:cNvSpPr/>
          <p:nvPr/>
        </p:nvSpPr>
        <p:spPr>
          <a:xfrm>
            <a:off x="1041701" y="228895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秒杀请求峰值明显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959621" y="2765661"/>
            <a:ext cx="65503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秒杀活动的倒计时结束秒杀瞬间，瞬间脉冲峰值，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2018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年天猫双十一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点订单峰值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40W+QPS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910794" y="3492642"/>
            <a:ext cx="2300757" cy="509896"/>
            <a:chOff x="888096" y="1000203"/>
            <a:chExt cx="4259825" cy="944066"/>
          </a:xfrm>
        </p:grpSpPr>
        <p:sp>
          <p:nvSpPr>
            <p:cNvPr id="28" name="矩形 27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1041701" y="356801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容易造成资损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959621" y="4044726"/>
            <a:ext cx="65503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高价值商品的秒杀活动，比如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快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秒杀</a:t>
            </a:r>
            <a:r>
              <a:rPr lang="en-US" altLang="zh-CN" sz="1400" dirty="0" err="1" smtClean="0">
                <a:latin typeface="微软雅黑" panose="020B0503020204020204" charset="-122"/>
                <a:ea typeface="微软雅黑" panose="020B0503020204020204" charset="-122"/>
              </a:rPr>
              <a:t>iphone</a:t>
            </a:r>
            <a:r>
              <a:rPr lang="en-US" altLang="zh-CN" sz="1400" dirty="0" smtClean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汽车，一旦形成超卖会造成严重的资损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94927" y="3280457"/>
            <a:ext cx="3602146" cy="88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4400" b="1" dirty="0">
                <a:latin typeface="+mj-lt"/>
                <a:ea typeface="微软雅黑" panose="020B0503020204020204" charset="-122"/>
              </a:rPr>
              <a:t>PART TWO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36733" y="2417412"/>
            <a:ext cx="431853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6000" dirty="0" smtClean="0">
                <a:latin typeface="+mj-lt"/>
                <a:ea typeface="微软雅黑" panose="020B0503020204020204" charset="-122"/>
              </a:rPr>
              <a:t>战略</a:t>
            </a:r>
            <a:endParaRPr lang="zh-CN" altLang="en-US" sz="6000" dirty="0">
              <a:latin typeface="+mj-lt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817" y="4139690"/>
            <a:ext cx="2412366" cy="11334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-211666" y="2970613"/>
            <a:ext cx="12778491" cy="912541"/>
            <a:chOff x="0" y="2158337"/>
            <a:chExt cx="12778491" cy="912541"/>
          </a:xfrm>
        </p:grpSpPr>
        <p:sp>
          <p:nvSpPr>
            <p:cNvPr id="5" name="矩形 4"/>
            <p:cNvSpPr/>
            <p:nvPr/>
          </p:nvSpPr>
          <p:spPr>
            <a:xfrm>
              <a:off x="211666" y="2513302"/>
              <a:ext cx="12192000" cy="2110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0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1056391" y="2160196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2120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3187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4254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5321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6388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74549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>
              <a:off x="85217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>
              <a:off x="95885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106553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1722100" y="2158337"/>
              <a:ext cx="1056391" cy="910682"/>
            </a:xfrm>
            <a:prstGeom prst="triangl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0" y="3060294"/>
              <a:ext cx="1277849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椭圆 22"/>
          <p:cNvSpPr/>
          <p:nvPr/>
        </p:nvSpPr>
        <p:spPr>
          <a:xfrm flipH="1">
            <a:off x="258956" y="291304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flipH="1">
            <a:off x="787152" y="3823548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H="1">
            <a:off x="1320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 flipH="1">
            <a:off x="2387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3454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4521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5588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 flipH="1">
            <a:off x="6654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flipH="1">
            <a:off x="77216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flipH="1">
            <a:off x="87884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H="1">
            <a:off x="98552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 flipH="1">
            <a:off x="109220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 flipH="1">
            <a:off x="11988800" y="29083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18542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29210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flipH="1">
            <a:off x="39878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H="1">
            <a:off x="50546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H="1">
            <a:off x="61214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H="1">
            <a:off x="71882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 flipH="1">
            <a:off x="82550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 flipH="1">
            <a:off x="93218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 flipH="1">
            <a:off x="103886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H="1">
            <a:off x="11455400" y="3822700"/>
            <a:ext cx="115146" cy="11514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287620" y="1093399"/>
            <a:ext cx="2300757" cy="1589432"/>
            <a:chOff x="1356175" y="1093399"/>
            <a:chExt cx="2300757" cy="1589432"/>
          </a:xfrm>
        </p:grpSpPr>
        <p:sp>
          <p:nvSpPr>
            <p:cNvPr id="58" name="矩形 57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556575" y="1093399"/>
            <a:ext cx="2300757" cy="1589432"/>
            <a:chOff x="1356175" y="1093399"/>
            <a:chExt cx="2300757" cy="1589432"/>
          </a:xfrm>
        </p:grpSpPr>
        <p:sp>
          <p:nvSpPr>
            <p:cNvPr id="69" name="矩形 68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1907479" y="4038186"/>
            <a:ext cx="2300757" cy="1589432"/>
            <a:chOff x="1356175" y="1093399"/>
            <a:chExt cx="2300757" cy="1589432"/>
          </a:xfrm>
        </p:grpSpPr>
        <p:sp>
          <p:nvSpPr>
            <p:cNvPr id="81" name="矩形 80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6176434" y="4038186"/>
            <a:ext cx="2300757" cy="1589432"/>
            <a:chOff x="1356175" y="1093399"/>
            <a:chExt cx="2300757" cy="1589432"/>
          </a:xfrm>
        </p:grpSpPr>
        <p:sp>
          <p:nvSpPr>
            <p:cNvPr id="87" name="矩形 86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8819967" y="1093399"/>
            <a:ext cx="2300757" cy="1589432"/>
            <a:chOff x="1356175" y="1093399"/>
            <a:chExt cx="2300757" cy="1589432"/>
          </a:xfrm>
        </p:grpSpPr>
        <p:sp>
          <p:nvSpPr>
            <p:cNvPr id="93" name="矩形 92"/>
            <p:cNvSpPr/>
            <p:nvPr/>
          </p:nvSpPr>
          <p:spPr>
            <a:xfrm>
              <a:off x="1368667" y="1118935"/>
              <a:ext cx="2268157" cy="154954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1356175" y="1093399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1356175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/>
            <p:nvPr/>
          </p:nvSpPr>
          <p:spPr>
            <a:xfrm>
              <a:off x="3618044" y="264394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/>
            <p:nvPr/>
          </p:nvSpPr>
          <p:spPr>
            <a:xfrm>
              <a:off x="3617381" y="1098493"/>
              <a:ext cx="38888" cy="3888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98" name="矩形 97"/>
          <p:cNvSpPr/>
          <p:nvPr/>
        </p:nvSpPr>
        <p:spPr>
          <a:xfrm>
            <a:off x="339446" y="121581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热点感知</a:t>
            </a:r>
            <a:endParaRPr lang="zh-CN" altLang="en-US" b="1" dirty="0"/>
          </a:p>
        </p:txBody>
      </p:sp>
      <p:sp>
        <p:nvSpPr>
          <p:cNvPr id="99" name="矩形 98"/>
          <p:cNvSpPr/>
          <p:nvPr/>
        </p:nvSpPr>
        <p:spPr>
          <a:xfrm>
            <a:off x="339446" y="1460337"/>
            <a:ext cx="21888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业务数据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技术埋点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4620120" y="121581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压测</a:t>
            </a:r>
            <a:endParaRPr lang="zh-CN" altLang="en-US" b="1" dirty="0"/>
          </a:p>
        </p:txBody>
      </p:sp>
      <p:sp>
        <p:nvSpPr>
          <p:cNvPr id="103" name="矩形 102"/>
          <p:cNvSpPr/>
          <p:nvPr/>
        </p:nvSpPr>
        <p:spPr>
          <a:xfrm>
            <a:off x="4620120" y="1460337"/>
            <a:ext cx="21888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读压测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写压测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8892784" y="121581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应急方案</a:t>
            </a:r>
            <a:endParaRPr lang="zh-CN" altLang="en-US" b="1" dirty="0"/>
          </a:p>
        </p:txBody>
      </p:sp>
      <p:sp>
        <p:nvSpPr>
          <p:cNvPr id="105" name="矩形 104"/>
          <p:cNvSpPr/>
          <p:nvPr/>
        </p:nvSpPr>
        <p:spPr>
          <a:xfrm>
            <a:off x="8892784" y="1460337"/>
            <a:ext cx="21888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强弱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依赖</a:t>
            </a: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降级策略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系统指标监控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960403" y="415850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资源隔离</a:t>
            </a:r>
            <a:endParaRPr lang="zh-CN" altLang="en-US" b="1" dirty="0"/>
          </a:p>
        </p:txBody>
      </p:sp>
      <p:sp>
        <p:nvSpPr>
          <p:cNvPr id="107" name="矩形 106"/>
          <p:cNvSpPr/>
          <p:nvPr/>
        </p:nvSpPr>
        <p:spPr>
          <a:xfrm>
            <a:off x="1960403" y="4403027"/>
            <a:ext cx="21888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系统隔离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存储资源隔离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6233067" y="415850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限流</a:t>
            </a:r>
            <a:endParaRPr lang="zh-CN" altLang="en-US" b="1" dirty="0"/>
          </a:p>
        </p:txBody>
      </p:sp>
      <p:sp>
        <p:nvSpPr>
          <p:cNvPr id="109" name="矩形 108"/>
          <p:cNvSpPr/>
          <p:nvPr/>
        </p:nvSpPr>
        <p:spPr>
          <a:xfrm>
            <a:off x="6233067" y="4403027"/>
            <a:ext cx="2188812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单机维度</a:t>
            </a:r>
            <a:endParaRPr lang="en-US" altLang="zh-CN" sz="14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1400" dirty="0" smtClean="0">
                <a:latin typeface="微软雅黑" panose="020B0503020204020204" charset="-122"/>
                <a:ea typeface="微软雅黑" panose="020B0503020204020204" charset="-122"/>
              </a:rPr>
              <a:t>动态调整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827667" y="667689"/>
            <a:ext cx="2300757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zh-CN" altLang="en-US" sz="2400" dirty="0" smtClean="0">
                  <a:solidFill>
                    <a:schemeClr val="tx1"/>
                  </a:solidFill>
                </a:rPr>
                <a:t>热点感知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761" y="1138697"/>
            <a:ext cx="8490293" cy="5053263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840159" y="32959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技术埋点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827667" y="20377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业务数据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95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827667" y="667689"/>
            <a:ext cx="2300757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zh-CN" altLang="en-US" sz="2400" dirty="0" smtClean="0">
                  <a:solidFill>
                    <a:schemeClr val="tx1"/>
                  </a:solidFill>
                </a:rPr>
                <a:t>资源隔离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840159" y="32959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存储资源隔离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827667" y="16827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系统隔离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09403" y="2220686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秒杀逻辑和非秒杀分应用部署，流量隔离互不影响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09403" y="4001974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避免热点资源叠加，导致负载不均衡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953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827667" y="667689"/>
            <a:ext cx="2300757" cy="509896"/>
            <a:chOff x="888096" y="1000203"/>
            <a:chExt cx="4259825" cy="944066"/>
          </a:xfrm>
        </p:grpSpPr>
        <p:sp>
          <p:nvSpPr>
            <p:cNvPr id="5" name="矩形 4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zh-CN" altLang="en-US" sz="2400" dirty="0" smtClean="0">
                  <a:solidFill>
                    <a:schemeClr val="tx1"/>
                  </a:solidFill>
                </a:rPr>
                <a:t>压测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840159" y="3295996"/>
            <a:ext cx="89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写压测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827667" y="1682792"/>
            <a:ext cx="89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读压测</a:t>
            </a:r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09403" y="2220686"/>
            <a:ext cx="3509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业务低峰期，避免影响线上业务</a:t>
            </a:r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09403" y="4001974"/>
            <a:ext cx="379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压测标、影子表、中间件流量识别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05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4927</TotalTime>
  <Words>681</Words>
  <Application>Microsoft Macintosh PowerPoint</Application>
  <PresentationFormat>宽屏</PresentationFormat>
  <Paragraphs>184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Calibri</vt:lpstr>
      <vt:lpstr>Segoe UI</vt:lpstr>
      <vt:lpstr>Segoe UI Light</vt:lpstr>
      <vt:lpstr>宋体</vt:lpstr>
      <vt:lpstr>微软雅黑</vt:lpstr>
      <vt:lpstr>Arial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虚拟点线</dc:title>
  <dc:creator>第一PPT</dc:creator>
  <cp:keywords>www.1ppt.com</cp:keywords>
  <dc:description>www.1ppt.com</dc:description>
  <cp:lastModifiedBy>yiming li</cp:lastModifiedBy>
  <cp:revision>117</cp:revision>
  <dcterms:created xsi:type="dcterms:W3CDTF">2015-08-18T02:51:00Z</dcterms:created>
  <dcterms:modified xsi:type="dcterms:W3CDTF">2020-09-14T12:33:49Z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