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3"/>
  </p:notesMasterIdLst>
  <p:sldIdLst>
    <p:sldId id="333" r:id="rId3"/>
    <p:sldId id="575" r:id="rId4"/>
    <p:sldId id="576" r:id="rId5"/>
    <p:sldId id="577" r:id="rId6"/>
    <p:sldId id="596" r:id="rId7"/>
    <p:sldId id="595" r:id="rId8"/>
    <p:sldId id="579" r:id="rId9"/>
    <p:sldId id="581" r:id="rId10"/>
    <p:sldId id="580" r:id="rId11"/>
    <p:sldId id="3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8">
          <p15:clr>
            <a:srgbClr val="A4A3A4"/>
          </p15:clr>
        </p15:guide>
        <p15:guide id="2" pos="38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3653"/>
    <a:srgbClr val="70D7A5"/>
    <a:srgbClr val="2DA168"/>
    <a:srgbClr val="BFBFBF"/>
    <a:srgbClr val="E94924"/>
    <a:srgbClr val="F09282"/>
    <a:srgbClr val="FF9999"/>
    <a:srgbClr val="FFCC99"/>
    <a:srgbClr val="FFC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3"/>
    <p:restoredTop sz="94782"/>
  </p:normalViewPr>
  <p:slideViewPr>
    <p:cSldViewPr snapToGrid="0" snapToObjects="1" showGuides="1">
      <p:cViewPr varScale="1">
        <p:scale>
          <a:sx n="105" d="100"/>
          <a:sy n="105" d="100"/>
        </p:scale>
        <p:origin x="952" y="184"/>
      </p:cViewPr>
      <p:guideLst>
        <p:guide orient="horz" pos="2118"/>
        <p:guide pos="3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XinGothic-GB W4"/>
      </a:defRPr>
    </a:lvl1pPr>
    <a:lvl2pPr indent="228600" latinLnBrk="0">
      <a:defRPr sz="1200">
        <a:latin typeface="+mn-lt"/>
        <a:ea typeface="+mn-ea"/>
        <a:cs typeface="+mn-cs"/>
        <a:sym typeface="XinGothic-GB W4"/>
      </a:defRPr>
    </a:lvl2pPr>
    <a:lvl3pPr indent="457200" latinLnBrk="0">
      <a:defRPr sz="1200">
        <a:latin typeface="+mn-lt"/>
        <a:ea typeface="+mn-ea"/>
        <a:cs typeface="+mn-cs"/>
        <a:sym typeface="XinGothic-GB W4"/>
      </a:defRPr>
    </a:lvl3pPr>
    <a:lvl4pPr indent="685800" latinLnBrk="0">
      <a:defRPr sz="1200">
        <a:latin typeface="+mn-lt"/>
        <a:ea typeface="+mn-ea"/>
        <a:cs typeface="+mn-cs"/>
        <a:sym typeface="XinGothic-GB W4"/>
      </a:defRPr>
    </a:lvl4pPr>
    <a:lvl5pPr indent="914400" latinLnBrk="0">
      <a:defRPr sz="1200">
        <a:latin typeface="+mn-lt"/>
        <a:ea typeface="+mn-ea"/>
        <a:cs typeface="+mn-cs"/>
        <a:sym typeface="XinGothic-GB W4"/>
      </a:defRPr>
    </a:lvl5pPr>
    <a:lvl6pPr indent="1143000" latinLnBrk="0">
      <a:defRPr sz="1200">
        <a:latin typeface="+mn-lt"/>
        <a:ea typeface="+mn-ea"/>
        <a:cs typeface="+mn-cs"/>
        <a:sym typeface="XinGothic-GB W4"/>
      </a:defRPr>
    </a:lvl6pPr>
    <a:lvl7pPr indent="1371600" latinLnBrk="0">
      <a:defRPr sz="1200">
        <a:latin typeface="+mn-lt"/>
        <a:ea typeface="+mn-ea"/>
        <a:cs typeface="+mn-cs"/>
        <a:sym typeface="XinGothic-GB W4"/>
      </a:defRPr>
    </a:lvl7pPr>
    <a:lvl8pPr indent="1600200" latinLnBrk="0">
      <a:defRPr sz="1200">
        <a:latin typeface="+mn-lt"/>
        <a:ea typeface="+mn-ea"/>
        <a:cs typeface="+mn-cs"/>
        <a:sym typeface="XinGothic-GB W4"/>
      </a:defRPr>
    </a:lvl8pPr>
    <a:lvl9pPr indent="1828800" latinLnBrk="0">
      <a:defRPr sz="1200">
        <a:latin typeface="+mn-lt"/>
        <a:ea typeface="+mn-ea"/>
        <a:cs typeface="+mn-cs"/>
        <a:sym typeface="XinGothic-GB W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34BCCB8-CF0F-4E5A-9045-2D27D9DCED25}" type="datetime1">
              <a:rPr lang="zh-CN" altLang="en-US" smtClean="0"/>
              <a:t>2021/11/9</a:t>
            </a:fld>
            <a:endParaRPr lang="de-DE" alt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 altLang="de-DE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36600" indent="-28257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3347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87500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4152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4987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559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131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703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AC237C17-10E9-4BF7-82F4-5978A06A1076}" type="slidenum">
              <a:rPr lang="de-DE" altLang="de-DE" b="0" smtClean="0">
                <a:solidFill>
                  <a:schemeClr val="tx1"/>
                </a:solidFill>
              </a:rPr>
              <a:t>2</a:t>
            </a:fld>
            <a:endParaRPr lang="de-DE" altLang="de-DE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6</a:t>
            </a:r>
            <a:r>
              <a:rPr lang="zh-CN" altLang="en-US"/>
              <a:t>大品类：标品，快手菜，肉禽蛋类，蔬菜类，水产类，水果类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34BCCB8-CF0F-4E5A-9045-2D27D9DCED25}" type="datetime1">
              <a:rPr lang="zh-CN" altLang="en-US" smtClean="0"/>
              <a:t>2021/11/9</a:t>
            </a:fld>
            <a:endParaRPr lang="de-DE" alt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 altLang="de-DE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36600" indent="-28257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3347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87500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4152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4987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559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131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703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AC237C17-10E9-4BF7-82F4-5978A06A1076}" type="slidenum">
              <a:rPr lang="de-DE" altLang="de-DE" b="0" smtClean="0">
                <a:solidFill>
                  <a:schemeClr val="tx1"/>
                </a:solidFill>
              </a:rPr>
              <a:t>3</a:t>
            </a:fld>
            <a:endParaRPr lang="de-DE" altLang="de-DE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34BCCB8-CF0F-4E5A-9045-2D27D9DCED25}" type="datetime1">
              <a:rPr lang="zh-CN" altLang="en-US" smtClean="0"/>
              <a:t>2021/11/9</a:t>
            </a:fld>
            <a:endParaRPr lang="de-DE" alt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 altLang="de-DE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36600" indent="-28257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3347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87500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4152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4987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559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131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703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AC237C17-10E9-4BF7-82F4-5978A06A1076}" type="slidenum">
              <a:rPr lang="de-DE" altLang="de-DE" b="0" smtClean="0">
                <a:solidFill>
                  <a:schemeClr val="tx1"/>
                </a:solidFill>
              </a:rPr>
              <a:t>4</a:t>
            </a:fld>
            <a:endParaRPr lang="de-DE" altLang="de-DE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34BCCB8-CF0F-4E5A-9045-2D27D9DCED25}" type="datetime1">
              <a:rPr lang="zh-CN" altLang="en-US" smtClean="0"/>
              <a:t>2021/11/9</a:t>
            </a:fld>
            <a:endParaRPr lang="de-DE" alt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 altLang="de-DE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36600" indent="-28257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3347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87500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4152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4987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559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131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703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AC237C17-10E9-4BF7-82F4-5978A06A1076}" type="slidenum">
              <a:rPr lang="de-DE" altLang="de-DE" b="0" smtClean="0">
                <a:solidFill>
                  <a:schemeClr val="tx1"/>
                </a:solidFill>
              </a:rPr>
              <a:t>5</a:t>
            </a:fld>
            <a:endParaRPr lang="de-DE" altLang="de-DE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69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34BCCB8-CF0F-4E5A-9045-2D27D9DCED25}" type="datetime1">
              <a:rPr lang="zh-CN" altLang="en-US" smtClean="0"/>
              <a:t>2021/11/9</a:t>
            </a:fld>
            <a:endParaRPr lang="de-DE" alt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 altLang="de-DE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36600" indent="-282575" defTabSz="898525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33475" indent="-225425" defTabSz="898525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87500" indent="-225425" defTabSz="898525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41525" indent="-225425" defTabSz="898525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4987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559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131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703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C237C17-10E9-4BF7-82F4-5978A06A1076}" type="slidenum">
              <a:rPr lang="de-DE" altLang="de-DE" b="0" smtClean="0">
                <a:solidFill>
                  <a:schemeClr val="tx1"/>
                </a:solidFill>
              </a:rPr>
              <a:t>6</a:t>
            </a:fld>
            <a:endParaRPr lang="de-DE" altLang="de-DE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34BCCB8-CF0F-4E5A-9045-2D27D9DCED25}" type="datetime1">
              <a:rPr lang="zh-CN" altLang="en-US" smtClean="0"/>
              <a:t>2021/11/9</a:t>
            </a:fld>
            <a:endParaRPr lang="de-DE" alt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 altLang="de-DE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36600" indent="-28257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3347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87500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4152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4987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559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131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703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AC237C17-10E9-4BF7-82F4-5978A06A1076}" type="slidenum">
              <a:rPr lang="de-DE" altLang="de-DE" b="0" smtClean="0">
                <a:solidFill>
                  <a:schemeClr val="tx1"/>
                </a:solidFill>
              </a:rPr>
              <a:t>7</a:t>
            </a:fld>
            <a:endParaRPr lang="de-DE" altLang="de-DE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34BCCB8-CF0F-4E5A-9045-2D27D9DCED25}" type="datetime1">
              <a:rPr lang="zh-CN" altLang="en-US" smtClean="0"/>
              <a:t>2021/11/9</a:t>
            </a:fld>
            <a:endParaRPr lang="de-DE" alt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 altLang="de-DE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36600" indent="-28257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3347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87500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4152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4987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559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131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703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AC237C17-10E9-4BF7-82F4-5978A06A1076}" type="slidenum">
              <a:rPr lang="de-DE" altLang="de-DE" b="0" smtClean="0">
                <a:solidFill>
                  <a:schemeClr val="tx1"/>
                </a:solidFill>
              </a:rPr>
              <a:t>8</a:t>
            </a:fld>
            <a:endParaRPr lang="de-DE" altLang="de-DE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fld id="{C34BCCB8-CF0F-4E5A-9045-2D27D9DCED25}" type="datetime1">
              <a:rPr lang="zh-CN" altLang="en-US" smtClean="0"/>
              <a:t>2021/11/9</a:t>
            </a:fld>
            <a:endParaRPr lang="de-DE" altLang="de-DE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de-DE" altLang="de-DE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36600" indent="-28257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3347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587500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41525" indent="-225425" defTabSz="898525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4987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559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131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70325" indent="-225425" defTabSz="89852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fld id="{AC237C17-10E9-4BF7-82F4-5978A06A1076}" type="slidenum">
              <a:rPr lang="de-DE" altLang="de-DE" b="0" smtClean="0">
                <a:solidFill>
                  <a:schemeClr val="tx1"/>
                </a:solidFill>
              </a:rPr>
              <a:t>9</a:t>
            </a:fld>
            <a:endParaRPr lang="de-DE" altLang="de-DE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7vWx9kly4gcbwn04rovj30u00jzwhq.jpg" descr="007vWx9kly4gcbwn04rovj30u00jzwhq.jpg"/>
          <p:cNvPicPr>
            <a:picLocks noChangeAspect="1"/>
          </p:cNvPicPr>
          <p:nvPr userDrawn="1"/>
        </p:nvPicPr>
        <p:blipFill>
          <a:blip r:embed="rId2"/>
          <a:srcRect r="13127"/>
          <a:stretch>
            <a:fillRect/>
          </a:stretch>
        </p:blipFill>
        <p:spPr>
          <a:xfrm>
            <a:off x="3244046" y="0"/>
            <a:ext cx="8948957" cy="68580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形状"/>
          <p:cNvSpPr/>
          <p:nvPr userDrawn="1"/>
        </p:nvSpPr>
        <p:spPr>
          <a:xfrm>
            <a:off x="90189" y="4646"/>
            <a:ext cx="9219813" cy="6891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" y="0"/>
                </a:moveTo>
                <a:lnTo>
                  <a:pt x="21600" y="0"/>
                </a:lnTo>
                <a:lnTo>
                  <a:pt x="16537" y="21520"/>
                </a:lnTo>
                <a:lnTo>
                  <a:pt x="0" y="21600"/>
                </a:lnTo>
                <a:lnTo>
                  <a:pt x="32" y="0"/>
                </a:lnTo>
                <a:close/>
              </a:path>
            </a:pathLst>
          </a:custGeom>
          <a:solidFill>
            <a:srgbClr val="198B48">
              <a:alpha val="66988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形状"/>
          <p:cNvSpPr/>
          <p:nvPr userDrawn="1"/>
        </p:nvSpPr>
        <p:spPr>
          <a:xfrm>
            <a:off x="-11411" y="0"/>
            <a:ext cx="9219813" cy="68912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2" y="0"/>
                </a:moveTo>
                <a:lnTo>
                  <a:pt x="21600" y="0"/>
                </a:lnTo>
                <a:lnTo>
                  <a:pt x="16537" y="21520"/>
                </a:lnTo>
                <a:lnTo>
                  <a:pt x="0" y="21600"/>
                </a:lnTo>
                <a:lnTo>
                  <a:pt x="32" y="0"/>
                </a:lnTo>
                <a:close/>
              </a:path>
            </a:pathLst>
          </a:custGeom>
          <a:gradFill>
            <a:gsLst>
              <a:gs pos="0">
                <a:srgbClr val="233552"/>
              </a:gs>
              <a:gs pos="100000">
                <a:srgbClr val="273654"/>
              </a:gs>
            </a:gsLst>
            <a:lin ang="12156140"/>
          </a:gradFill>
          <a:ln w="12700">
            <a:miter lim="400000"/>
          </a:ln>
        </p:spPr>
        <p:txBody>
          <a:bodyPr lIns="45719" rIns="45719"/>
          <a:lstStyle/>
          <a:p>
            <a:pPr>
              <a:defRPr>
                <a:solidFill>
                  <a:srgbClr val="3E4D6A"/>
                </a:solidFill>
              </a:defRPr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077" y="2402099"/>
            <a:ext cx="7777894" cy="811660"/>
          </a:xfrm>
        </p:spPr>
        <p:txBody>
          <a:bodyPr anchor="b">
            <a:normAutofit/>
          </a:bodyPr>
          <a:lstStyle>
            <a:lvl1pPr>
              <a:defRPr sz="4400" b="0">
                <a:solidFill>
                  <a:schemeClr val="bg1"/>
                </a:solidFill>
              </a:defRPr>
            </a:lvl1pPr>
          </a:lstStyle>
          <a:p>
            <a:pPr>
              <a:defRPr sz="4800">
                <a:solidFill>
                  <a:srgbClr val="FFFFFF"/>
                </a:solidFill>
                <a:latin typeface="XinGothic-GB W7"/>
                <a:ea typeface="XinGothic-GB W7"/>
                <a:cs typeface="XinGothic-GB W7"/>
                <a:sym typeface="XinGothic-GB W7"/>
              </a:defRPr>
            </a:pPr>
            <a:r>
              <a:rPr lang="zh-CN" altLang="en-US" dirty="0"/>
              <a:t>标题文字微软雅黑</a:t>
            </a:r>
            <a:r>
              <a:rPr lang="en-US" altLang="zh-CN" dirty="0"/>
              <a:t>48</a:t>
            </a:r>
            <a:r>
              <a:rPr lang="en-GB" altLang="zh-CN" dirty="0" err="1"/>
              <a:t>pt</a:t>
            </a:r>
            <a:endParaRPr lang="en-GB" alt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03077" y="3644241"/>
            <a:ext cx="2404510" cy="2702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副标题文字大小</a:t>
            </a:r>
            <a:r>
              <a:rPr lang="en-US" altLang="zh-CN" dirty="0"/>
              <a:t>14pt</a:t>
            </a:r>
            <a:endParaRPr lang="zh-CN" altLang="en-US" dirty="0"/>
          </a:p>
        </p:txBody>
      </p:sp>
      <p:pic>
        <p:nvPicPr>
          <p:cNvPr id="10" name="Picture 2" descr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2334" y="392838"/>
            <a:ext cx="1692096" cy="548366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"/>
          <p:cNvSpPr/>
          <p:nvPr userDrawn="1"/>
        </p:nvSpPr>
        <p:spPr>
          <a:xfrm>
            <a:off x="1784" y="-8037"/>
            <a:ext cx="10431661" cy="853440"/>
          </a:xfrm>
          <a:prstGeom prst="rect">
            <a:avLst/>
          </a:prstGeom>
          <a:solidFill>
            <a:srgbClr val="F0F1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成组"/>
          <p:cNvGrpSpPr/>
          <p:nvPr userDrawn="1"/>
        </p:nvGrpSpPr>
        <p:grpSpPr>
          <a:xfrm>
            <a:off x="10433446" y="-8037"/>
            <a:ext cx="1758554" cy="853440"/>
            <a:chOff x="0" y="0"/>
            <a:chExt cx="1758553" cy="853439"/>
          </a:xfrm>
        </p:grpSpPr>
        <p:sp>
          <p:nvSpPr>
            <p:cNvPr id="9" name="矩形"/>
            <p:cNvSpPr/>
            <p:nvPr/>
          </p:nvSpPr>
          <p:spPr>
            <a:xfrm>
              <a:off x="0" y="0"/>
              <a:ext cx="1758554" cy="853440"/>
            </a:xfrm>
            <a:prstGeom prst="rect">
              <a:avLst/>
            </a:prstGeom>
            <a:solidFill>
              <a:srgbClr val="198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58" y="183626"/>
              <a:ext cx="1500237" cy="48618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1" name="矩形"/>
          <p:cNvSpPr/>
          <p:nvPr userDrawn="1"/>
        </p:nvSpPr>
        <p:spPr>
          <a:xfrm>
            <a:off x="-1" y="6554688"/>
            <a:ext cx="12192001" cy="304781"/>
          </a:xfrm>
          <a:prstGeom prst="rect">
            <a:avLst/>
          </a:prstGeom>
          <a:solidFill>
            <a:srgbClr val="3E4D6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叮咚买菜——让食物像自来水一样触手可得"/>
          <p:cNvSpPr txBox="1"/>
          <p:nvPr userDrawn="1"/>
        </p:nvSpPr>
        <p:spPr>
          <a:xfrm>
            <a:off x="514121" y="6572458"/>
            <a:ext cx="2304475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r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叮咚买菜——让食物像自来水一样触手可得</a:t>
            </a:r>
          </a:p>
        </p:txBody>
      </p:sp>
      <p:sp>
        <p:nvSpPr>
          <p:cNvPr id="13" name="矩形"/>
          <p:cNvSpPr/>
          <p:nvPr userDrawn="1"/>
        </p:nvSpPr>
        <p:spPr>
          <a:xfrm>
            <a:off x="0" y="0"/>
            <a:ext cx="134790" cy="853440"/>
          </a:xfrm>
          <a:prstGeom prst="rect">
            <a:avLst/>
          </a:prstGeom>
          <a:solidFill>
            <a:srgbClr val="198B4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17364"/>
            <a:ext cx="10594873" cy="9700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02089" y="6475511"/>
            <a:ext cx="27432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BF7592A-8D98-8649-9304-DD69D2A2730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2D2C-6DE4-F64D-8F44-823AD1A9828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3CE6-5CBC-B84B-BA50-75440D388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2D2C-6DE4-F64D-8F44-823AD1A9828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3CE6-5CBC-B84B-BA50-75440D388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2D2C-6DE4-F64D-8F44-823AD1A9828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3CE6-5CBC-B84B-BA50-75440D388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2D2C-6DE4-F64D-8F44-823AD1A9828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3CE6-5CBC-B84B-BA50-75440D388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2D2C-6DE4-F64D-8F44-823AD1A9828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3CE6-5CBC-B84B-BA50-75440D388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2D2C-6DE4-F64D-8F44-823AD1A9828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3CE6-5CBC-B84B-BA50-75440D388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007vWx9kly4gcbwn04rovj30u00jzwhq.jpg" descr="007vWx9kly4gcbwn04rovj30u00jzwhq.jpg"/>
          <p:cNvPicPr>
            <a:picLocks noChangeAspect="1"/>
          </p:cNvPicPr>
          <p:nvPr userDrawn="1"/>
        </p:nvPicPr>
        <p:blipFill>
          <a:blip r:embed="rId2"/>
          <a:srcRect l="804" t="8094" b="8094"/>
          <a:stretch>
            <a:fillRect/>
          </a:stretch>
        </p:blipFill>
        <p:spPr>
          <a:xfrm>
            <a:off x="116" y="0"/>
            <a:ext cx="12191768" cy="685781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8" name="形状"/>
          <p:cNvSpPr/>
          <p:nvPr userDrawn="1"/>
        </p:nvSpPr>
        <p:spPr>
          <a:xfrm>
            <a:off x="1382677" y="-10636"/>
            <a:ext cx="9106647" cy="6879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028" y="21567"/>
                </a:lnTo>
                <a:lnTo>
                  <a:pt x="0" y="21600"/>
                </a:lnTo>
                <a:lnTo>
                  <a:pt x="6335" y="39"/>
                </a:lnTo>
                <a:lnTo>
                  <a:pt x="21600" y="0"/>
                </a:lnTo>
                <a:close/>
              </a:path>
            </a:pathLst>
          </a:custGeom>
          <a:solidFill>
            <a:srgbClr val="198B48">
              <a:alpha val="59496"/>
            </a:srgbClr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" name="形状"/>
          <p:cNvSpPr/>
          <p:nvPr userDrawn="1"/>
        </p:nvSpPr>
        <p:spPr>
          <a:xfrm>
            <a:off x="1219204" y="-126"/>
            <a:ext cx="9190731" cy="68686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6028" y="21567"/>
                </a:lnTo>
                <a:lnTo>
                  <a:pt x="0" y="21600"/>
                </a:lnTo>
                <a:lnTo>
                  <a:pt x="6335" y="39"/>
                </a:lnTo>
                <a:lnTo>
                  <a:pt x="21600" y="0"/>
                </a:lnTo>
                <a:close/>
              </a:path>
            </a:pathLst>
          </a:custGeom>
          <a:solidFill>
            <a:srgbClr val="273654"/>
          </a:solidFill>
          <a:ln w="12700">
            <a:miter lim="400000"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79316" y="758499"/>
            <a:ext cx="4555733" cy="786748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059561" y="1899874"/>
            <a:ext cx="3637052" cy="4351338"/>
          </a:xfrm>
        </p:spPr>
        <p:txBody>
          <a:bodyPr/>
          <a:lstStyle>
            <a:lvl1pPr marL="0" indent="0">
              <a:buNone/>
              <a:defRPr sz="2600">
                <a:solidFill>
                  <a:schemeClr val="bg1"/>
                </a:solidFill>
                <a:latin typeface="+mj-ea"/>
                <a:ea typeface="+mj-ea"/>
              </a:defRPr>
            </a:lvl1pPr>
            <a:lvl2pPr marL="0" algn="l">
              <a:defRPr sz="160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marL="0" indent="0"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标题文字微软雅黑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26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pt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/>
              <a:t>二级</a:t>
            </a:r>
            <a:r>
              <a:rPr lang="en-US" altLang="zh-CN" dirty="0"/>
              <a:t>16pt</a:t>
            </a:r>
            <a:endParaRPr lang="zh-CN" altLang="en-US" dirty="0"/>
          </a:p>
        </p:txBody>
      </p:sp>
      <p:pic>
        <p:nvPicPr>
          <p:cNvPr id="10" name="Picture 2" descr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2334" y="392838"/>
            <a:ext cx="1692096" cy="548366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3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045366" y="1801902"/>
            <a:ext cx="970653" cy="435133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accent1"/>
                </a:solidFill>
                <a:latin typeface="+mn-lt"/>
                <a:ea typeface="+mj-ea"/>
              </a:defRPr>
            </a:lvl1pPr>
            <a:lvl2pPr algn="l">
              <a:defRPr sz="160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2D2C-6DE4-F64D-8F44-823AD1A9828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3CE6-5CBC-B84B-BA50-75440D388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2D2C-6DE4-F64D-8F44-823AD1A9828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3CE6-5CBC-B84B-BA50-75440D388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2D2C-6DE4-F64D-8F44-823AD1A9828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3CE6-5CBC-B84B-BA50-75440D388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2D2C-6DE4-F64D-8F44-823AD1A9828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3CE6-5CBC-B84B-BA50-75440D388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2D2C-6DE4-F64D-8F44-823AD1A9828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3CE6-5CBC-B84B-BA50-75440D388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"/>
          <p:cNvSpPr/>
          <p:nvPr/>
        </p:nvSpPr>
        <p:spPr>
          <a:xfrm>
            <a:off x="-1786" y="0"/>
            <a:ext cx="10431661" cy="853440"/>
          </a:xfrm>
          <a:prstGeom prst="rect">
            <a:avLst/>
          </a:prstGeom>
          <a:solidFill>
            <a:srgbClr val="F0F1F5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  <a:endParaRPr dirty="0"/>
          </a:p>
        </p:txBody>
      </p:sp>
      <p:grpSp>
        <p:nvGrpSpPr>
          <p:cNvPr id="14" name="成组"/>
          <p:cNvGrpSpPr/>
          <p:nvPr/>
        </p:nvGrpSpPr>
        <p:grpSpPr>
          <a:xfrm>
            <a:off x="10433446" y="-8037"/>
            <a:ext cx="1758555" cy="853441"/>
            <a:chOff x="0" y="0"/>
            <a:chExt cx="1758554" cy="853440"/>
          </a:xfrm>
        </p:grpSpPr>
        <p:sp>
          <p:nvSpPr>
            <p:cNvPr id="12" name="矩形"/>
            <p:cNvSpPr/>
            <p:nvPr/>
          </p:nvSpPr>
          <p:spPr>
            <a:xfrm>
              <a:off x="0" y="0"/>
              <a:ext cx="1758554" cy="853440"/>
            </a:xfrm>
            <a:prstGeom prst="rect">
              <a:avLst/>
            </a:prstGeom>
            <a:solidFill>
              <a:srgbClr val="198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pic>
          <p:nvPicPr>
            <p:cNvPr id="13" name="Picture 2" descr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158" y="155490"/>
              <a:ext cx="1500237" cy="486188"/>
            </a:xfrm>
            <a:prstGeom prst="rect">
              <a:avLst/>
            </a:prstGeom>
            <a:ln w="12700" cap="flat">
              <a:noFill/>
              <a:miter lim="400000"/>
              <a:headEnd/>
              <a:tailEnd/>
            </a:ln>
            <a:effectLst/>
          </p:spPr>
        </p:pic>
      </p:grpSp>
      <p:sp>
        <p:nvSpPr>
          <p:cNvPr id="15" name="矩形"/>
          <p:cNvSpPr/>
          <p:nvPr/>
        </p:nvSpPr>
        <p:spPr>
          <a:xfrm>
            <a:off x="-1" y="6554688"/>
            <a:ext cx="12192001" cy="304781"/>
          </a:xfrm>
          <a:prstGeom prst="rect">
            <a:avLst/>
          </a:prstGeom>
          <a:solidFill>
            <a:srgbClr val="3E4D6A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叮咚买菜——让食物像自来水一样触手可得"/>
          <p:cNvSpPr txBox="1"/>
          <p:nvPr/>
        </p:nvSpPr>
        <p:spPr>
          <a:xfrm>
            <a:off x="174756" y="6591312"/>
            <a:ext cx="3588481" cy="23083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900">
                <a:solidFill>
                  <a:srgbClr val="FFFFFF"/>
                </a:solidFill>
              </a:defRPr>
            </a:lvl1pPr>
          </a:lstStyle>
          <a:p>
            <a:r>
              <a:rPr lang="zh-CN" altLang="en-US" dirty="0">
                <a:solidFill>
                  <a:srgbClr val="FFFFFF">
                    <a:alpha val="50000"/>
                  </a:srgbClr>
                </a:solidFill>
              </a:rPr>
              <a:t>我们的使命是</a:t>
            </a:r>
            <a:r>
              <a:rPr lang="en-US" altLang="zh-CN" dirty="0">
                <a:solidFill>
                  <a:srgbClr val="FFFFFF">
                    <a:alpha val="50000"/>
                  </a:srgbClr>
                </a:solidFill>
              </a:rPr>
              <a:t>——</a:t>
            </a:r>
            <a:r>
              <a:rPr lang="zh-CN" altLang="en-US" dirty="0">
                <a:solidFill>
                  <a:srgbClr val="FFFFFF">
                    <a:alpha val="50000"/>
                  </a:srgbClr>
                </a:solidFill>
              </a:rPr>
              <a:t>让美好的食材像自来水一样，触手可得，普惠万众 </a:t>
            </a:r>
          </a:p>
        </p:txBody>
      </p:sp>
      <p:sp>
        <p:nvSpPr>
          <p:cNvPr id="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31800" y="17363"/>
            <a:ext cx="9385846" cy="97004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sz="3000" b="1">
                <a:solidFill>
                  <a:srgbClr val="23355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XinGothic-GB W7"/>
              </a:defRPr>
            </a:lvl1pPr>
          </a:lstStyle>
          <a:p>
            <a:r>
              <a:rPr dirty="0" err="1"/>
              <a:t>标题文本</a:t>
            </a:r>
            <a:endParaRPr dirty="0"/>
          </a:p>
        </p:txBody>
      </p:sp>
      <p:sp>
        <p:nvSpPr>
          <p:cNvPr id="1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0985259" y="5923920"/>
            <a:ext cx="1206741" cy="1015663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rgbClr val="198B48">
                    <a:alpha val="60000"/>
                  </a:srgb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 dirty="0"/>
          </a:p>
        </p:txBody>
      </p:sp>
      <p:sp>
        <p:nvSpPr>
          <p:cNvPr id="19" name="矩形"/>
          <p:cNvSpPr/>
          <p:nvPr/>
        </p:nvSpPr>
        <p:spPr>
          <a:xfrm>
            <a:off x="-15826" y="0"/>
            <a:ext cx="134790" cy="853440"/>
          </a:xfrm>
          <a:prstGeom prst="rect">
            <a:avLst/>
          </a:prstGeom>
          <a:solidFill>
            <a:srgbClr val="198B48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DDDDDD"/>
                </a:solidFill>
              </a:defRPr>
            </a:pPr>
            <a:endParaRPr/>
          </a:p>
        </p:txBody>
      </p:sp>
      <p:sp>
        <p:nvSpPr>
          <p:cNvPr id="20" name="内容占位符 2"/>
          <p:cNvSpPr>
            <a:spLocks noGrp="1"/>
          </p:cNvSpPr>
          <p:nvPr>
            <p:ph idx="13" hasCustomPrompt="1"/>
          </p:nvPr>
        </p:nvSpPr>
        <p:spPr>
          <a:xfrm>
            <a:off x="431800" y="1475581"/>
            <a:ext cx="10388600" cy="4662170"/>
          </a:xfrm>
        </p:spPr>
        <p:txBody>
          <a:bodyPr/>
          <a:lstStyle>
            <a:lvl1pPr>
              <a:defRPr>
                <a:solidFill>
                  <a:srgbClr val="23355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rgbClr val="23355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solidFill>
                  <a:srgbClr val="23355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r>
              <a:rPr lang="zh-CN" altLang="en-US" dirty="0"/>
              <a:t>条目是微软雅黑字体</a:t>
            </a:r>
            <a:r>
              <a:rPr lang="en-US" altLang="zh-CN" dirty="0"/>
              <a:t>24pt</a:t>
            </a:r>
            <a:endParaRPr lang="zh-CN" altLang="en-US" dirty="0"/>
          </a:p>
          <a:p>
            <a:pPr lvl="1"/>
            <a:r>
              <a:rPr lang="zh-CN" altLang="en-US" dirty="0"/>
              <a:t>子条目是微软雅黑</a:t>
            </a:r>
            <a:r>
              <a:rPr lang="en-US" altLang="zh-CN" dirty="0"/>
              <a:t>22pt</a:t>
            </a:r>
          </a:p>
          <a:p>
            <a:pPr lvl="2"/>
            <a:r>
              <a:rPr lang="zh-CN" altLang="en-US" dirty="0"/>
              <a:t>第三层条目是微软雅黑</a:t>
            </a:r>
            <a:r>
              <a:rPr lang="en-US" altLang="zh-CN" dirty="0"/>
              <a:t>18pt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44130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3" y="3939939"/>
            <a:ext cx="12192001" cy="2960240"/>
          </a:xfrm>
          <a:prstGeom prst="rect">
            <a:avLst/>
          </a:prstGeom>
          <a:gradFill>
            <a:gsLst>
              <a:gs pos="0">
                <a:srgbClr val="233552"/>
              </a:gs>
              <a:gs pos="100000">
                <a:srgbClr val="273654"/>
              </a:gs>
            </a:gsLst>
            <a:lin ang="12156140"/>
          </a:gradFill>
          <a:ln w="12700">
            <a:miter lim="400000"/>
          </a:ln>
        </p:spPr>
        <p:txBody>
          <a:bodyPr lIns="45719" rIns="45719" rtlCol="0" anchor="ctr"/>
          <a:lstStyle/>
          <a:p>
            <a:pPr algn="l"/>
            <a:endParaRPr kumimoji="1" lang="zh-CN" altLang="en-US" dirty="0">
              <a:solidFill>
                <a:srgbClr val="3E4D6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54182"/>
            <a:ext cx="9479280" cy="108172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46040"/>
            <a:ext cx="9144000" cy="365125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>
                    <a:alpha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t>11/9/21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2D2C-6DE4-F64D-8F44-823AD1A98285}" type="datetimeFigureOut">
              <a:rPr kumimoji="1" lang="zh-CN" altLang="en-US" smtClean="0"/>
              <a:t>2021/11/9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3CE6-5CBC-B84B-BA50-75440D388D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210" y="2289810"/>
            <a:ext cx="6336030" cy="811530"/>
          </a:xfrm>
        </p:spPr>
        <p:txBody>
          <a:bodyPr>
            <a:normAutofit fontScale="90000"/>
          </a:bodyPr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</a:rPr>
              <a:t>商品力表达项目</a:t>
            </a:r>
            <a:r>
              <a:rPr kumimoji="1" lang="en-US" altLang="zh-CN" dirty="0">
                <a:solidFill>
                  <a:srgbClr val="FFFFFF"/>
                </a:solidFill>
              </a:rPr>
              <a:t>Kick off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9805" y="3564890"/>
            <a:ext cx="2127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   </a:t>
            </a:r>
            <a:r>
              <a:rPr lang="zh-CN" altLang="en-US" dirty="0">
                <a:solidFill>
                  <a:srgbClr val="FFFFFF"/>
                </a:solidFill>
              </a:rPr>
              <a:t>张伟</a:t>
            </a:r>
            <a:endParaRPr lang="en-US" altLang="zh-CN" dirty="0">
              <a:solidFill>
                <a:srgbClr val="FFFFFF"/>
              </a:solidFill>
            </a:endParaRPr>
          </a:p>
          <a:p>
            <a:r>
              <a:rPr lang="en-US" altLang="zh-CN" dirty="0">
                <a:solidFill>
                  <a:srgbClr val="FFFFFF"/>
                </a:solidFill>
              </a:rPr>
              <a:t>2021-11-09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430384"/>
            <a:ext cx="9479280" cy="1081723"/>
          </a:xfrm>
        </p:spPr>
        <p:txBody>
          <a:bodyPr>
            <a:normAutofit fontScale="90000"/>
          </a:bodyPr>
          <a:lstStyle/>
          <a:p>
            <a:r>
              <a:rPr kumimoji="1" lang="en-US" altLang="zh-CN" sz="8900" dirty="0">
                <a:latin typeface="+mj-ea"/>
              </a:rPr>
              <a:t>Thanks</a:t>
            </a:r>
            <a:r>
              <a:rPr kumimoji="1" lang="zh-CN" altLang="en-US" dirty="0">
                <a:latin typeface="+mj-ea"/>
              </a:rPr>
              <a:t>！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146040"/>
            <a:ext cx="9144000" cy="935771"/>
          </a:xfrm>
        </p:spPr>
        <p:txBody>
          <a:bodyPr>
            <a:normAutofit/>
          </a:bodyPr>
          <a:lstStyle/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我们的使命是</a:t>
            </a:r>
            <a:endParaRPr kumimoji="1"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让美好的食材像自来水一样</a:t>
            </a:r>
            <a:r>
              <a:rPr lang="zh-CN" altLang="en-US" dirty="0">
                <a:solidFill>
                  <a:srgbClr val="FFFFFF">
                    <a:alpha val="6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，触手可得，普惠万众</a:t>
            </a:r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90090" y="6117811"/>
            <a:ext cx="468000" cy="36000"/>
          </a:xfrm>
          <a:prstGeom prst="rect">
            <a:avLst/>
          </a:prstGeom>
          <a:solidFill>
            <a:srgbClr val="1AA3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703" y="145374"/>
            <a:ext cx="2171700" cy="711200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>
            <a:off x="632298" y="906002"/>
            <a:ext cx="11070076" cy="0"/>
          </a:xfrm>
          <a:prstGeom prst="line">
            <a:avLst/>
          </a:prstGeom>
          <a:ln w="1524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731838" y="269992"/>
            <a:ext cx="5364162" cy="59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5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EC1D98-4687-8642-A905-3C1B46685D38}"/>
              </a:ext>
            </a:extLst>
          </p:cNvPr>
          <p:cNvGrpSpPr/>
          <p:nvPr/>
        </p:nvGrpSpPr>
        <p:grpSpPr>
          <a:xfrm>
            <a:off x="1532240" y="1390795"/>
            <a:ext cx="8716019" cy="4646422"/>
            <a:chOff x="1532240" y="1224677"/>
            <a:chExt cx="8716019" cy="4646422"/>
          </a:xfrm>
        </p:grpSpPr>
        <p:sp>
          <p:nvSpPr>
            <p:cNvPr id="7" name="文本框 6"/>
            <p:cNvSpPr txBox="1"/>
            <p:nvPr/>
          </p:nvSpPr>
          <p:spPr>
            <a:xfrm>
              <a:off x="2289111" y="1297362"/>
              <a:ext cx="10998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微软雅黑" charset="0"/>
                  <a:ea typeface="微软雅黑" charset="0"/>
                </a:rPr>
                <a:t>背景介绍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289111" y="1986972"/>
              <a:ext cx="10998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微软雅黑" charset="0"/>
                  <a:ea typeface="微软雅黑" charset="0"/>
                </a:rPr>
                <a:t>项目目标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289110" y="3380924"/>
              <a:ext cx="10998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微软雅黑" charset="0"/>
                  <a:ea typeface="微软雅黑" charset="0"/>
                </a:rPr>
                <a:t>项目范围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289110" y="4070534"/>
              <a:ext cx="178752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微软雅黑" charset="0"/>
                  <a:ea typeface="微软雅黑" charset="0"/>
                </a:rPr>
                <a:t>项目里程碑节点</a:t>
              </a:r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4"/>
            <a:srcRect l="15437" t="5588" r="53461" b="70152"/>
            <a:stretch>
              <a:fillRect/>
            </a:stretch>
          </p:blipFill>
          <p:spPr>
            <a:xfrm>
              <a:off x="5419780" y="1431670"/>
              <a:ext cx="2310714" cy="1161535"/>
            </a:xfrm>
            <a:custGeom>
              <a:avLst/>
              <a:gdLst>
                <a:gd name="connsiteX0" fmla="*/ 193593 w 2310714"/>
                <a:gd name="connsiteY0" fmla="*/ 0 h 1161535"/>
                <a:gd name="connsiteX1" fmla="*/ 2117121 w 2310714"/>
                <a:gd name="connsiteY1" fmla="*/ 0 h 1161535"/>
                <a:gd name="connsiteX2" fmla="*/ 2310714 w 2310714"/>
                <a:gd name="connsiteY2" fmla="*/ 193593 h 1161535"/>
                <a:gd name="connsiteX3" fmla="*/ 2310714 w 2310714"/>
                <a:gd name="connsiteY3" fmla="*/ 967942 h 1161535"/>
                <a:gd name="connsiteX4" fmla="*/ 2117121 w 2310714"/>
                <a:gd name="connsiteY4" fmla="*/ 1161535 h 1161535"/>
                <a:gd name="connsiteX5" fmla="*/ 193593 w 2310714"/>
                <a:gd name="connsiteY5" fmla="*/ 1161535 h 1161535"/>
                <a:gd name="connsiteX6" fmla="*/ 0 w 2310714"/>
                <a:gd name="connsiteY6" fmla="*/ 967942 h 1161535"/>
                <a:gd name="connsiteX7" fmla="*/ 0 w 2310714"/>
                <a:gd name="connsiteY7" fmla="*/ 193593 h 1161535"/>
                <a:gd name="connsiteX8" fmla="*/ 193593 w 2310714"/>
                <a:gd name="connsiteY8" fmla="*/ 0 h 11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0714" h="1161535">
                  <a:moveTo>
                    <a:pt x="193593" y="0"/>
                  </a:moveTo>
                  <a:lnTo>
                    <a:pt x="2117121" y="0"/>
                  </a:lnTo>
                  <a:cubicBezTo>
                    <a:pt x="2224039" y="0"/>
                    <a:pt x="2310714" y="86675"/>
                    <a:pt x="2310714" y="193593"/>
                  </a:cubicBezTo>
                  <a:lnTo>
                    <a:pt x="2310714" y="967942"/>
                  </a:lnTo>
                  <a:cubicBezTo>
                    <a:pt x="2310714" y="1074860"/>
                    <a:pt x="2224039" y="1161535"/>
                    <a:pt x="2117121" y="1161535"/>
                  </a:cubicBezTo>
                  <a:lnTo>
                    <a:pt x="193593" y="1161535"/>
                  </a:lnTo>
                  <a:cubicBezTo>
                    <a:pt x="86675" y="1161535"/>
                    <a:pt x="0" y="1074860"/>
                    <a:pt x="0" y="967942"/>
                  </a:cubicBezTo>
                  <a:lnTo>
                    <a:pt x="0" y="193593"/>
                  </a:lnTo>
                  <a:cubicBezTo>
                    <a:pt x="0" y="86675"/>
                    <a:pt x="86675" y="0"/>
                    <a:pt x="193593" y="0"/>
                  </a:cubicBezTo>
                  <a:close/>
                </a:path>
              </a:pathLst>
            </a:cu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4"/>
            <a:srcRect l="49326" t="5760" r="19572" b="69981"/>
            <a:stretch>
              <a:fillRect/>
            </a:stretch>
          </p:blipFill>
          <p:spPr>
            <a:xfrm>
              <a:off x="7937545" y="1439860"/>
              <a:ext cx="2310714" cy="1161535"/>
            </a:xfrm>
            <a:custGeom>
              <a:avLst/>
              <a:gdLst>
                <a:gd name="connsiteX0" fmla="*/ 193593 w 2310714"/>
                <a:gd name="connsiteY0" fmla="*/ 0 h 1161535"/>
                <a:gd name="connsiteX1" fmla="*/ 2117121 w 2310714"/>
                <a:gd name="connsiteY1" fmla="*/ 0 h 1161535"/>
                <a:gd name="connsiteX2" fmla="*/ 2310714 w 2310714"/>
                <a:gd name="connsiteY2" fmla="*/ 193593 h 1161535"/>
                <a:gd name="connsiteX3" fmla="*/ 2310714 w 2310714"/>
                <a:gd name="connsiteY3" fmla="*/ 967942 h 1161535"/>
                <a:gd name="connsiteX4" fmla="*/ 2117121 w 2310714"/>
                <a:gd name="connsiteY4" fmla="*/ 1161535 h 1161535"/>
                <a:gd name="connsiteX5" fmla="*/ 193593 w 2310714"/>
                <a:gd name="connsiteY5" fmla="*/ 1161535 h 1161535"/>
                <a:gd name="connsiteX6" fmla="*/ 0 w 2310714"/>
                <a:gd name="connsiteY6" fmla="*/ 967942 h 1161535"/>
                <a:gd name="connsiteX7" fmla="*/ 0 w 2310714"/>
                <a:gd name="connsiteY7" fmla="*/ 193593 h 1161535"/>
                <a:gd name="connsiteX8" fmla="*/ 193593 w 2310714"/>
                <a:gd name="connsiteY8" fmla="*/ 0 h 11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0714" h="1161535">
                  <a:moveTo>
                    <a:pt x="193593" y="0"/>
                  </a:moveTo>
                  <a:lnTo>
                    <a:pt x="2117121" y="0"/>
                  </a:lnTo>
                  <a:cubicBezTo>
                    <a:pt x="2224039" y="0"/>
                    <a:pt x="2310714" y="86675"/>
                    <a:pt x="2310714" y="193593"/>
                  </a:cubicBezTo>
                  <a:lnTo>
                    <a:pt x="2310714" y="967942"/>
                  </a:lnTo>
                  <a:cubicBezTo>
                    <a:pt x="2310714" y="1074860"/>
                    <a:pt x="2224039" y="1161535"/>
                    <a:pt x="2117121" y="1161535"/>
                  </a:cubicBezTo>
                  <a:lnTo>
                    <a:pt x="193593" y="1161535"/>
                  </a:lnTo>
                  <a:cubicBezTo>
                    <a:pt x="86675" y="1161535"/>
                    <a:pt x="0" y="1074860"/>
                    <a:pt x="0" y="967942"/>
                  </a:cubicBezTo>
                  <a:lnTo>
                    <a:pt x="0" y="193593"/>
                  </a:lnTo>
                  <a:cubicBezTo>
                    <a:pt x="0" y="86675"/>
                    <a:pt x="86675" y="0"/>
                    <a:pt x="193593" y="0"/>
                  </a:cubicBezTo>
                  <a:close/>
                </a:path>
              </a:pathLst>
            </a:cu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4"/>
            <a:srcRect l="15757" t="32974" r="53141" b="42767"/>
            <a:stretch>
              <a:fillRect/>
            </a:stretch>
          </p:blipFill>
          <p:spPr>
            <a:xfrm>
              <a:off x="5443560" y="2742844"/>
              <a:ext cx="2310714" cy="1161535"/>
            </a:xfrm>
            <a:custGeom>
              <a:avLst/>
              <a:gdLst>
                <a:gd name="connsiteX0" fmla="*/ 193593 w 2310714"/>
                <a:gd name="connsiteY0" fmla="*/ 0 h 1161535"/>
                <a:gd name="connsiteX1" fmla="*/ 2117121 w 2310714"/>
                <a:gd name="connsiteY1" fmla="*/ 0 h 1161535"/>
                <a:gd name="connsiteX2" fmla="*/ 2310714 w 2310714"/>
                <a:gd name="connsiteY2" fmla="*/ 193593 h 1161535"/>
                <a:gd name="connsiteX3" fmla="*/ 2310714 w 2310714"/>
                <a:gd name="connsiteY3" fmla="*/ 967942 h 1161535"/>
                <a:gd name="connsiteX4" fmla="*/ 2117121 w 2310714"/>
                <a:gd name="connsiteY4" fmla="*/ 1161535 h 1161535"/>
                <a:gd name="connsiteX5" fmla="*/ 193593 w 2310714"/>
                <a:gd name="connsiteY5" fmla="*/ 1161535 h 1161535"/>
                <a:gd name="connsiteX6" fmla="*/ 0 w 2310714"/>
                <a:gd name="connsiteY6" fmla="*/ 967942 h 1161535"/>
                <a:gd name="connsiteX7" fmla="*/ 0 w 2310714"/>
                <a:gd name="connsiteY7" fmla="*/ 193593 h 1161535"/>
                <a:gd name="connsiteX8" fmla="*/ 193593 w 2310714"/>
                <a:gd name="connsiteY8" fmla="*/ 0 h 11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0714" h="1161535">
                  <a:moveTo>
                    <a:pt x="193593" y="0"/>
                  </a:moveTo>
                  <a:lnTo>
                    <a:pt x="2117121" y="0"/>
                  </a:lnTo>
                  <a:cubicBezTo>
                    <a:pt x="2224039" y="0"/>
                    <a:pt x="2310714" y="86675"/>
                    <a:pt x="2310714" y="193593"/>
                  </a:cubicBezTo>
                  <a:lnTo>
                    <a:pt x="2310714" y="967942"/>
                  </a:lnTo>
                  <a:cubicBezTo>
                    <a:pt x="2310714" y="1074860"/>
                    <a:pt x="2224039" y="1161535"/>
                    <a:pt x="2117121" y="1161535"/>
                  </a:cubicBezTo>
                  <a:lnTo>
                    <a:pt x="193593" y="1161535"/>
                  </a:lnTo>
                  <a:cubicBezTo>
                    <a:pt x="86675" y="1161535"/>
                    <a:pt x="0" y="1074860"/>
                    <a:pt x="0" y="967942"/>
                  </a:cubicBezTo>
                  <a:lnTo>
                    <a:pt x="0" y="193593"/>
                  </a:lnTo>
                  <a:cubicBezTo>
                    <a:pt x="0" y="86675"/>
                    <a:pt x="86675" y="0"/>
                    <a:pt x="193593" y="0"/>
                  </a:cubicBezTo>
                  <a:close/>
                </a:path>
              </a:pathLst>
            </a:cu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4"/>
            <a:srcRect l="49326" t="33647" r="19572" b="42093"/>
            <a:stretch>
              <a:fillRect/>
            </a:stretch>
          </p:blipFill>
          <p:spPr>
            <a:xfrm>
              <a:off x="7937545" y="2775105"/>
              <a:ext cx="2310714" cy="1161535"/>
            </a:xfrm>
            <a:custGeom>
              <a:avLst/>
              <a:gdLst>
                <a:gd name="connsiteX0" fmla="*/ 193593 w 2310714"/>
                <a:gd name="connsiteY0" fmla="*/ 0 h 1161535"/>
                <a:gd name="connsiteX1" fmla="*/ 2117121 w 2310714"/>
                <a:gd name="connsiteY1" fmla="*/ 0 h 1161535"/>
                <a:gd name="connsiteX2" fmla="*/ 2310714 w 2310714"/>
                <a:gd name="connsiteY2" fmla="*/ 193593 h 1161535"/>
                <a:gd name="connsiteX3" fmla="*/ 2310714 w 2310714"/>
                <a:gd name="connsiteY3" fmla="*/ 967942 h 1161535"/>
                <a:gd name="connsiteX4" fmla="*/ 2117121 w 2310714"/>
                <a:gd name="connsiteY4" fmla="*/ 1161535 h 1161535"/>
                <a:gd name="connsiteX5" fmla="*/ 193593 w 2310714"/>
                <a:gd name="connsiteY5" fmla="*/ 1161535 h 1161535"/>
                <a:gd name="connsiteX6" fmla="*/ 0 w 2310714"/>
                <a:gd name="connsiteY6" fmla="*/ 967942 h 1161535"/>
                <a:gd name="connsiteX7" fmla="*/ 0 w 2310714"/>
                <a:gd name="connsiteY7" fmla="*/ 193593 h 1161535"/>
                <a:gd name="connsiteX8" fmla="*/ 193593 w 2310714"/>
                <a:gd name="connsiteY8" fmla="*/ 0 h 11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0714" h="1161535">
                  <a:moveTo>
                    <a:pt x="193593" y="0"/>
                  </a:moveTo>
                  <a:lnTo>
                    <a:pt x="2117121" y="0"/>
                  </a:lnTo>
                  <a:cubicBezTo>
                    <a:pt x="2224039" y="0"/>
                    <a:pt x="2310714" y="86675"/>
                    <a:pt x="2310714" y="193593"/>
                  </a:cubicBezTo>
                  <a:lnTo>
                    <a:pt x="2310714" y="967942"/>
                  </a:lnTo>
                  <a:cubicBezTo>
                    <a:pt x="2310714" y="1074860"/>
                    <a:pt x="2224039" y="1161535"/>
                    <a:pt x="2117121" y="1161535"/>
                  </a:cubicBezTo>
                  <a:lnTo>
                    <a:pt x="193593" y="1161535"/>
                  </a:lnTo>
                  <a:cubicBezTo>
                    <a:pt x="86675" y="1161535"/>
                    <a:pt x="0" y="1074860"/>
                    <a:pt x="0" y="967942"/>
                  </a:cubicBezTo>
                  <a:lnTo>
                    <a:pt x="0" y="193593"/>
                  </a:lnTo>
                  <a:cubicBezTo>
                    <a:pt x="0" y="86675"/>
                    <a:pt x="86675" y="0"/>
                    <a:pt x="193593" y="0"/>
                  </a:cubicBezTo>
                  <a:close/>
                </a:path>
              </a:pathLst>
            </a:cu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4"/>
            <a:srcRect l="15757" t="61681" r="53141" b="14059"/>
            <a:stretch>
              <a:fillRect/>
            </a:stretch>
          </p:blipFill>
          <p:spPr>
            <a:xfrm>
              <a:off x="5443560" y="4117347"/>
              <a:ext cx="2310714" cy="1161535"/>
            </a:xfrm>
            <a:custGeom>
              <a:avLst/>
              <a:gdLst>
                <a:gd name="connsiteX0" fmla="*/ 193593 w 2310714"/>
                <a:gd name="connsiteY0" fmla="*/ 0 h 1161535"/>
                <a:gd name="connsiteX1" fmla="*/ 2117121 w 2310714"/>
                <a:gd name="connsiteY1" fmla="*/ 0 h 1161535"/>
                <a:gd name="connsiteX2" fmla="*/ 2310714 w 2310714"/>
                <a:gd name="connsiteY2" fmla="*/ 193593 h 1161535"/>
                <a:gd name="connsiteX3" fmla="*/ 2310714 w 2310714"/>
                <a:gd name="connsiteY3" fmla="*/ 967942 h 1161535"/>
                <a:gd name="connsiteX4" fmla="*/ 2117121 w 2310714"/>
                <a:gd name="connsiteY4" fmla="*/ 1161535 h 1161535"/>
                <a:gd name="connsiteX5" fmla="*/ 193593 w 2310714"/>
                <a:gd name="connsiteY5" fmla="*/ 1161535 h 1161535"/>
                <a:gd name="connsiteX6" fmla="*/ 0 w 2310714"/>
                <a:gd name="connsiteY6" fmla="*/ 967942 h 1161535"/>
                <a:gd name="connsiteX7" fmla="*/ 0 w 2310714"/>
                <a:gd name="connsiteY7" fmla="*/ 193593 h 1161535"/>
                <a:gd name="connsiteX8" fmla="*/ 193593 w 2310714"/>
                <a:gd name="connsiteY8" fmla="*/ 0 h 11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0714" h="1161535">
                  <a:moveTo>
                    <a:pt x="193593" y="0"/>
                  </a:moveTo>
                  <a:lnTo>
                    <a:pt x="2117121" y="0"/>
                  </a:lnTo>
                  <a:cubicBezTo>
                    <a:pt x="2224039" y="0"/>
                    <a:pt x="2310714" y="86675"/>
                    <a:pt x="2310714" y="193593"/>
                  </a:cubicBezTo>
                  <a:lnTo>
                    <a:pt x="2310714" y="967942"/>
                  </a:lnTo>
                  <a:cubicBezTo>
                    <a:pt x="2310714" y="1074860"/>
                    <a:pt x="2224039" y="1161535"/>
                    <a:pt x="2117121" y="1161535"/>
                  </a:cubicBezTo>
                  <a:lnTo>
                    <a:pt x="193593" y="1161535"/>
                  </a:lnTo>
                  <a:cubicBezTo>
                    <a:pt x="86675" y="1161535"/>
                    <a:pt x="0" y="1074860"/>
                    <a:pt x="0" y="967942"/>
                  </a:cubicBezTo>
                  <a:lnTo>
                    <a:pt x="0" y="193593"/>
                  </a:lnTo>
                  <a:cubicBezTo>
                    <a:pt x="0" y="86675"/>
                    <a:pt x="86675" y="0"/>
                    <a:pt x="193593" y="0"/>
                  </a:cubicBezTo>
                  <a:close/>
                </a:path>
              </a:pathLst>
            </a:cu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/>
            <a:srcRect l="49326" t="62145" r="19572" b="13595"/>
            <a:stretch>
              <a:fillRect/>
            </a:stretch>
          </p:blipFill>
          <p:spPr>
            <a:xfrm>
              <a:off x="7937545" y="4139552"/>
              <a:ext cx="2310714" cy="1161535"/>
            </a:xfrm>
            <a:custGeom>
              <a:avLst/>
              <a:gdLst>
                <a:gd name="connsiteX0" fmla="*/ 193593 w 2310714"/>
                <a:gd name="connsiteY0" fmla="*/ 0 h 1161535"/>
                <a:gd name="connsiteX1" fmla="*/ 2117121 w 2310714"/>
                <a:gd name="connsiteY1" fmla="*/ 0 h 1161535"/>
                <a:gd name="connsiteX2" fmla="*/ 2310714 w 2310714"/>
                <a:gd name="connsiteY2" fmla="*/ 193593 h 1161535"/>
                <a:gd name="connsiteX3" fmla="*/ 2310714 w 2310714"/>
                <a:gd name="connsiteY3" fmla="*/ 967942 h 1161535"/>
                <a:gd name="connsiteX4" fmla="*/ 2117121 w 2310714"/>
                <a:gd name="connsiteY4" fmla="*/ 1161535 h 1161535"/>
                <a:gd name="connsiteX5" fmla="*/ 193593 w 2310714"/>
                <a:gd name="connsiteY5" fmla="*/ 1161535 h 1161535"/>
                <a:gd name="connsiteX6" fmla="*/ 0 w 2310714"/>
                <a:gd name="connsiteY6" fmla="*/ 967942 h 1161535"/>
                <a:gd name="connsiteX7" fmla="*/ 0 w 2310714"/>
                <a:gd name="connsiteY7" fmla="*/ 193593 h 1161535"/>
                <a:gd name="connsiteX8" fmla="*/ 193593 w 2310714"/>
                <a:gd name="connsiteY8" fmla="*/ 0 h 11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10714" h="1161535">
                  <a:moveTo>
                    <a:pt x="193593" y="0"/>
                  </a:moveTo>
                  <a:lnTo>
                    <a:pt x="2117121" y="0"/>
                  </a:lnTo>
                  <a:cubicBezTo>
                    <a:pt x="2224039" y="0"/>
                    <a:pt x="2310714" y="86675"/>
                    <a:pt x="2310714" y="193593"/>
                  </a:cubicBezTo>
                  <a:lnTo>
                    <a:pt x="2310714" y="967942"/>
                  </a:lnTo>
                  <a:cubicBezTo>
                    <a:pt x="2310714" y="1074860"/>
                    <a:pt x="2224039" y="1161535"/>
                    <a:pt x="2117121" y="1161535"/>
                  </a:cubicBezTo>
                  <a:lnTo>
                    <a:pt x="193593" y="1161535"/>
                  </a:lnTo>
                  <a:cubicBezTo>
                    <a:pt x="86675" y="1161535"/>
                    <a:pt x="0" y="1074860"/>
                    <a:pt x="0" y="967942"/>
                  </a:cubicBezTo>
                  <a:lnTo>
                    <a:pt x="0" y="193593"/>
                  </a:lnTo>
                  <a:cubicBezTo>
                    <a:pt x="0" y="86675"/>
                    <a:pt x="86675" y="0"/>
                    <a:pt x="193593" y="0"/>
                  </a:cubicBezTo>
                  <a:close/>
                </a:path>
              </a:pathLst>
            </a:custGeom>
          </p:spPr>
        </p:pic>
        <p:sp>
          <p:nvSpPr>
            <p:cNvPr id="3" name="八边形 2"/>
            <p:cNvSpPr/>
            <p:nvPr/>
          </p:nvSpPr>
          <p:spPr>
            <a:xfrm>
              <a:off x="1532240" y="4687459"/>
              <a:ext cx="506627" cy="494030"/>
            </a:xfrm>
            <a:prstGeom prst="octagon">
              <a:avLst/>
            </a:prstGeom>
            <a:solidFill>
              <a:srgbClr val="263653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6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332290" y="4760144"/>
              <a:ext cx="109982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微软雅黑" charset="0"/>
                  <a:ea typeface="微软雅黑" charset="0"/>
                </a:rPr>
                <a:t>沟通机制</a:t>
              </a:r>
            </a:p>
          </p:txBody>
        </p:sp>
        <p:sp>
          <p:nvSpPr>
            <p:cNvPr id="9" name="八边形 8"/>
            <p:cNvSpPr/>
            <p:nvPr/>
          </p:nvSpPr>
          <p:spPr>
            <a:xfrm>
              <a:off x="1532240" y="5377069"/>
              <a:ext cx="506627" cy="494030"/>
            </a:xfrm>
            <a:prstGeom prst="octagon">
              <a:avLst/>
            </a:prstGeom>
            <a:solidFill>
              <a:srgbClr val="263653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7</a:t>
              </a: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332290" y="5449754"/>
              <a:ext cx="1329055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微软雅黑" charset="0"/>
                  <a:ea typeface="微软雅黑" charset="0"/>
                </a:rPr>
                <a:t>主要干系人</a:t>
              </a:r>
            </a:p>
          </p:txBody>
        </p:sp>
        <p:sp>
          <p:nvSpPr>
            <p:cNvPr id="19" name="八边形 18"/>
            <p:cNvSpPr/>
            <p:nvPr/>
          </p:nvSpPr>
          <p:spPr>
            <a:xfrm>
              <a:off x="1532240" y="3997849"/>
              <a:ext cx="506627" cy="494030"/>
            </a:xfrm>
            <a:prstGeom prst="octagon">
              <a:avLst/>
            </a:prstGeom>
            <a:solidFill>
              <a:srgbClr val="263653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5</a:t>
              </a:r>
            </a:p>
          </p:txBody>
        </p:sp>
        <p:sp>
          <p:nvSpPr>
            <p:cNvPr id="22" name="八边形 21"/>
            <p:cNvSpPr/>
            <p:nvPr/>
          </p:nvSpPr>
          <p:spPr>
            <a:xfrm>
              <a:off x="1532240" y="3308239"/>
              <a:ext cx="506627" cy="494030"/>
            </a:xfrm>
            <a:prstGeom prst="octagon">
              <a:avLst/>
            </a:prstGeom>
            <a:solidFill>
              <a:srgbClr val="263653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4</a:t>
              </a:r>
            </a:p>
          </p:txBody>
        </p:sp>
        <p:sp>
          <p:nvSpPr>
            <p:cNvPr id="23" name="八边形 22"/>
            <p:cNvSpPr/>
            <p:nvPr/>
          </p:nvSpPr>
          <p:spPr>
            <a:xfrm>
              <a:off x="1532240" y="1914287"/>
              <a:ext cx="506627" cy="494030"/>
            </a:xfrm>
            <a:prstGeom prst="octagon">
              <a:avLst/>
            </a:prstGeom>
            <a:solidFill>
              <a:srgbClr val="263653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2</a:t>
              </a:r>
            </a:p>
          </p:txBody>
        </p:sp>
        <p:sp>
          <p:nvSpPr>
            <p:cNvPr id="24" name="八边形 23"/>
            <p:cNvSpPr/>
            <p:nvPr/>
          </p:nvSpPr>
          <p:spPr>
            <a:xfrm>
              <a:off x="1532240" y="1224677"/>
              <a:ext cx="506627" cy="494030"/>
            </a:xfrm>
            <a:prstGeom prst="octagon">
              <a:avLst/>
            </a:prstGeom>
            <a:solidFill>
              <a:srgbClr val="263653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solidFill>
                    <a:schemeClr val="bg1"/>
                  </a:solidFill>
                  <a:latin typeface="微软雅黑" charset="0"/>
                  <a:ea typeface="微软雅黑" charset="0"/>
                </a:rPr>
                <a:t>1</a:t>
              </a: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F332ED9A-9897-CF4D-8353-10B9C84F5A32}"/>
              </a:ext>
            </a:extLst>
          </p:cNvPr>
          <p:cNvSpPr txBox="1"/>
          <p:nvPr/>
        </p:nvSpPr>
        <p:spPr>
          <a:xfrm>
            <a:off x="2289110" y="28257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微软雅黑" charset="0"/>
                <a:ea typeface="微软雅黑" charset="0"/>
              </a:rPr>
              <a:t>产品方案</a:t>
            </a:r>
          </a:p>
        </p:txBody>
      </p:sp>
      <p:sp>
        <p:nvSpPr>
          <p:cNvPr id="28" name="八边形 27">
            <a:extLst>
              <a:ext uri="{FF2B5EF4-FFF2-40B4-BE49-F238E27FC236}">
                <a16:creationId xmlns:a16="http://schemas.microsoft.com/office/drawing/2014/main" id="{4B4BDC17-31A0-9E4E-BFD6-704FFDE7F927}"/>
              </a:ext>
            </a:extLst>
          </p:cNvPr>
          <p:cNvSpPr/>
          <p:nvPr/>
        </p:nvSpPr>
        <p:spPr>
          <a:xfrm>
            <a:off x="1532239" y="2753113"/>
            <a:ext cx="506627" cy="494030"/>
          </a:xfrm>
          <a:prstGeom prst="octagon">
            <a:avLst/>
          </a:prstGeom>
          <a:solidFill>
            <a:srgbClr val="263653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微软雅黑" charset="0"/>
                <a:ea typeface="微软雅黑" charset="0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703" y="145374"/>
            <a:ext cx="2171700" cy="711200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>
            <a:off x="632298" y="906002"/>
            <a:ext cx="11070076" cy="0"/>
          </a:xfrm>
          <a:prstGeom prst="line">
            <a:avLst/>
          </a:prstGeom>
          <a:ln w="1524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31838" y="269992"/>
            <a:ext cx="5364162" cy="597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5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背景介绍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32298" y="1951672"/>
            <a:ext cx="10978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微软雅黑" charset="0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商品力表达项目是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公司的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S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级项目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charset="0"/>
              </a:rPr>
              <a:t>，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公司在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整体趋向于增强商品力在平台上的表达。通过此，可以塑造公司在市场层面更核心的竞争力，做到“与其更好，不如不同”。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目前的商品力表达的内容与各友商的差别并不大，并没有针对公司的商品力战略进行针对性的信息透传，因此后续应该对这方面有进一部分数据建设、治理和透传。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703" y="145374"/>
            <a:ext cx="2171700" cy="711200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>
            <a:off x="632298" y="906002"/>
            <a:ext cx="11070076" cy="0"/>
          </a:xfrm>
          <a:prstGeom prst="line">
            <a:avLst/>
          </a:prstGeom>
          <a:ln w="1524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31838" y="269992"/>
            <a:ext cx="5364162" cy="60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5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项目目标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7F3CDF7-1F10-494D-B9D2-4266ADDBB9CA}"/>
              </a:ext>
            </a:extLst>
          </p:cNvPr>
          <p:cNvSpPr txBox="1"/>
          <p:nvPr/>
        </p:nvSpPr>
        <p:spPr>
          <a:xfrm>
            <a:off x="632298" y="2022853"/>
            <a:ext cx="1097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  <a:cs typeface="微软雅黑" charset="0"/>
              </a:rPr>
              <a:t>	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通过商品力表达的提升，提升链路上表达的区分，让商品力强的好品，有自己的不同，从而提升整体链路的加购率，以及复购率。预期可以提升核心链路商品加购率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0.3</a:t>
            </a:r>
            <a:r>
              <a:rPr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pp</a:t>
            </a:r>
            <a:r>
              <a:rPr lang="zh-CN" altLang="e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703" y="145374"/>
            <a:ext cx="2171700" cy="711200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>
            <a:off x="632298" y="906002"/>
            <a:ext cx="11070076" cy="0"/>
          </a:xfrm>
          <a:prstGeom prst="line">
            <a:avLst/>
          </a:prstGeom>
          <a:ln w="1524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31838" y="269992"/>
            <a:ext cx="5364162" cy="60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5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产品方案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06C8533-B5DE-9C4E-A61D-E3E7B1ECF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340768"/>
              </p:ext>
            </p:extLst>
          </p:nvPr>
        </p:nvGraphicFramePr>
        <p:xfrm>
          <a:off x="632298" y="818712"/>
          <a:ext cx="10486245" cy="5994900"/>
        </p:xfrm>
        <a:graphic>
          <a:graphicData uri="http://schemas.openxmlformats.org/drawingml/2006/table">
            <a:tbl>
              <a:tblPr/>
              <a:tblGrid>
                <a:gridCol w="2768704">
                  <a:extLst>
                    <a:ext uri="{9D8B030D-6E8A-4147-A177-3AD203B41FA5}">
                      <a16:colId xmlns:a16="http://schemas.microsoft.com/office/drawing/2014/main" val="2139452991"/>
                    </a:ext>
                  </a:extLst>
                </a:gridCol>
                <a:gridCol w="2768704">
                  <a:extLst>
                    <a:ext uri="{9D8B030D-6E8A-4147-A177-3AD203B41FA5}">
                      <a16:colId xmlns:a16="http://schemas.microsoft.com/office/drawing/2014/main" val="842858273"/>
                    </a:ext>
                  </a:extLst>
                </a:gridCol>
                <a:gridCol w="2768704">
                  <a:extLst>
                    <a:ext uri="{9D8B030D-6E8A-4147-A177-3AD203B41FA5}">
                      <a16:colId xmlns:a16="http://schemas.microsoft.com/office/drawing/2014/main" val="933533906"/>
                    </a:ext>
                  </a:extLst>
                </a:gridCol>
                <a:gridCol w="726711">
                  <a:extLst>
                    <a:ext uri="{9D8B030D-6E8A-4147-A177-3AD203B41FA5}">
                      <a16:colId xmlns:a16="http://schemas.microsoft.com/office/drawing/2014/main" val="3358375375"/>
                    </a:ext>
                  </a:extLst>
                </a:gridCol>
                <a:gridCol w="726711">
                  <a:extLst>
                    <a:ext uri="{9D8B030D-6E8A-4147-A177-3AD203B41FA5}">
                      <a16:colId xmlns:a16="http://schemas.microsoft.com/office/drawing/2014/main" val="3999445944"/>
                    </a:ext>
                  </a:extLst>
                </a:gridCol>
                <a:gridCol w="726711">
                  <a:extLst>
                    <a:ext uri="{9D8B030D-6E8A-4147-A177-3AD203B41FA5}">
                      <a16:colId xmlns:a16="http://schemas.microsoft.com/office/drawing/2014/main" val="3319652143"/>
                    </a:ext>
                  </a:extLst>
                </a:gridCol>
              </a:tblGrid>
              <a:tr h="239354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商品力表达项目</a:t>
                      </a:r>
                      <a:r>
                        <a:rPr lang="en" sz="16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Q4</a:t>
                      </a:r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主要内容</a:t>
                      </a:r>
                      <a:endParaRPr lang="zh-CN" altLang="en-US" sz="16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B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优先级</a:t>
                      </a:r>
                      <a:endParaRPr lang="zh-CN" altLang="en-US" sz="16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DB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932718"/>
                  </a:ext>
                </a:extLst>
              </a:tr>
              <a:tr h="180661">
                <a:tc rowSpan="12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前台产品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商品力表达</a:t>
                      </a:r>
                      <a:endParaRPr lang="zh-CN" altLang="en-US" sz="1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单品维度表达</a:t>
                      </a:r>
                      <a:endParaRPr lang="zh-CN" altLang="en-US" sz="14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表达的内容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商品分级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132101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口感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酸甜度</a:t>
                      </a:r>
                      <a:endParaRPr lang="zh-CN" altLang="en-US" sz="8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2865113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营养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8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LOW GI</a:t>
                      </a:r>
                      <a:endParaRPr lang="en" sz="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799728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透传形式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标签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4229802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频道场景</a:t>
                      </a:r>
                      <a:endParaRPr lang="zh-CN" altLang="en-US" sz="14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新品频道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6383503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会员专享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24900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行业化频道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宝妈频道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827852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“好品”透传资源入口</a:t>
                      </a:r>
                      <a:endParaRPr lang="zh-CN" altLang="en-US" sz="14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搜索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框下热词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713516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结果页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8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图文筛选</a:t>
                      </a:r>
                      <a:endParaRPr lang="zh-CN" altLang="en-US" sz="8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344382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穹顶推荐</a:t>
                      </a:r>
                      <a:endParaRPr lang="zh-CN" altLang="en-US" sz="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163055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传播</a:t>
                      </a:r>
                      <a:endParaRPr lang="zh-CN" altLang="en-US" sz="14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购物车分享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390972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订单分享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643610"/>
                  </a:ext>
                </a:extLst>
              </a:tr>
              <a:tr h="180661">
                <a:tc rowSpan="8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后台产品</a:t>
                      </a:r>
                      <a:r>
                        <a:rPr lang="en-US" altLang="zh-CN" sz="18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商品力运营支撑</a:t>
                      </a:r>
                      <a:endParaRPr lang="zh-CN" altLang="en-US" sz="1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商品运营产品</a:t>
                      </a:r>
                      <a:endParaRPr lang="zh-CN" altLang="en-US" sz="14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商品属性运营后台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55304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标签运营工具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展示标签投放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283743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推荐理由（优势）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599113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商品分级展示工具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571407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商品主图运营及</a:t>
                      </a:r>
                      <a:r>
                        <a:rPr lang="en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AB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能力（含视频、动图）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310130"/>
                  </a:ext>
                </a:extLst>
              </a:tr>
              <a:tr h="4447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流量运营产品</a:t>
                      </a:r>
                      <a:endParaRPr lang="zh-CN" altLang="en-US" sz="14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资源位运营工具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搜推热词运营、快筛标签和图片运营、信息流坑位运营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2689871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标签投放运营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8752666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流量调控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742511"/>
                  </a:ext>
                </a:extLst>
              </a:tr>
              <a:tr h="180661">
                <a:tc rowSpan="9"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运营工作</a:t>
                      </a:r>
                      <a:endParaRPr lang="zh-CN" altLang="en-US" sz="1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商品运营产品</a:t>
                      </a:r>
                      <a:endParaRPr lang="zh-CN" altLang="en-US" sz="14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商品属性、标签运营、推荐理由（优势）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503121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商品分级展示工具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692847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商品主图运营及</a:t>
                      </a:r>
                      <a:r>
                        <a:rPr lang="en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AB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能力（含视频、动图）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181289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流量运营</a:t>
                      </a:r>
                      <a:endParaRPr lang="zh-CN" altLang="en-US" sz="14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资源位运营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搜推热词运营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165722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快筛标签和图片运营</a:t>
                      </a:r>
                      <a:endParaRPr lang="zh-CN" altLang="en-US" sz="10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767272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信息流坑位运营</a:t>
                      </a:r>
                      <a:endParaRPr lang="zh-CN" altLang="en-US" sz="10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8427142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标签投放运营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926241"/>
                  </a:ext>
                </a:extLst>
              </a:tr>
              <a:tr h="18066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流量调控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016474"/>
                  </a:ext>
                </a:extLst>
              </a:tr>
              <a:tr h="21000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商品力心智运营</a:t>
                      </a:r>
                      <a:endParaRPr lang="zh-CN" altLang="en-US" sz="14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好品心智的透出与聚合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FB0007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zh-CN" altLang="en-US" sz="12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2379" marR="2379" marT="2379" marB="2379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51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95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703" y="145374"/>
            <a:ext cx="2171700" cy="711200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>
            <a:off x="632298" y="906002"/>
            <a:ext cx="11070076" cy="0"/>
          </a:xfrm>
          <a:prstGeom prst="line">
            <a:avLst/>
          </a:prstGeom>
          <a:ln w="1524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31838" y="269992"/>
            <a:ext cx="5364162" cy="60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5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项目范围（目前已规划的范围）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7845" y="2539365"/>
            <a:ext cx="11151235" cy="209804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C4261D"/>
              </a:solidFill>
              <a:latin typeface="微软雅黑" panose="020B0503020204020204" charset="-12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21920" y="2539365"/>
            <a:ext cx="327660" cy="209804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C4261D"/>
              </a:solidFill>
              <a:latin typeface="微软雅黑" panose="020B0503020204020204" charset="-122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11761470" y="2542540"/>
            <a:ext cx="306705" cy="209804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solidFill>
                <a:srgbClr val="C4261D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9389745" y="1541780"/>
            <a:ext cx="1313180" cy="46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charset="-122"/>
              </a:rPr>
              <a:t>移交运维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446405" y="6522085"/>
            <a:ext cx="113150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346C1C00-8A3E-E142-8733-344677194DE2}"/>
              </a:ext>
            </a:extLst>
          </p:cNvPr>
          <p:cNvGrpSpPr/>
          <p:nvPr/>
        </p:nvGrpSpPr>
        <p:grpSpPr>
          <a:xfrm>
            <a:off x="908035" y="1289050"/>
            <a:ext cx="2694940" cy="4166956"/>
            <a:chOff x="747395" y="1289050"/>
            <a:chExt cx="2694940" cy="4166956"/>
          </a:xfrm>
        </p:grpSpPr>
        <p:sp>
          <p:nvSpPr>
            <p:cNvPr id="17" name="圆角矩形 6"/>
            <p:cNvSpPr>
              <a:spLocks noChangeArrowheads="1"/>
            </p:cNvSpPr>
            <p:nvPr/>
          </p:nvSpPr>
          <p:spPr bwMode="auto">
            <a:xfrm>
              <a:off x="747395" y="2180590"/>
              <a:ext cx="2694940" cy="3230880"/>
            </a:xfrm>
            <a:prstGeom prst="roundRect">
              <a:avLst>
                <a:gd name="adj" fmla="val 4324"/>
              </a:avLst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4261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4" name="椭圆 15"/>
            <p:cNvSpPr>
              <a:spLocks noChangeArrowheads="1"/>
            </p:cNvSpPr>
            <p:nvPr/>
          </p:nvSpPr>
          <p:spPr bwMode="auto">
            <a:xfrm>
              <a:off x="1099185" y="1289050"/>
              <a:ext cx="1764665" cy="1454150"/>
            </a:xfrm>
            <a:prstGeom prst="ellipse">
              <a:avLst/>
            </a:prstGeom>
            <a:solidFill>
              <a:srgbClr val="336699"/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4261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804545" y="2741930"/>
              <a:ext cx="2584450" cy="27140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zh-CN" sz="12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主要功能：</a:t>
              </a:r>
              <a:endParaRPr 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1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商品详情页按照品类体现商品分级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；</a:t>
              </a:r>
              <a:endPara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2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标签搭投后台系统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；</a:t>
              </a:r>
              <a:endPara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3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前台商品卡片动态化标签透出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；</a:t>
              </a:r>
              <a:endPara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4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）</a:t>
              </a:r>
              <a:r>
                <a:rPr lang="e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Feeds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流交互形式改为</a:t>
              </a: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1</a:t>
              </a:r>
              <a:r>
                <a:rPr lang="en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X1</a:t>
              </a:r>
              <a:r>
                <a:rPr lang="zh-CN" altLang="e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，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增加推荐理由等</a:t>
              </a:r>
              <a:endPara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5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底纹、框下热词、搜索发现三个热词场域的策略一体化</a:t>
              </a:r>
              <a:endPara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6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首页透出搜索热词的界面层实现</a:t>
              </a:r>
              <a:endPara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7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推荐理由在商品详情页交互重新组织</a:t>
              </a:r>
              <a:endParaRPr 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56715" y="1933575"/>
              <a:ext cx="6496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一期</a:t>
              </a:r>
              <a:endParaRPr lang="en-US" altLang="zh-CN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FBE7E617-26C1-2144-AB36-DEB11F1228B8}"/>
              </a:ext>
            </a:extLst>
          </p:cNvPr>
          <p:cNvGrpSpPr/>
          <p:nvPr/>
        </p:nvGrpSpPr>
        <p:grpSpPr>
          <a:xfrm>
            <a:off x="4836425" y="1289050"/>
            <a:ext cx="2700655" cy="4158030"/>
            <a:chOff x="3588385" y="1289050"/>
            <a:chExt cx="2700655" cy="4158030"/>
          </a:xfrm>
        </p:grpSpPr>
        <p:sp>
          <p:nvSpPr>
            <p:cNvPr id="19" name="圆角矩形 8"/>
            <p:cNvSpPr>
              <a:spLocks noChangeArrowheads="1"/>
            </p:cNvSpPr>
            <p:nvPr/>
          </p:nvSpPr>
          <p:spPr bwMode="auto">
            <a:xfrm>
              <a:off x="3588385" y="2157095"/>
              <a:ext cx="2700655" cy="3254375"/>
            </a:xfrm>
            <a:prstGeom prst="roundRect">
              <a:avLst>
                <a:gd name="adj" fmla="val 4324"/>
              </a:avLst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4261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6" name="椭圆 21"/>
            <p:cNvSpPr>
              <a:spLocks noChangeArrowheads="1"/>
            </p:cNvSpPr>
            <p:nvPr/>
          </p:nvSpPr>
          <p:spPr bwMode="auto">
            <a:xfrm>
              <a:off x="4027170" y="1289050"/>
              <a:ext cx="1764665" cy="14528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4261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01085" y="2756535"/>
              <a:ext cx="2246630" cy="2690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r>
                <a:rPr lang="zh-CN" altLang="en-US" sz="12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主要功能：</a:t>
              </a:r>
              <a:endParaRPr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1700"/>
                </a:lnSpc>
              </a:pPr>
              <a:r>
                <a:rPr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1）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商品卡片增加分级信息（除分类页核心页面）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；</a:t>
              </a:r>
              <a:endPara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2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购物车分享增加卖点</a:t>
              </a: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&amp;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菜谱等商品力信息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；</a:t>
              </a:r>
              <a:endParaRPr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3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提升部分搜索词下方的图文筛选能力（类目品类和属性）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；</a:t>
              </a:r>
              <a:endPara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4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支持快筛项的分城市显示；</a:t>
              </a:r>
              <a:endPara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5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快筛的图文化和分城市能力的配置</a:t>
              </a:r>
              <a:endParaRPr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</a:endParaRPr>
            </a:p>
            <a:p>
              <a:pPr>
                <a:lnSpc>
                  <a:spcPts val="1700"/>
                </a:lnSpc>
              </a:pPr>
              <a:endPara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627245" y="1905635"/>
              <a:ext cx="67564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</a:rPr>
                <a:t>二期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4CA15D1-22EC-F141-A546-52FA59087950}"/>
              </a:ext>
            </a:extLst>
          </p:cNvPr>
          <p:cNvGrpSpPr/>
          <p:nvPr/>
        </p:nvGrpSpPr>
        <p:grpSpPr>
          <a:xfrm>
            <a:off x="8774097" y="1287780"/>
            <a:ext cx="2553335" cy="4123690"/>
            <a:chOff x="6475730" y="1287780"/>
            <a:chExt cx="2553335" cy="4123690"/>
          </a:xfrm>
        </p:grpSpPr>
        <p:sp>
          <p:nvSpPr>
            <p:cNvPr id="21" name="圆角矩形 10"/>
            <p:cNvSpPr>
              <a:spLocks noChangeArrowheads="1"/>
            </p:cNvSpPr>
            <p:nvPr/>
          </p:nvSpPr>
          <p:spPr bwMode="auto">
            <a:xfrm>
              <a:off x="6475730" y="2157095"/>
              <a:ext cx="2553335" cy="3254375"/>
            </a:xfrm>
            <a:prstGeom prst="roundRect">
              <a:avLst>
                <a:gd name="adj" fmla="val 4324"/>
              </a:avLst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4261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8" name="椭圆 26"/>
            <p:cNvSpPr>
              <a:spLocks noChangeArrowheads="1"/>
            </p:cNvSpPr>
            <p:nvPr/>
          </p:nvSpPr>
          <p:spPr bwMode="auto">
            <a:xfrm>
              <a:off x="6859905" y="1287780"/>
              <a:ext cx="1764665" cy="145415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C4261D"/>
                </a:solidFill>
                <a:latin typeface="微软雅黑" panose="020B050302020402020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565265" y="2759075"/>
              <a:ext cx="2246630" cy="1406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00"/>
                </a:lnSpc>
              </a:pPr>
              <a:endParaRPr 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1700"/>
                </a:lnSpc>
              </a:pPr>
              <a:r>
                <a:rPr lang="zh-CN" sz="1200" b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主要功能：</a:t>
              </a:r>
              <a:endPara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>
                <a:lnSpc>
                  <a:spcPts val="1700"/>
                </a:lnSpc>
              </a:pPr>
              <a:r>
                <a:rPr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1）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提升部分搜索词的穹顶能力；</a:t>
              </a:r>
              <a:endParaRPr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</a:endParaRPr>
            </a:p>
            <a:p>
              <a:pPr>
                <a:lnSpc>
                  <a:spcPts val="1700"/>
                </a:lnSpc>
              </a:pPr>
              <a:r>
                <a:rPr lang="en-US" altLang="zh-CN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2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</a:rPr>
                <a:t>）</a:t>
              </a:r>
              <a:r>
                <a:rPr lang="zh-CN" alt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提升部分搜索词的穹顶能力的配置</a:t>
              </a:r>
              <a:endParaRPr sz="1200" dirty="0">
                <a:latin typeface="Microsoft YaHei" panose="020B0503020204020204" pitchFamily="34" charset="-122"/>
                <a:ea typeface="Microsoft YaHei" panose="020B0503020204020204" pitchFamily="34" charset="-122"/>
                <a:cs typeface="微软雅黑" panose="020B050302020402020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400925" y="1903730"/>
              <a:ext cx="70294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>
                  <a:latin typeface="微软雅黑" panose="020B0503020204020204" charset="-122"/>
                  <a:ea typeface="微软雅黑" panose="020B0503020204020204" charset="-122"/>
                </a:rPr>
                <a:t>三期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37845" y="5622304"/>
            <a:ext cx="11015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、本项目按照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发版的节奏，将项目分成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个阶段，分别对应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V9.41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V9.42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APP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V9.43</a:t>
            </a:r>
          </a:p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、其中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V9.41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日发布，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V9.42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日发布，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V9.43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日发布（此处发布指前端发版）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上图仅列出产品规划中P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级别的需求</a:t>
            </a:r>
            <a:endParaRPr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1536446" y="3394075"/>
            <a:ext cx="219710" cy="321945"/>
            <a:chOff x="4295" y="6785"/>
            <a:chExt cx="384" cy="631"/>
          </a:xfrm>
        </p:grpSpPr>
        <p:sp>
          <p:nvSpPr>
            <p:cNvPr id="43" name="流程图: 资料带 42"/>
            <p:cNvSpPr/>
            <p:nvPr/>
          </p:nvSpPr>
          <p:spPr>
            <a:xfrm>
              <a:off x="4295" y="6785"/>
              <a:ext cx="385" cy="352"/>
            </a:xfrm>
            <a:prstGeom prst="flowChartPunchedTap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/>
            <p:cNvCxnSpPr/>
            <p:nvPr/>
          </p:nvCxnSpPr>
          <p:spPr>
            <a:xfrm flipH="1">
              <a:off x="4301" y="7000"/>
              <a:ext cx="19" cy="41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Line 18"/>
          <p:cNvSpPr>
            <a:spLocks noChangeShapeType="1"/>
          </p:cNvSpPr>
          <p:nvPr/>
        </p:nvSpPr>
        <p:spPr bwMode="auto">
          <a:xfrm>
            <a:off x="1540256" y="3768725"/>
            <a:ext cx="10795" cy="1212850"/>
          </a:xfrm>
          <a:prstGeom prst="line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pPr defTabSz="847090">
              <a:defRPr/>
            </a:pPr>
            <a:endParaRPr lang="zh-CN" altLang="en-US" sz="2120" dirty="0">
              <a:solidFill>
                <a:prstClr val="black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703" y="145374"/>
            <a:ext cx="2171700" cy="711200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>
            <a:off x="632298" y="906002"/>
            <a:ext cx="11070076" cy="0"/>
          </a:xfrm>
          <a:prstGeom prst="line">
            <a:avLst/>
          </a:prstGeom>
          <a:ln w="1524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731838" y="269992"/>
            <a:ext cx="5364162" cy="60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5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项目里程碑节点</a:t>
            </a:r>
          </a:p>
        </p:txBody>
      </p:sp>
      <p:sp>
        <p:nvSpPr>
          <p:cNvPr id="137" name="Line 13"/>
          <p:cNvSpPr>
            <a:spLocks noChangeShapeType="1"/>
          </p:cNvSpPr>
          <p:nvPr/>
        </p:nvSpPr>
        <p:spPr bwMode="auto">
          <a:xfrm flipV="1">
            <a:off x="1010285" y="3745230"/>
            <a:ext cx="10732135" cy="23495"/>
          </a:xfrm>
          <a:prstGeom prst="line">
            <a:avLst/>
          </a:prstGeom>
          <a:noFill/>
          <a:ln w="101600">
            <a:solidFill>
              <a:srgbClr val="0070C0"/>
            </a:solidFill>
            <a:round/>
            <a:tailEnd type="triangle" w="med" len="med"/>
          </a:ln>
          <a:effectLst/>
        </p:spPr>
        <p:txBody>
          <a:bodyPr/>
          <a:lstStyle/>
          <a:p>
            <a:pPr defTabSz="847090">
              <a:defRPr/>
            </a:pPr>
            <a:endParaRPr lang="zh-CN" altLang="en-US" sz="2120" dirty="0">
              <a:ln>
                <a:solidFill>
                  <a:srgbClr val="FFD347"/>
                </a:solidFill>
              </a:ln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charset="0"/>
              <a:sym typeface="微软雅黑" panose="020B0503020204020204" pitchFamily="34" charset="-122"/>
            </a:endParaRPr>
          </a:p>
        </p:txBody>
      </p:sp>
      <p:sp>
        <p:nvSpPr>
          <p:cNvPr id="143" name="AutoShape 17"/>
          <p:cNvSpPr>
            <a:spLocks noChangeArrowheads="1"/>
          </p:cNvSpPr>
          <p:nvPr/>
        </p:nvSpPr>
        <p:spPr bwMode="auto">
          <a:xfrm>
            <a:off x="827151" y="4952365"/>
            <a:ext cx="1388110" cy="579755"/>
          </a:xfrm>
          <a:prstGeom prst="roundRect">
            <a:avLst>
              <a:gd name="adj" fmla="val 13009"/>
            </a:avLst>
          </a:prstGeom>
          <a:solidFill>
            <a:schemeClr val="accent1">
              <a:lumMod val="60000"/>
              <a:lumOff val="40000"/>
            </a:schemeClr>
          </a:solidFill>
          <a:ln w="19050" cap="rnd">
            <a:noFill/>
            <a:prstDash val="sysDot"/>
            <a:round/>
          </a:ln>
          <a:effectLst/>
        </p:spPr>
        <p:txBody>
          <a:bodyPr wrap="none" anchor="ctr"/>
          <a:lstStyle/>
          <a:p>
            <a:pPr algn="ctr" defTabSz="847090">
              <a:defRPr/>
            </a:pP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Kick</a:t>
            </a:r>
            <a:r>
              <a:rPr lang="zh-CN" altLang="en-US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1032931" y="3128963"/>
            <a:ext cx="97654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847090">
              <a:defRPr/>
            </a:pPr>
            <a:r>
              <a:rPr lang="en-US" altLang="zh-CN" sz="1200" dirty="0">
                <a:solidFill>
                  <a:prstClr val="black"/>
                </a:solidFill>
                <a:latin typeface="微软雅黑" charset="0"/>
                <a:ea typeface="微软雅黑" charset="0"/>
              </a:rPr>
              <a:t>2021.11.09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4B58CC6-1EB2-764C-9EA6-EE6A26A37143}"/>
              </a:ext>
            </a:extLst>
          </p:cNvPr>
          <p:cNvGrpSpPr/>
          <p:nvPr/>
        </p:nvGrpSpPr>
        <p:grpSpPr>
          <a:xfrm>
            <a:off x="3643690" y="1967229"/>
            <a:ext cx="1360793" cy="2280743"/>
            <a:chOff x="6040911" y="1967229"/>
            <a:chExt cx="1360793" cy="2280743"/>
          </a:xfrm>
        </p:grpSpPr>
        <p:sp>
          <p:nvSpPr>
            <p:cNvPr id="136" name="AutoShape 2"/>
            <p:cNvSpPr>
              <a:spLocks noChangeArrowheads="1"/>
            </p:cNvSpPr>
            <p:nvPr/>
          </p:nvSpPr>
          <p:spPr bwMode="auto">
            <a:xfrm>
              <a:off x="6040911" y="1967229"/>
              <a:ext cx="1360793" cy="668020"/>
            </a:xfrm>
            <a:prstGeom prst="roundRect">
              <a:avLst>
                <a:gd name="adj" fmla="val 13009"/>
              </a:avLst>
            </a:prstGeom>
            <a:solidFill>
              <a:srgbClr val="336699"/>
            </a:solidFill>
            <a:ln w="19050" cap="rnd">
              <a:solidFill>
                <a:schemeClr val="bg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txBody>
            <a:bodyPr wrap="none" anchor="ctr"/>
            <a:lstStyle/>
            <a:p>
              <a:pPr algn="ctr" defTabSz="84709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二期需求评审完成</a:t>
              </a:r>
            </a:p>
          </p:txBody>
        </p:sp>
        <p:sp>
          <p:nvSpPr>
            <p:cNvPr id="153" name="Line 14"/>
            <p:cNvSpPr>
              <a:spLocks noChangeShapeType="1"/>
            </p:cNvSpPr>
            <p:nvPr/>
          </p:nvSpPr>
          <p:spPr bwMode="auto">
            <a:xfrm flipH="1">
              <a:off x="6673850" y="2568575"/>
              <a:ext cx="3175" cy="1231900"/>
            </a:xfrm>
            <a:prstGeom prst="line">
              <a:avLst/>
            </a:prstGeom>
            <a:ln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defTabSz="847090">
                <a:defRPr/>
              </a:pPr>
              <a:endParaRPr lang="zh-CN" altLang="en-US" sz="212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54" name="Group 138"/>
            <p:cNvGrpSpPr/>
            <p:nvPr/>
          </p:nvGrpSpPr>
          <p:grpSpPr bwMode="auto">
            <a:xfrm>
              <a:off x="6562090" y="3659505"/>
              <a:ext cx="227330" cy="203200"/>
              <a:chOff x="1661" y="2750"/>
              <a:chExt cx="250" cy="250"/>
            </a:xfrm>
          </p:grpSpPr>
          <p:sp>
            <p:nvSpPr>
              <p:cNvPr id="155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wrap="none" anchor="ctr"/>
              <a:lstStyle/>
              <a:p>
                <a:pPr algn="ctr" defTabSz="847090">
                  <a:defRPr/>
                </a:pPr>
                <a:endParaRPr lang="ko-KR" altLang="en-US" sz="2120">
                  <a:solidFill>
                    <a:prstClr val="black"/>
                  </a:solidFill>
                  <a:latin typeface="微软雅黑" panose="020B0503020204020204" pitchFamily="34" charset="-122"/>
                  <a:ea typeface="Malgun Gothic" pitchFamily="34" charset="-127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56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3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defTabSz="847090">
                  <a:defRPr/>
                </a:pPr>
                <a:endParaRPr lang="ko-KR" altLang="en-US" sz="2120">
                  <a:solidFill>
                    <a:prstClr val="black"/>
                  </a:solidFill>
                  <a:latin typeface="微软雅黑" panose="020B0503020204020204" pitchFamily="34" charset="-122"/>
                  <a:ea typeface="Malgun Gothic" pitchFamily="34" charset="-127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64" name="文本框 163"/>
            <p:cNvSpPr txBox="1"/>
            <p:nvPr/>
          </p:nvSpPr>
          <p:spPr>
            <a:xfrm>
              <a:off x="6183112" y="3970973"/>
              <a:ext cx="97654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7090"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2021.11.25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02F0AC7-7CEA-8143-8C5E-7507DC45E0DE}"/>
              </a:ext>
            </a:extLst>
          </p:cNvPr>
          <p:cNvGrpSpPr/>
          <p:nvPr/>
        </p:nvGrpSpPr>
        <p:grpSpPr>
          <a:xfrm>
            <a:off x="1794282" y="1955800"/>
            <a:ext cx="1464309" cy="2332099"/>
            <a:chOff x="3363595" y="1955800"/>
            <a:chExt cx="1464309" cy="2332099"/>
          </a:xfrm>
        </p:grpSpPr>
        <p:sp>
          <p:nvSpPr>
            <p:cNvPr id="135" name="Line 16"/>
            <p:cNvSpPr>
              <a:spLocks noChangeShapeType="1"/>
            </p:cNvSpPr>
            <p:nvPr/>
          </p:nvSpPr>
          <p:spPr bwMode="auto">
            <a:xfrm>
              <a:off x="4090425" y="2540636"/>
              <a:ext cx="7937" cy="124142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847090">
                <a:defRPr/>
              </a:pPr>
              <a:endParaRPr lang="zh-CN" altLang="en-US" sz="212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40" name="Group 138"/>
            <p:cNvGrpSpPr/>
            <p:nvPr/>
          </p:nvGrpSpPr>
          <p:grpSpPr bwMode="auto">
            <a:xfrm>
              <a:off x="3973267" y="3653473"/>
              <a:ext cx="227013" cy="203200"/>
              <a:chOff x="1661" y="2750"/>
              <a:chExt cx="250" cy="250"/>
            </a:xfrm>
          </p:grpSpPr>
          <p:sp>
            <p:nvSpPr>
              <p:cNvPr id="141" name="Oval 139"/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rgbClr val="FFD347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defTabSz="847090">
                  <a:defRPr/>
                </a:pPr>
                <a:endParaRPr lang="ko-KR" altLang="en-US" sz="1600">
                  <a:solidFill>
                    <a:prstClr val="black"/>
                  </a:solidFill>
                  <a:latin typeface="微软雅黑" charset="0"/>
                  <a:ea typeface="微软雅黑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42" name="Oval 140"/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defTabSz="847090">
                  <a:defRPr/>
                </a:pPr>
                <a:endParaRPr lang="ko-KR" altLang="en-US" sz="1600">
                  <a:solidFill>
                    <a:prstClr val="black"/>
                  </a:solidFill>
                  <a:latin typeface="微软雅黑" charset="0"/>
                  <a:ea typeface="微软雅黑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63" name="文本框 162"/>
            <p:cNvSpPr txBox="1"/>
            <p:nvPr/>
          </p:nvSpPr>
          <p:spPr>
            <a:xfrm>
              <a:off x="3613896" y="4010900"/>
              <a:ext cx="97654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7090"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2021.11.11</a:t>
              </a:r>
            </a:p>
          </p:txBody>
        </p:sp>
        <p:sp>
          <p:nvSpPr>
            <p:cNvPr id="18" name="AutoShape 2"/>
            <p:cNvSpPr>
              <a:spLocks noChangeArrowheads="1"/>
            </p:cNvSpPr>
            <p:nvPr/>
          </p:nvSpPr>
          <p:spPr bwMode="auto">
            <a:xfrm>
              <a:off x="3363595" y="1955800"/>
              <a:ext cx="1464309" cy="679450"/>
            </a:xfrm>
            <a:prstGeom prst="roundRect">
              <a:avLst>
                <a:gd name="adj" fmla="val 13009"/>
              </a:avLst>
            </a:prstGeom>
            <a:solidFill>
              <a:srgbClr val="336699"/>
            </a:solidFill>
            <a:ln w="19050" cap="rnd">
              <a:noFill/>
              <a:prstDash val="sysDot"/>
              <a:round/>
            </a:ln>
            <a:effectLst/>
          </p:spPr>
          <p:txBody>
            <a:bodyPr wrap="none" anchor="ctr"/>
            <a:lstStyle/>
            <a:p>
              <a:pPr defTabSz="84709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一期需求评审完成</a:t>
              </a:r>
              <a:endParaRPr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4" name="Group 138"/>
          <p:cNvGrpSpPr/>
          <p:nvPr/>
        </p:nvGrpSpPr>
        <p:grpSpPr bwMode="auto">
          <a:xfrm>
            <a:off x="1424123" y="3664903"/>
            <a:ext cx="227013" cy="203200"/>
            <a:chOff x="1661" y="2750"/>
            <a:chExt cx="250" cy="250"/>
          </a:xfrm>
        </p:grpSpPr>
        <p:sp>
          <p:nvSpPr>
            <p:cNvPr id="45" name="Oval 139"/>
            <p:cNvSpPr>
              <a:spLocks noChangeArrowheads="1"/>
            </p:cNvSpPr>
            <p:nvPr/>
          </p:nvSpPr>
          <p:spPr bwMode="auto">
            <a:xfrm>
              <a:off x="1661" y="2750"/>
              <a:ext cx="250" cy="250"/>
            </a:xfrm>
            <a:prstGeom prst="ellipse">
              <a:avLst/>
            </a:prstGeom>
            <a:solidFill>
              <a:srgbClr val="FFD347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ctr" defTabSz="847090">
                <a:defRPr/>
              </a:pPr>
              <a:endParaRPr lang="ko-KR" altLang="en-US" sz="1600">
                <a:solidFill>
                  <a:prstClr val="black"/>
                </a:solidFill>
                <a:latin typeface="微软雅黑" charset="0"/>
                <a:ea typeface="微软雅黑" charset="0"/>
                <a:sym typeface="微软雅黑" panose="020B0503020204020204" pitchFamily="34" charset="-122"/>
              </a:endParaRPr>
            </a:p>
          </p:txBody>
        </p:sp>
        <p:sp>
          <p:nvSpPr>
            <p:cNvPr id="46" name="Oval 140"/>
            <p:cNvSpPr>
              <a:spLocks noChangeArrowheads="1"/>
            </p:cNvSpPr>
            <p:nvPr/>
          </p:nvSpPr>
          <p:spPr bwMode="auto">
            <a:xfrm>
              <a:off x="1729" y="2818"/>
              <a:ext cx="114" cy="113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</a:ln>
          </p:spPr>
          <p:txBody>
            <a:bodyPr wrap="none" anchor="ctr"/>
            <a:lstStyle/>
            <a:p>
              <a:pPr algn="ctr" defTabSz="847090">
                <a:defRPr/>
              </a:pPr>
              <a:endParaRPr lang="ko-KR" altLang="en-US" sz="1600">
                <a:solidFill>
                  <a:prstClr val="black"/>
                </a:solidFill>
                <a:latin typeface="微软雅黑" charset="0"/>
                <a:ea typeface="微软雅黑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3395DB4-AE8A-C646-99C9-2D95212713CF}"/>
              </a:ext>
            </a:extLst>
          </p:cNvPr>
          <p:cNvGrpSpPr/>
          <p:nvPr/>
        </p:nvGrpSpPr>
        <p:grpSpPr>
          <a:xfrm>
            <a:off x="7684318" y="1955800"/>
            <a:ext cx="1360794" cy="2332099"/>
            <a:chOff x="3363596" y="1955800"/>
            <a:chExt cx="1360794" cy="2332099"/>
          </a:xfrm>
        </p:grpSpPr>
        <p:sp>
          <p:nvSpPr>
            <p:cNvPr id="109" name="Line 16">
              <a:extLst>
                <a:ext uri="{FF2B5EF4-FFF2-40B4-BE49-F238E27FC236}">
                  <a16:creationId xmlns:a16="http://schemas.microsoft.com/office/drawing/2014/main" id="{38721374-BF7B-8044-A13C-71EEBE514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425" y="2540636"/>
              <a:ext cx="7937" cy="124142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847090">
                <a:defRPr/>
              </a:pPr>
              <a:endParaRPr lang="zh-CN" altLang="en-US" sz="212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10" name="Group 138">
              <a:extLst>
                <a:ext uri="{FF2B5EF4-FFF2-40B4-BE49-F238E27FC236}">
                  <a16:creationId xmlns:a16="http://schemas.microsoft.com/office/drawing/2014/main" id="{E04C30A6-244C-A74F-B7CD-A36EE112426F}"/>
                </a:ext>
              </a:extLst>
            </p:cNvPr>
            <p:cNvGrpSpPr/>
            <p:nvPr/>
          </p:nvGrpSpPr>
          <p:grpSpPr bwMode="auto">
            <a:xfrm>
              <a:off x="3973267" y="3653473"/>
              <a:ext cx="227013" cy="203200"/>
              <a:chOff x="1661" y="2750"/>
              <a:chExt cx="250" cy="250"/>
            </a:xfrm>
          </p:grpSpPr>
          <p:sp>
            <p:nvSpPr>
              <p:cNvPr id="113" name="Oval 139">
                <a:extLst>
                  <a:ext uri="{FF2B5EF4-FFF2-40B4-BE49-F238E27FC236}">
                    <a16:creationId xmlns:a16="http://schemas.microsoft.com/office/drawing/2014/main" id="{1BC75E28-E7A7-8241-BC66-4F1CFC614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rgbClr val="FFD347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defTabSz="847090">
                  <a:defRPr/>
                </a:pPr>
                <a:endParaRPr lang="ko-KR" altLang="en-US" sz="1600">
                  <a:solidFill>
                    <a:prstClr val="black"/>
                  </a:solidFill>
                  <a:latin typeface="微软雅黑" charset="0"/>
                  <a:ea typeface="微软雅黑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14" name="Oval 140">
                <a:extLst>
                  <a:ext uri="{FF2B5EF4-FFF2-40B4-BE49-F238E27FC236}">
                    <a16:creationId xmlns:a16="http://schemas.microsoft.com/office/drawing/2014/main" id="{4278F0DB-4C01-8D4B-9BA1-96F34C35A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defTabSz="847090">
                  <a:defRPr/>
                </a:pPr>
                <a:endParaRPr lang="ko-KR" altLang="en-US" sz="1600">
                  <a:solidFill>
                    <a:prstClr val="black"/>
                  </a:solidFill>
                  <a:latin typeface="微软雅黑" charset="0"/>
                  <a:ea typeface="微软雅黑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AD89614-D56D-C948-BAD3-D47755B769B6}"/>
                </a:ext>
              </a:extLst>
            </p:cNvPr>
            <p:cNvSpPr txBox="1"/>
            <p:nvPr/>
          </p:nvSpPr>
          <p:spPr>
            <a:xfrm>
              <a:off x="3613896" y="4010900"/>
              <a:ext cx="97654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7090"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2021.12.15</a:t>
              </a:r>
            </a:p>
          </p:txBody>
        </p:sp>
        <p:sp>
          <p:nvSpPr>
            <p:cNvPr id="112" name="AutoShape 2">
              <a:extLst>
                <a:ext uri="{FF2B5EF4-FFF2-40B4-BE49-F238E27FC236}">
                  <a16:creationId xmlns:a16="http://schemas.microsoft.com/office/drawing/2014/main" id="{BB656F20-ABA4-B24A-9B40-18BA442E1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596" y="1955800"/>
              <a:ext cx="1360794" cy="679450"/>
            </a:xfrm>
            <a:prstGeom prst="roundRect">
              <a:avLst>
                <a:gd name="adj" fmla="val 13009"/>
              </a:avLst>
            </a:prstGeom>
            <a:solidFill>
              <a:srgbClr val="336699"/>
            </a:solidFill>
            <a:ln w="19050" cap="rnd">
              <a:noFill/>
              <a:prstDash val="sysDot"/>
              <a:round/>
            </a:ln>
            <a:effectLst/>
          </p:spPr>
          <p:txBody>
            <a:bodyPr wrap="none" anchor="ctr"/>
            <a:lstStyle/>
            <a:p>
              <a:pPr algn="ctr" defTabSz="847090">
                <a:defRPr/>
              </a:pPr>
              <a:r>
                <a:rPr lang="zh-CN" altLang="en-US" sz="12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三期需求进研发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DB23D9E9-5827-D64F-9B7F-140177C3CF80}"/>
              </a:ext>
            </a:extLst>
          </p:cNvPr>
          <p:cNvGrpSpPr/>
          <p:nvPr/>
        </p:nvGrpSpPr>
        <p:grpSpPr>
          <a:xfrm>
            <a:off x="8896933" y="3129280"/>
            <a:ext cx="1362525" cy="2407285"/>
            <a:chOff x="9959617" y="3129280"/>
            <a:chExt cx="1362525" cy="2407285"/>
          </a:xfrm>
        </p:grpSpPr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BC36283-8E84-B547-B5E3-8AB1E8A8E07B}"/>
                </a:ext>
              </a:extLst>
            </p:cNvPr>
            <p:cNvSpPr txBox="1"/>
            <p:nvPr/>
          </p:nvSpPr>
          <p:spPr>
            <a:xfrm>
              <a:off x="10179794" y="3129280"/>
              <a:ext cx="97654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7090"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2021.12.16</a:t>
              </a:r>
            </a:p>
          </p:txBody>
        </p:sp>
        <p:sp>
          <p:nvSpPr>
            <p:cNvPr id="117" name="Line 16">
              <a:extLst>
                <a:ext uri="{FF2B5EF4-FFF2-40B4-BE49-F238E27FC236}">
                  <a16:creationId xmlns:a16="http://schemas.microsoft.com/office/drawing/2014/main" id="{FECF3A96-EB5B-A14C-9CCB-72E3ABE2D6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32999" y="3745230"/>
              <a:ext cx="14605" cy="1254760"/>
            </a:xfrm>
            <a:prstGeom prst="line">
              <a:avLst/>
            </a:prstGeom>
            <a:ln w="9525">
              <a:solidFill>
                <a:schemeClr val="accent1"/>
              </a:solidFill>
              <a:headEnd type="oval" w="med" len="med"/>
              <a:tailEnd type="oval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defTabSz="847090">
                <a:defRPr/>
              </a:pPr>
              <a:endParaRPr lang="zh-CN" altLang="en-US" sz="212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118" name="Group 138">
              <a:extLst>
                <a:ext uri="{FF2B5EF4-FFF2-40B4-BE49-F238E27FC236}">
                  <a16:creationId xmlns:a16="http://schemas.microsoft.com/office/drawing/2014/main" id="{6A203DB5-886B-D749-9AFE-F29D5698F259}"/>
                </a:ext>
              </a:extLst>
            </p:cNvPr>
            <p:cNvGrpSpPr/>
            <p:nvPr/>
          </p:nvGrpSpPr>
          <p:grpSpPr bwMode="auto">
            <a:xfrm>
              <a:off x="10512984" y="3664585"/>
              <a:ext cx="227330" cy="203200"/>
              <a:chOff x="1661" y="2750"/>
              <a:chExt cx="250" cy="250"/>
            </a:xfrm>
          </p:grpSpPr>
          <p:sp>
            <p:nvSpPr>
              <p:cNvPr id="120" name="Oval 139">
                <a:extLst>
                  <a:ext uri="{FF2B5EF4-FFF2-40B4-BE49-F238E27FC236}">
                    <a16:creationId xmlns:a16="http://schemas.microsoft.com/office/drawing/2014/main" id="{DBE955E5-9C7D-254F-946B-2955709DA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rgbClr val="FFD347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defTabSz="847090">
                  <a:defRPr/>
                </a:pPr>
                <a:endParaRPr lang="ko-KR" altLang="en-US" sz="2120">
                  <a:solidFill>
                    <a:prstClr val="black"/>
                  </a:solidFill>
                  <a:latin typeface="微软雅黑" panose="020B0503020204020204" pitchFamily="34" charset="-122"/>
                  <a:ea typeface="Malgun Gothic" pitchFamily="34" charset="-127"/>
                  <a:sym typeface="微软雅黑" panose="020B0503020204020204" pitchFamily="34" charset="-122"/>
                </a:endParaRPr>
              </a:p>
            </p:txBody>
          </p:sp>
          <p:sp>
            <p:nvSpPr>
              <p:cNvPr id="121" name="Oval 140">
                <a:extLst>
                  <a:ext uri="{FF2B5EF4-FFF2-40B4-BE49-F238E27FC236}">
                    <a16:creationId xmlns:a16="http://schemas.microsoft.com/office/drawing/2014/main" id="{7B369445-9A38-A340-8E00-58194752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defTabSz="847090">
                  <a:defRPr/>
                </a:pPr>
                <a:endParaRPr lang="ko-KR" altLang="en-US" sz="2120">
                  <a:solidFill>
                    <a:prstClr val="black"/>
                  </a:solidFill>
                  <a:latin typeface="微软雅黑" panose="020B0503020204020204" pitchFamily="34" charset="-122"/>
                  <a:ea typeface="Malgun Gothic" pitchFamily="34" charset="-127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119" name="AutoShape 17">
              <a:extLst>
                <a:ext uri="{FF2B5EF4-FFF2-40B4-BE49-F238E27FC236}">
                  <a16:creationId xmlns:a16="http://schemas.microsoft.com/office/drawing/2014/main" id="{552C4321-8F29-1A45-8646-B907B9AA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617" y="4956810"/>
              <a:ext cx="1362525" cy="579755"/>
            </a:xfrm>
            <a:prstGeom prst="roundRect">
              <a:avLst>
                <a:gd name="adj" fmla="val 1300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 cap="rnd">
              <a:noFill/>
              <a:prstDash val="sysDot"/>
              <a:round/>
            </a:ln>
            <a:effectLst/>
          </p:spPr>
          <p:txBody>
            <a:bodyPr wrap="none" anchor="ctr"/>
            <a:lstStyle/>
            <a:p>
              <a:pPr algn="ctr" defTabSz="847090">
                <a:defRPr/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二期需求上线</a:t>
              </a:r>
              <a:endPara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226E986-A582-814F-89F9-0F9983126D22}"/>
              </a:ext>
            </a:extLst>
          </p:cNvPr>
          <p:cNvGrpSpPr/>
          <p:nvPr/>
        </p:nvGrpSpPr>
        <p:grpSpPr>
          <a:xfrm>
            <a:off x="2643945" y="3155490"/>
            <a:ext cx="1459865" cy="2381075"/>
            <a:chOff x="4534535" y="3155490"/>
            <a:chExt cx="1459865" cy="2381075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27CC3CE5-20B8-7048-A9E6-DEC9A31E172E}"/>
                </a:ext>
              </a:extLst>
            </p:cNvPr>
            <p:cNvSpPr txBox="1"/>
            <p:nvPr/>
          </p:nvSpPr>
          <p:spPr>
            <a:xfrm>
              <a:off x="4776192" y="3155490"/>
              <a:ext cx="97654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7090"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2021.11.17</a:t>
              </a:r>
            </a:p>
          </p:txBody>
        </p: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2E40D441-A6BF-7647-AAD9-43A6912129FA}"/>
                </a:ext>
              </a:extLst>
            </p:cNvPr>
            <p:cNvGrpSpPr/>
            <p:nvPr/>
          </p:nvGrpSpPr>
          <p:grpSpPr>
            <a:xfrm>
              <a:off x="4534535" y="3664585"/>
              <a:ext cx="1459865" cy="1871980"/>
              <a:chOff x="7825" y="5771"/>
              <a:chExt cx="2299" cy="2948"/>
            </a:xfrm>
          </p:grpSpPr>
          <p:sp>
            <p:nvSpPr>
              <p:cNvPr id="65" name="Line 16">
                <a:extLst>
                  <a:ext uri="{FF2B5EF4-FFF2-40B4-BE49-F238E27FC236}">
                    <a16:creationId xmlns:a16="http://schemas.microsoft.com/office/drawing/2014/main" id="{5F511656-5C10-F045-9B34-7AA1A0B32A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90" y="5898"/>
                <a:ext cx="23" cy="1976"/>
              </a:xfrm>
              <a:prstGeom prst="line">
                <a:avLst/>
              </a:prstGeom>
              <a:ln w="9525">
                <a:solidFill>
                  <a:schemeClr val="accent1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47090">
                  <a:defRPr/>
                </a:pPr>
                <a:endParaRPr lang="zh-CN" altLang="en-US" sz="212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66" name="Group 138">
                <a:extLst>
                  <a:ext uri="{FF2B5EF4-FFF2-40B4-BE49-F238E27FC236}">
                    <a16:creationId xmlns:a16="http://schemas.microsoft.com/office/drawing/2014/main" id="{50662D7C-F065-B243-A00C-453B15FC6ACA}"/>
                  </a:ext>
                </a:extLst>
              </p:cNvPr>
              <p:cNvGrpSpPr/>
              <p:nvPr/>
            </p:nvGrpSpPr>
            <p:grpSpPr bwMode="auto">
              <a:xfrm>
                <a:off x="8801" y="5771"/>
                <a:ext cx="358" cy="320"/>
                <a:chOff x="1661" y="2750"/>
                <a:chExt cx="250" cy="250"/>
              </a:xfrm>
            </p:grpSpPr>
            <p:sp>
              <p:nvSpPr>
                <p:cNvPr id="68" name="Oval 139">
                  <a:extLst>
                    <a:ext uri="{FF2B5EF4-FFF2-40B4-BE49-F238E27FC236}">
                      <a16:creationId xmlns:a16="http://schemas.microsoft.com/office/drawing/2014/main" id="{3BF9871B-1928-D14D-A89A-197CF19EA6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1" y="2750"/>
                  <a:ext cx="250" cy="250"/>
                </a:xfrm>
                <a:prstGeom prst="ellipse">
                  <a:avLst/>
                </a:prstGeom>
                <a:solidFill>
                  <a:srgbClr val="FFD347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algn="ctr" defTabSz="847090">
                    <a:defRPr/>
                  </a:pPr>
                  <a:endParaRPr lang="ko-KR" altLang="en-US" sz="2120">
                    <a:solidFill>
                      <a:prstClr val="black"/>
                    </a:solidFill>
                    <a:latin typeface="微软雅黑" panose="020B0503020204020204" pitchFamily="34" charset="-122"/>
                    <a:ea typeface="Malgun Gothic" pitchFamily="34" charset="-127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69" name="Oval 140">
                  <a:extLst>
                    <a:ext uri="{FF2B5EF4-FFF2-40B4-BE49-F238E27FC236}">
                      <a16:creationId xmlns:a16="http://schemas.microsoft.com/office/drawing/2014/main" id="{1F890053-072A-DC42-83C6-4B1A31B95F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2818"/>
                  <a:ext cx="114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algn="ctr" defTabSz="847090">
                    <a:defRPr/>
                  </a:pPr>
                  <a:endParaRPr lang="ko-KR" altLang="en-US" sz="2120">
                    <a:solidFill>
                      <a:prstClr val="black"/>
                    </a:solidFill>
                    <a:latin typeface="微软雅黑" panose="020B0503020204020204" pitchFamily="34" charset="-122"/>
                    <a:ea typeface="Malgun Gothic" pitchFamily="34" charset="-127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7" name="AutoShape 17">
                <a:extLst>
                  <a:ext uri="{FF2B5EF4-FFF2-40B4-BE49-F238E27FC236}">
                    <a16:creationId xmlns:a16="http://schemas.microsoft.com/office/drawing/2014/main" id="{75720B34-DBD1-9E4B-A139-06DADF9BC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5" y="7806"/>
                <a:ext cx="2299" cy="913"/>
              </a:xfrm>
              <a:prstGeom prst="roundRect">
                <a:avLst>
                  <a:gd name="adj" fmla="val 1300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 cap="rnd">
                <a:noFill/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algn="ctr" defTabSz="847090"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一期需求进研发</a:t>
                </a:r>
              </a:p>
            </p:txBody>
          </p:sp>
        </p:grp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902BB998-8E62-F649-B413-7231AA39ABF8}"/>
              </a:ext>
            </a:extLst>
          </p:cNvPr>
          <p:cNvGrpSpPr/>
          <p:nvPr/>
        </p:nvGrpSpPr>
        <p:grpSpPr>
          <a:xfrm>
            <a:off x="4588030" y="3134789"/>
            <a:ext cx="1395730" cy="2397331"/>
            <a:chOff x="4534535" y="3139234"/>
            <a:chExt cx="1395730" cy="2397331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5A9E511B-6439-1C46-B133-9CB30CD46844}"/>
                </a:ext>
              </a:extLst>
            </p:cNvPr>
            <p:cNvSpPr txBox="1"/>
            <p:nvPr/>
          </p:nvSpPr>
          <p:spPr>
            <a:xfrm>
              <a:off x="4788313" y="3139234"/>
              <a:ext cx="97654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7090"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2021.12.01</a:t>
              </a:r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C780DD32-73E4-B547-9F90-7B44BE38B9A2}"/>
                </a:ext>
              </a:extLst>
            </p:cNvPr>
            <p:cNvGrpSpPr/>
            <p:nvPr/>
          </p:nvGrpSpPr>
          <p:grpSpPr>
            <a:xfrm>
              <a:off x="4534535" y="3664585"/>
              <a:ext cx="1395730" cy="1871980"/>
              <a:chOff x="7825" y="5771"/>
              <a:chExt cx="2198" cy="2948"/>
            </a:xfrm>
          </p:grpSpPr>
          <p:sp>
            <p:nvSpPr>
              <p:cNvPr id="74" name="Line 16">
                <a:extLst>
                  <a:ext uri="{FF2B5EF4-FFF2-40B4-BE49-F238E27FC236}">
                    <a16:creationId xmlns:a16="http://schemas.microsoft.com/office/drawing/2014/main" id="{C8815D4C-521E-C644-B841-17B1B93FE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90" y="5898"/>
                <a:ext cx="23" cy="1976"/>
              </a:xfrm>
              <a:prstGeom prst="line">
                <a:avLst/>
              </a:prstGeom>
              <a:ln w="9525">
                <a:solidFill>
                  <a:schemeClr val="accent1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47090">
                  <a:defRPr/>
                </a:pPr>
                <a:endParaRPr lang="zh-CN" altLang="en-US" sz="212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75" name="Group 138">
                <a:extLst>
                  <a:ext uri="{FF2B5EF4-FFF2-40B4-BE49-F238E27FC236}">
                    <a16:creationId xmlns:a16="http://schemas.microsoft.com/office/drawing/2014/main" id="{4B58BCEF-51F8-0C41-BC79-90F7A7D51099}"/>
                  </a:ext>
                </a:extLst>
              </p:cNvPr>
              <p:cNvGrpSpPr/>
              <p:nvPr/>
            </p:nvGrpSpPr>
            <p:grpSpPr bwMode="auto">
              <a:xfrm>
                <a:off x="8801" y="5771"/>
                <a:ext cx="358" cy="320"/>
                <a:chOff x="1661" y="2750"/>
                <a:chExt cx="250" cy="250"/>
              </a:xfrm>
            </p:grpSpPr>
            <p:sp>
              <p:nvSpPr>
                <p:cNvPr id="77" name="Oval 139">
                  <a:extLst>
                    <a:ext uri="{FF2B5EF4-FFF2-40B4-BE49-F238E27FC236}">
                      <a16:creationId xmlns:a16="http://schemas.microsoft.com/office/drawing/2014/main" id="{ACA64667-323C-E644-AE18-24938F35D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1" y="2750"/>
                  <a:ext cx="250" cy="250"/>
                </a:xfrm>
                <a:prstGeom prst="ellipse">
                  <a:avLst/>
                </a:prstGeom>
                <a:solidFill>
                  <a:srgbClr val="FFD347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algn="ctr" defTabSz="847090">
                    <a:defRPr/>
                  </a:pPr>
                  <a:endParaRPr lang="ko-KR" altLang="en-US" sz="2120">
                    <a:solidFill>
                      <a:prstClr val="black"/>
                    </a:solidFill>
                    <a:latin typeface="微软雅黑" panose="020B0503020204020204" pitchFamily="34" charset="-122"/>
                    <a:ea typeface="Malgun Gothic" pitchFamily="34" charset="-127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78" name="Oval 140">
                  <a:extLst>
                    <a:ext uri="{FF2B5EF4-FFF2-40B4-BE49-F238E27FC236}">
                      <a16:creationId xmlns:a16="http://schemas.microsoft.com/office/drawing/2014/main" id="{18E8D8C1-3E15-A74E-97FA-468C94738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2818"/>
                  <a:ext cx="114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algn="ctr" defTabSz="847090">
                    <a:defRPr/>
                  </a:pPr>
                  <a:endParaRPr lang="ko-KR" altLang="en-US" sz="2120">
                    <a:solidFill>
                      <a:prstClr val="black"/>
                    </a:solidFill>
                    <a:latin typeface="微软雅黑" panose="020B0503020204020204" pitchFamily="34" charset="-122"/>
                    <a:ea typeface="Malgun Gothic" pitchFamily="34" charset="-127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6" name="AutoShape 17">
                <a:extLst>
                  <a:ext uri="{FF2B5EF4-FFF2-40B4-BE49-F238E27FC236}">
                    <a16:creationId xmlns:a16="http://schemas.microsoft.com/office/drawing/2014/main" id="{59824DEB-F8E2-454A-959D-8A26A5F2E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5" y="7806"/>
                <a:ext cx="2198" cy="913"/>
              </a:xfrm>
              <a:prstGeom prst="roundRect">
                <a:avLst>
                  <a:gd name="adj" fmla="val 1300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 cap="rnd">
                <a:noFill/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algn="ctr" defTabSz="847090"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二期需求进研发</a:t>
                </a:r>
              </a:p>
            </p:txBody>
          </p:sp>
        </p:grp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2EDD8348-E004-914E-9993-5D0E2A18D270}"/>
              </a:ext>
            </a:extLst>
          </p:cNvPr>
          <p:cNvGrpSpPr/>
          <p:nvPr/>
        </p:nvGrpSpPr>
        <p:grpSpPr>
          <a:xfrm>
            <a:off x="9915136" y="1934376"/>
            <a:ext cx="1360794" cy="2332099"/>
            <a:chOff x="3363596" y="1955800"/>
            <a:chExt cx="1360794" cy="2332099"/>
          </a:xfrm>
        </p:grpSpPr>
        <p:sp>
          <p:nvSpPr>
            <p:cNvPr id="80" name="Line 16">
              <a:extLst>
                <a:ext uri="{FF2B5EF4-FFF2-40B4-BE49-F238E27FC236}">
                  <a16:creationId xmlns:a16="http://schemas.microsoft.com/office/drawing/2014/main" id="{7C84EEDF-7F1B-8E44-8184-DACF21B5F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425" y="2540636"/>
              <a:ext cx="7937" cy="124142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847090">
                <a:defRPr/>
              </a:pPr>
              <a:endParaRPr lang="zh-CN" altLang="en-US" sz="212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81" name="Group 138">
              <a:extLst>
                <a:ext uri="{FF2B5EF4-FFF2-40B4-BE49-F238E27FC236}">
                  <a16:creationId xmlns:a16="http://schemas.microsoft.com/office/drawing/2014/main" id="{FA8D978E-4844-0744-A495-C2A5B8ED4562}"/>
                </a:ext>
              </a:extLst>
            </p:cNvPr>
            <p:cNvGrpSpPr/>
            <p:nvPr/>
          </p:nvGrpSpPr>
          <p:grpSpPr bwMode="auto">
            <a:xfrm>
              <a:off x="3973267" y="3653473"/>
              <a:ext cx="227013" cy="203200"/>
              <a:chOff x="1661" y="2750"/>
              <a:chExt cx="250" cy="250"/>
            </a:xfrm>
          </p:grpSpPr>
          <p:sp>
            <p:nvSpPr>
              <p:cNvPr id="84" name="Oval 139">
                <a:extLst>
                  <a:ext uri="{FF2B5EF4-FFF2-40B4-BE49-F238E27FC236}">
                    <a16:creationId xmlns:a16="http://schemas.microsoft.com/office/drawing/2014/main" id="{F25949EC-B8C0-EF41-9729-B693DEF9D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rgbClr val="FFD347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defTabSz="847090">
                  <a:defRPr/>
                </a:pPr>
                <a:endParaRPr lang="ko-KR" altLang="en-US" sz="1600">
                  <a:solidFill>
                    <a:prstClr val="black"/>
                  </a:solidFill>
                  <a:latin typeface="微软雅黑" charset="0"/>
                  <a:ea typeface="微软雅黑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85" name="Oval 140">
                <a:extLst>
                  <a:ext uri="{FF2B5EF4-FFF2-40B4-BE49-F238E27FC236}">
                    <a16:creationId xmlns:a16="http://schemas.microsoft.com/office/drawing/2014/main" id="{EC6FBA3E-DAB3-F64B-9471-6442DD2E9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defTabSz="847090">
                  <a:defRPr/>
                </a:pPr>
                <a:endParaRPr lang="ko-KR" altLang="en-US" sz="1600">
                  <a:solidFill>
                    <a:prstClr val="black"/>
                  </a:solidFill>
                  <a:latin typeface="微软雅黑" charset="0"/>
                  <a:ea typeface="微软雅黑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CCF1416-9B27-4848-8FC1-2D60C4FF5477}"/>
                </a:ext>
              </a:extLst>
            </p:cNvPr>
            <p:cNvSpPr txBox="1"/>
            <p:nvPr/>
          </p:nvSpPr>
          <p:spPr>
            <a:xfrm>
              <a:off x="3613896" y="4010900"/>
              <a:ext cx="97654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7090"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2021.12.30</a:t>
              </a:r>
            </a:p>
          </p:txBody>
        </p:sp>
        <p:sp>
          <p:nvSpPr>
            <p:cNvPr id="83" name="AutoShape 2">
              <a:extLst>
                <a:ext uri="{FF2B5EF4-FFF2-40B4-BE49-F238E27FC236}">
                  <a16:creationId xmlns:a16="http://schemas.microsoft.com/office/drawing/2014/main" id="{4ABD4592-46CB-394B-8CB4-F876B2B3E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596" y="1955800"/>
              <a:ext cx="1360794" cy="679450"/>
            </a:xfrm>
            <a:prstGeom prst="roundRect">
              <a:avLst>
                <a:gd name="adj" fmla="val 13009"/>
              </a:avLst>
            </a:prstGeom>
            <a:solidFill>
              <a:srgbClr val="336699"/>
            </a:solidFill>
            <a:ln w="19050" cap="rnd">
              <a:noFill/>
              <a:prstDash val="sysDot"/>
              <a:round/>
            </a:ln>
            <a:effectLst/>
          </p:spPr>
          <p:txBody>
            <a:bodyPr wrap="none" anchor="ctr"/>
            <a:lstStyle/>
            <a:p>
              <a:pPr algn="ctr" defTabSz="847090">
                <a:defRPr/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三期需求上线</a:t>
              </a:r>
              <a:endPara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60615B6E-F6F4-DC42-B900-38ED6B56CDDC}"/>
              </a:ext>
            </a:extLst>
          </p:cNvPr>
          <p:cNvGrpSpPr/>
          <p:nvPr/>
        </p:nvGrpSpPr>
        <p:grpSpPr>
          <a:xfrm>
            <a:off x="5609378" y="1953453"/>
            <a:ext cx="1360794" cy="2332099"/>
            <a:chOff x="3363596" y="1955800"/>
            <a:chExt cx="1360794" cy="2332099"/>
          </a:xfrm>
        </p:grpSpPr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192F25D9-A5DB-AD4E-9AC5-3D1CB1C28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425" y="2540636"/>
              <a:ext cx="7937" cy="1241425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pPr defTabSz="847090">
                <a:defRPr/>
              </a:pPr>
              <a:endParaRPr lang="zh-CN" altLang="en-US" sz="2120" dirty="0">
                <a:solidFill>
                  <a:prstClr val="black"/>
                </a:solidFill>
                <a:latin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grpSp>
          <p:nvGrpSpPr>
            <p:cNvPr id="88" name="Group 138">
              <a:extLst>
                <a:ext uri="{FF2B5EF4-FFF2-40B4-BE49-F238E27FC236}">
                  <a16:creationId xmlns:a16="http://schemas.microsoft.com/office/drawing/2014/main" id="{0BA52814-6CF2-E545-9EFB-24ADE25C5DEB}"/>
                </a:ext>
              </a:extLst>
            </p:cNvPr>
            <p:cNvGrpSpPr/>
            <p:nvPr/>
          </p:nvGrpSpPr>
          <p:grpSpPr bwMode="auto">
            <a:xfrm>
              <a:off x="3973267" y="3653473"/>
              <a:ext cx="227013" cy="203200"/>
              <a:chOff x="1661" y="2750"/>
              <a:chExt cx="250" cy="250"/>
            </a:xfrm>
          </p:grpSpPr>
          <p:sp>
            <p:nvSpPr>
              <p:cNvPr id="91" name="Oval 139">
                <a:extLst>
                  <a:ext uri="{FF2B5EF4-FFF2-40B4-BE49-F238E27FC236}">
                    <a16:creationId xmlns:a16="http://schemas.microsoft.com/office/drawing/2014/main" id="{0D82626F-0FA9-9C44-ABD5-18C6C3C8C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2750"/>
                <a:ext cx="250" cy="250"/>
              </a:xfrm>
              <a:prstGeom prst="ellipse">
                <a:avLst/>
              </a:prstGeom>
              <a:solidFill>
                <a:srgbClr val="FFD347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defTabSz="847090">
                  <a:defRPr/>
                </a:pPr>
                <a:endParaRPr lang="ko-KR" altLang="en-US" sz="1600">
                  <a:solidFill>
                    <a:prstClr val="black"/>
                  </a:solidFill>
                  <a:latin typeface="微软雅黑" charset="0"/>
                  <a:ea typeface="微软雅黑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92" name="Oval 140">
                <a:extLst>
                  <a:ext uri="{FF2B5EF4-FFF2-40B4-BE49-F238E27FC236}">
                    <a16:creationId xmlns:a16="http://schemas.microsoft.com/office/drawing/2014/main" id="{95CEDD38-8A01-C541-9C7C-863A0AF5D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9" y="2818"/>
                <a:ext cx="114" cy="113"/>
              </a:xfrm>
              <a:prstGeom prst="ellipse">
                <a:avLst/>
              </a:prstGeom>
              <a:solidFill>
                <a:srgbClr val="FFFFFF"/>
              </a:solidFill>
              <a:ln w="9525">
                <a:noFill/>
                <a:round/>
              </a:ln>
            </p:spPr>
            <p:txBody>
              <a:bodyPr wrap="none" anchor="ctr"/>
              <a:lstStyle/>
              <a:p>
                <a:pPr algn="ctr" defTabSz="847090">
                  <a:defRPr/>
                </a:pPr>
                <a:endParaRPr lang="ko-KR" altLang="en-US" sz="1600">
                  <a:solidFill>
                    <a:prstClr val="black"/>
                  </a:solidFill>
                  <a:latin typeface="微软雅黑" charset="0"/>
                  <a:ea typeface="微软雅黑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39FA3D9D-ED8B-DF46-BFB3-208F5488D0DB}"/>
                </a:ext>
              </a:extLst>
            </p:cNvPr>
            <p:cNvSpPr txBox="1"/>
            <p:nvPr/>
          </p:nvSpPr>
          <p:spPr>
            <a:xfrm>
              <a:off x="3613896" y="4010900"/>
              <a:ext cx="97654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7090"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2021.12.02</a:t>
              </a:r>
            </a:p>
          </p:txBody>
        </p:sp>
        <p:sp>
          <p:nvSpPr>
            <p:cNvPr id="90" name="AutoShape 2">
              <a:extLst>
                <a:ext uri="{FF2B5EF4-FFF2-40B4-BE49-F238E27FC236}">
                  <a16:creationId xmlns:a16="http://schemas.microsoft.com/office/drawing/2014/main" id="{972CC258-FDE1-3445-93BB-873F57F2C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3596" y="1955800"/>
              <a:ext cx="1360794" cy="679450"/>
            </a:xfrm>
            <a:prstGeom prst="roundRect">
              <a:avLst>
                <a:gd name="adj" fmla="val 13009"/>
              </a:avLst>
            </a:prstGeom>
            <a:solidFill>
              <a:srgbClr val="336699"/>
            </a:solidFill>
            <a:ln w="19050" cap="rnd">
              <a:noFill/>
              <a:prstDash val="sysDot"/>
              <a:round/>
            </a:ln>
            <a:effectLst/>
          </p:spPr>
          <p:txBody>
            <a:bodyPr wrap="none" anchor="ctr"/>
            <a:lstStyle/>
            <a:p>
              <a:pPr algn="ctr" defTabSz="847090">
                <a:defRPr/>
              </a:pPr>
              <a:r>
                <a:rPr lang="zh-CN" altLang="en-US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一期需求上线</a:t>
              </a:r>
              <a:endPara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B8963BA-D32E-AE43-900D-20E6907AD513}"/>
              </a:ext>
            </a:extLst>
          </p:cNvPr>
          <p:cNvGrpSpPr/>
          <p:nvPr/>
        </p:nvGrpSpPr>
        <p:grpSpPr>
          <a:xfrm>
            <a:off x="6704866" y="3134789"/>
            <a:ext cx="1395730" cy="2397331"/>
            <a:chOff x="4570730" y="3139234"/>
            <a:chExt cx="1395730" cy="2397331"/>
          </a:xfrm>
        </p:grpSpPr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D44F15F7-B628-DE49-9DC0-6D2805F7E0E6}"/>
                </a:ext>
              </a:extLst>
            </p:cNvPr>
            <p:cNvSpPr txBox="1"/>
            <p:nvPr/>
          </p:nvSpPr>
          <p:spPr>
            <a:xfrm>
              <a:off x="4788313" y="3139234"/>
              <a:ext cx="976549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47090"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微软雅黑" charset="0"/>
                  <a:ea typeface="微软雅黑" charset="0"/>
                </a:rPr>
                <a:t>2021.12.09</a:t>
              </a:r>
            </a:p>
          </p:txBody>
        </p: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FC71A503-6E2D-D04C-851B-930141A8DA04}"/>
                </a:ext>
              </a:extLst>
            </p:cNvPr>
            <p:cNvGrpSpPr/>
            <p:nvPr/>
          </p:nvGrpSpPr>
          <p:grpSpPr>
            <a:xfrm>
              <a:off x="4570730" y="3664585"/>
              <a:ext cx="1395730" cy="1871980"/>
              <a:chOff x="7882" y="5771"/>
              <a:chExt cx="2198" cy="2948"/>
            </a:xfrm>
          </p:grpSpPr>
          <p:sp>
            <p:nvSpPr>
              <p:cNvPr id="124" name="Line 16">
                <a:extLst>
                  <a:ext uri="{FF2B5EF4-FFF2-40B4-BE49-F238E27FC236}">
                    <a16:creationId xmlns:a16="http://schemas.microsoft.com/office/drawing/2014/main" id="{D44FF776-F6C2-9040-8C6B-EB298C500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990" y="5898"/>
                <a:ext cx="23" cy="1976"/>
              </a:xfrm>
              <a:prstGeom prst="line">
                <a:avLst/>
              </a:prstGeom>
              <a:ln w="9525">
                <a:solidFill>
                  <a:schemeClr val="accent1"/>
                </a:solidFill>
                <a:headEnd type="oval" w="med" len="med"/>
                <a:tailEnd type="oval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defTabSz="847090">
                  <a:defRPr/>
                </a:pPr>
                <a:endParaRPr lang="zh-CN" altLang="en-US" sz="2120" dirty="0">
                  <a:solidFill>
                    <a:prstClr val="black"/>
                  </a:solidFill>
                  <a:latin typeface="微软雅黑" panose="020B0503020204020204" pitchFamily="34" charset="-122"/>
                  <a:sym typeface="微软雅黑" panose="020B0503020204020204" pitchFamily="34" charset="-122"/>
                </a:endParaRPr>
              </a:p>
            </p:txBody>
          </p:sp>
          <p:grpSp>
            <p:nvGrpSpPr>
              <p:cNvPr id="125" name="Group 138">
                <a:extLst>
                  <a:ext uri="{FF2B5EF4-FFF2-40B4-BE49-F238E27FC236}">
                    <a16:creationId xmlns:a16="http://schemas.microsoft.com/office/drawing/2014/main" id="{309E7E55-0831-5348-AEB7-ED4F1D51B2CD}"/>
                  </a:ext>
                </a:extLst>
              </p:cNvPr>
              <p:cNvGrpSpPr/>
              <p:nvPr/>
            </p:nvGrpSpPr>
            <p:grpSpPr bwMode="auto">
              <a:xfrm>
                <a:off x="8801" y="5771"/>
                <a:ext cx="358" cy="320"/>
                <a:chOff x="1661" y="2750"/>
                <a:chExt cx="250" cy="250"/>
              </a:xfrm>
            </p:grpSpPr>
            <p:sp>
              <p:nvSpPr>
                <p:cNvPr id="127" name="Oval 139">
                  <a:extLst>
                    <a:ext uri="{FF2B5EF4-FFF2-40B4-BE49-F238E27FC236}">
                      <a16:creationId xmlns:a16="http://schemas.microsoft.com/office/drawing/2014/main" id="{0BB76A0E-7379-EE4A-9C0D-98835E7205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1" y="2750"/>
                  <a:ext cx="250" cy="250"/>
                </a:xfrm>
                <a:prstGeom prst="ellipse">
                  <a:avLst/>
                </a:prstGeom>
                <a:solidFill>
                  <a:srgbClr val="FFD347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algn="ctr" defTabSz="847090">
                    <a:defRPr/>
                  </a:pPr>
                  <a:endParaRPr lang="ko-KR" altLang="en-US" sz="2120">
                    <a:solidFill>
                      <a:prstClr val="black"/>
                    </a:solidFill>
                    <a:latin typeface="微软雅黑" panose="020B0503020204020204" pitchFamily="34" charset="-122"/>
                    <a:ea typeface="Malgun Gothic" pitchFamily="34" charset="-127"/>
                    <a:sym typeface="微软雅黑" panose="020B0503020204020204" pitchFamily="34" charset="-122"/>
                  </a:endParaRPr>
                </a:p>
              </p:txBody>
            </p:sp>
            <p:sp>
              <p:nvSpPr>
                <p:cNvPr id="128" name="Oval 140">
                  <a:extLst>
                    <a:ext uri="{FF2B5EF4-FFF2-40B4-BE49-F238E27FC236}">
                      <a16:creationId xmlns:a16="http://schemas.microsoft.com/office/drawing/2014/main" id="{8A3A5FBF-57CB-7349-B35E-E268BCAA82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9" y="2818"/>
                  <a:ext cx="114" cy="113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noFill/>
                  <a:round/>
                </a:ln>
              </p:spPr>
              <p:txBody>
                <a:bodyPr wrap="none" anchor="ctr"/>
                <a:lstStyle/>
                <a:p>
                  <a:pPr algn="ctr" defTabSz="847090">
                    <a:defRPr/>
                  </a:pPr>
                  <a:endParaRPr lang="ko-KR" altLang="en-US" sz="2120">
                    <a:solidFill>
                      <a:prstClr val="black"/>
                    </a:solidFill>
                    <a:latin typeface="微软雅黑" panose="020B0503020204020204" pitchFamily="34" charset="-122"/>
                    <a:ea typeface="Malgun Gothic" pitchFamily="34" charset="-127"/>
                    <a:sym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6" name="AutoShape 17">
                <a:extLst>
                  <a:ext uri="{FF2B5EF4-FFF2-40B4-BE49-F238E27FC236}">
                    <a16:creationId xmlns:a16="http://schemas.microsoft.com/office/drawing/2014/main" id="{E9FAB9E9-8BB7-294E-A933-0FB6556ADE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2" y="7806"/>
                <a:ext cx="2198" cy="913"/>
              </a:xfrm>
              <a:prstGeom prst="roundRect">
                <a:avLst>
                  <a:gd name="adj" fmla="val 13009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 cap="rnd">
                <a:noFill/>
                <a:prstDash val="sysDot"/>
                <a:round/>
              </a:ln>
              <a:effectLst/>
            </p:spPr>
            <p:txBody>
              <a:bodyPr wrap="none" anchor="ctr"/>
              <a:lstStyle/>
              <a:p>
                <a:pPr defTabSz="847090">
                  <a:defRPr/>
                </a:pPr>
                <a:r>
                  <a:rPr lang="zh-CN" altLang="en-US" sz="1200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微软雅黑" panose="020B0503020204020204" pitchFamily="34" charset="-122"/>
                  </a:rPr>
                  <a:t>三期需求评审完成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703" y="145374"/>
            <a:ext cx="2171700" cy="711200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>
            <a:off x="632298" y="906002"/>
            <a:ext cx="11070076" cy="0"/>
          </a:xfrm>
          <a:prstGeom prst="line">
            <a:avLst/>
          </a:prstGeom>
          <a:ln w="1524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31838" y="269992"/>
            <a:ext cx="5364162" cy="60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5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沟通机制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A72851-F2B3-F94B-B5EB-2FF36685C0C8}"/>
              </a:ext>
            </a:extLst>
          </p:cNvPr>
          <p:cNvSpPr txBox="1"/>
          <p:nvPr/>
        </p:nvSpPr>
        <p:spPr>
          <a:xfrm>
            <a:off x="731838" y="2320427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周会</a:t>
            </a:r>
            <a:endParaRPr lang="en-US" altLang="zh-CN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频率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：每周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：周四下午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周会内容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：同步项目进度以及项目风险</a:t>
            </a:r>
            <a:endParaRPr lang="en-US" altLang="zh-CN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参会人员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：业务方代表及项目相关负责人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C3B243-51FE-8C4D-8455-0E5C8111CD48}"/>
              </a:ext>
            </a:extLst>
          </p:cNvPr>
          <p:cNvSpPr txBox="1"/>
          <p:nvPr/>
        </p:nvSpPr>
        <p:spPr>
          <a:xfrm>
            <a:off x="6915328" y="2320427"/>
            <a:ext cx="454483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站会</a:t>
            </a:r>
            <a:endParaRPr lang="en-US" altLang="zh-CN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频率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：每天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时间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：上午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周会内容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：同步在研需求进度以及风险</a:t>
            </a:r>
            <a:endParaRPr lang="en-US" altLang="zh-CN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参会人员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：在研需求产研处理人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6703" y="145374"/>
            <a:ext cx="2171700" cy="711200"/>
          </a:xfrm>
          <a:prstGeom prst="rect">
            <a:avLst/>
          </a:prstGeom>
        </p:spPr>
      </p:pic>
      <p:cxnSp>
        <p:nvCxnSpPr>
          <p:cNvPr id="4" name="直线连接符 3"/>
          <p:cNvCxnSpPr/>
          <p:nvPr/>
        </p:nvCxnSpPr>
        <p:spPr>
          <a:xfrm>
            <a:off x="632298" y="906002"/>
            <a:ext cx="11070076" cy="0"/>
          </a:xfrm>
          <a:prstGeom prst="line">
            <a:avLst/>
          </a:prstGeom>
          <a:ln w="1524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31838" y="269992"/>
            <a:ext cx="5364162" cy="60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1pPr>
            <a:lvl2pPr marL="742950" indent="-28575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2pPr>
            <a:lvl3pPr marL="11430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3pPr>
            <a:lvl4pPr marL="16002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4pPr>
            <a:lvl5pPr marL="2057400" indent="-228600"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rgbClr val="336699"/>
                </a:solidFill>
                <a:latin typeface="Arial" panose="020B060402020209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5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主要干系人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5751" y="1574022"/>
            <a:ext cx="476970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sz="2000" b="1" dirty="0"/>
          </a:p>
          <a:p>
            <a:r>
              <a:rPr lang="zh-CN" altLang="en-US" sz="2000" b="1" dirty="0">
                <a:solidFill>
                  <a:srgbClr val="33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业务方：</a:t>
            </a:r>
            <a:r>
              <a:rPr lang="zh-CN" altLang="en-US" sz="2000" dirty="0">
                <a:solidFill>
                  <a:srgbClr val="33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杨波，赵文涛，胡国栋，李怡然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000" b="1" dirty="0">
                <a:solidFill>
                  <a:srgbClr val="33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产品负责人：</a:t>
            </a:r>
            <a:r>
              <a:rPr lang="zh-CN" altLang="en-US" sz="2000" dirty="0">
                <a:solidFill>
                  <a:srgbClr val="33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裴春晖、于策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2000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000" b="1" dirty="0">
                <a:solidFill>
                  <a:srgbClr val="33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技术负责人：</a:t>
            </a:r>
            <a:r>
              <a:rPr lang="zh-CN" altLang="en-US" sz="2000" dirty="0">
                <a:solidFill>
                  <a:srgbClr val="33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舒晨</a:t>
            </a:r>
            <a:endParaRPr lang="en-US" altLang="zh-CN" sz="2000" dirty="0">
              <a:solidFill>
                <a:srgbClr val="33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000" dirty="0">
              <a:solidFill>
                <a:srgbClr val="336699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000" b="1" dirty="0">
                <a:solidFill>
                  <a:srgbClr val="33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测试负责人：</a:t>
            </a:r>
            <a:r>
              <a:rPr lang="zh-CN" altLang="en-US" sz="2000" dirty="0">
                <a:solidFill>
                  <a:srgbClr val="33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曹辉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000" b="1" dirty="0">
                <a:solidFill>
                  <a:srgbClr val="336699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项目经理</a:t>
            </a:r>
            <a:r>
              <a:rPr lang="zh-CN" altLang="en-US" sz="20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00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张伟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86189986"/>
              </p:ext>
            </p:extLst>
          </p:nvPr>
        </p:nvGraphicFramePr>
        <p:xfrm>
          <a:off x="6472731" y="1098412"/>
          <a:ext cx="5033518" cy="5550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3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954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产品线</a:t>
                      </a:r>
                    </a:p>
                  </a:txBody>
                  <a:tcPr marL="9525" marR="9525" marT="9525" marB="0" anchor="ctr"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产品经理</a:t>
                      </a:r>
                    </a:p>
                  </a:txBody>
                  <a:tcPr marL="9525" marR="9525" marT="9525" marB="0" anchor="ctr"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TCL</a:t>
                      </a:r>
                    </a:p>
                  </a:txBody>
                  <a:tcPr marL="9525" marR="9525" marT="9525" marB="0" anchor="ctr"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QCL</a:t>
                      </a:r>
                    </a:p>
                  </a:txBody>
                  <a:tcPr marL="9525" marR="9525" marT="9525" marB="0" anchor="ctr"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导购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裴春晖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胡汉平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王金燕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搜推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于策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3F4A5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刘兴波</a:t>
                      </a:r>
                      <a:endParaRPr lang="en-US" altLang="zh-CN" sz="1500" b="0" i="0" u="none" strike="noStrike" dirty="0">
                        <a:solidFill>
                          <a:srgbClr val="3F4A56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3F4A5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李东方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潘陶华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6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商品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于策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3F4A5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郑磊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乔亦男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交易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微软雅黑" charset="0"/>
                        </a:rPr>
                        <a:t>沈蕴睿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3F4A5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宋晟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严佳奇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33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营销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微软雅黑" charset="0"/>
                        </a:rPr>
                        <a:t>张东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微软雅黑" charset="0"/>
                      </a:endParaRPr>
                    </a:p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微软雅黑" charset="0"/>
                        </a:rPr>
                        <a:t>赵康巍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微软雅黑" charset="0"/>
                      </a:endParaRPr>
                    </a:p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微软雅黑" charset="0"/>
                        </a:rPr>
                        <a:t>张胜锋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3F4A5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李茂佑</a:t>
                      </a:r>
                      <a:endParaRPr lang="en-US" altLang="zh-CN" sz="1500" b="0" i="0" u="none" strike="noStrike" dirty="0">
                        <a:solidFill>
                          <a:srgbClr val="3F4A56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3F4A5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刘欢</a:t>
                      </a:r>
                      <a:endParaRPr lang="en-US" altLang="zh-CN" sz="1500" b="0" i="0" u="none" strike="noStrike" dirty="0">
                        <a:solidFill>
                          <a:srgbClr val="3F4A56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3F4A56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叶俊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朱小凤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6390277"/>
                  </a:ext>
                </a:extLst>
              </a:tr>
              <a:tr h="489549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会员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沈晓马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宋海涵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500" b="0" i="0" kern="1200" dirty="0">
                          <a:solidFill>
                            <a:schemeClr val="dk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杨美凤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59331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前端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胡佳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杨世昌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刘健</a:t>
                      </a: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康乐</a:t>
                      </a:r>
                      <a:endParaRPr lang="en-US" altLang="zh-CN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 fontAlgn="ctr"/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邢凯航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5933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UED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CN" alt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刘家园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/</a:t>
                      </a:r>
                      <a:endParaRPr lang="zh-CN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addbd80-8b58-4fc0-a961-8e477fb90c72}"/>
  <p:tag name="TABLE_ENDDRAG_ORIGIN_RECT" val="396*417"/>
  <p:tag name="TABLE_ENDDRAG_RECT" val="364*139*396*417"/>
</p:tagLst>
</file>

<file path=ppt/theme/theme1.xml><?xml version="1.0" encoding="utf-8"?>
<a:theme xmlns:a="http://schemas.openxmlformats.org/drawingml/2006/main" name="Office 主题​​">
  <a:themeElements>
    <a:clrScheme name="叮咚买菜ppt">
      <a:dk1>
        <a:srgbClr val="000000"/>
      </a:dk1>
      <a:lt1>
        <a:srgbClr val="FFFFFF"/>
      </a:lt1>
      <a:dk2>
        <a:srgbClr val="243651"/>
      </a:dk2>
      <a:lt2>
        <a:srgbClr val="E7E6E6"/>
      </a:lt2>
      <a:accent1>
        <a:srgbClr val="2DA168"/>
      </a:accent1>
      <a:accent2>
        <a:srgbClr val="8BC145"/>
      </a:accent2>
      <a:accent3>
        <a:srgbClr val="E6492F"/>
      </a:accent3>
      <a:accent4>
        <a:srgbClr val="F8BC1A"/>
      </a:accent4>
      <a:accent5>
        <a:srgbClr val="4B74AC"/>
      </a:accent5>
      <a:accent6>
        <a:srgbClr val="619CE3"/>
      </a:accent6>
      <a:hlink>
        <a:srgbClr val="136A43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>
          <a:defRPr lang="zh-CN" altLang="en-US" sz="1600">
            <a:latin typeface="微软雅黑" charset="0"/>
            <a:ea typeface="微软雅黑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210769"/>
      </a:accent1>
      <a:accent2>
        <a:srgbClr val="6D6E71"/>
      </a:accent2>
      <a:accent3>
        <a:srgbClr val="82AE58"/>
      </a:accent3>
      <a:accent4>
        <a:srgbClr val="58ABAA"/>
      </a:accent4>
      <a:accent5>
        <a:srgbClr val="5B57A6"/>
      </a:accent5>
      <a:accent6>
        <a:srgbClr val="D12E36"/>
      </a:accent6>
      <a:hlink>
        <a:srgbClr val="0000FF"/>
      </a:hlink>
      <a:folHlink>
        <a:srgbClr val="FF00FF"/>
      </a:folHlink>
    </a:clrScheme>
    <a:fontScheme name="Office Theme">
      <a:majorFont>
        <a:latin typeface="Gotham Rounded"/>
        <a:ea typeface="Gotham Rounded"/>
        <a:cs typeface="Gotham Rounded"/>
      </a:majorFont>
      <a:minorFont>
        <a:latin typeface="XinGothic-GB W4"/>
        <a:ea typeface="XinGothic-GB W4"/>
        <a:cs typeface="XinGothic-GB W4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444A50"/>
            </a:solidFill>
            <a:effectLst/>
            <a:uFillTx/>
            <a:latin typeface="+mj-lt"/>
            <a:ea typeface="+mj-ea"/>
            <a:cs typeface="+mj-cs"/>
            <a:sym typeface="Gotham Round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444A50"/>
            </a:solidFill>
            <a:effectLst/>
            <a:uFillTx/>
            <a:latin typeface="+mj-lt"/>
            <a:ea typeface="+mj-ea"/>
            <a:cs typeface="+mj-cs"/>
            <a:sym typeface="Gotham Round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1006</Words>
  <Application>Microsoft Macintosh PowerPoint</Application>
  <PresentationFormat>宽屏</PresentationFormat>
  <Paragraphs>240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Microsoft YaHei</vt:lpstr>
      <vt:lpstr>Microsoft YaHei</vt:lpstr>
      <vt:lpstr>XinGothic-GB W4</vt:lpstr>
      <vt:lpstr>XinGothic-GB W7</vt:lpstr>
      <vt:lpstr>Arial</vt:lpstr>
      <vt:lpstr>Arial Black</vt:lpstr>
      <vt:lpstr>Office 主题​​</vt:lpstr>
      <vt:lpstr>1_Office 主题​​</vt:lpstr>
      <vt:lpstr>商品力表达项目Kick off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张伟</cp:lastModifiedBy>
  <cp:revision>267</cp:revision>
  <dcterms:created xsi:type="dcterms:W3CDTF">2021-08-13T02:04:08Z</dcterms:created>
  <dcterms:modified xsi:type="dcterms:W3CDTF">2021-11-09T09:48:25Z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2052-3.7.0.5929</vt:lpwstr>
  </property>
</Properties>
</file>