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9818-CF98-C886-4109-5E83458AA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DEC29-AD38-9977-8F59-462A1B0FE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135857-C7D8-5CD5-1B20-8751B3857278}"/>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5" name="Footer Placeholder 4">
            <a:extLst>
              <a:ext uri="{FF2B5EF4-FFF2-40B4-BE49-F238E27FC236}">
                <a16:creationId xmlns:a16="http://schemas.microsoft.com/office/drawing/2014/main" id="{05FF8EAF-B5A9-B4FA-51E0-587828CE3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A0341-737A-9DCA-9D48-86A94841363E}"/>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412693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27CE-AC55-6B2D-483F-36B674286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4D4A3-68FF-F8E8-F9CA-6A5D27B70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A9142-3C5C-6697-2E72-CB9492A0039B}"/>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5" name="Footer Placeholder 4">
            <a:extLst>
              <a:ext uri="{FF2B5EF4-FFF2-40B4-BE49-F238E27FC236}">
                <a16:creationId xmlns:a16="http://schemas.microsoft.com/office/drawing/2014/main" id="{5C04E467-2BDC-85AC-6AE1-EFC69D4D2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D47FD-5A57-6902-749A-2A178DD4A584}"/>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146431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D0F13-5EFA-7E55-0A4E-5BB82844C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9B02B3-2D92-4A3F-3C1B-97247CC23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543B2-7DB7-6722-596C-4AA58A868239}"/>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5" name="Footer Placeholder 4">
            <a:extLst>
              <a:ext uri="{FF2B5EF4-FFF2-40B4-BE49-F238E27FC236}">
                <a16:creationId xmlns:a16="http://schemas.microsoft.com/office/drawing/2014/main" id="{843298F9-0582-BD61-748E-DF38F4B9C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3AB6F-3626-03AC-21BD-25393A5EF210}"/>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43860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AE7D-F9E9-0F9F-B475-31AA33E38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405C2-D364-5D09-7853-CABD5027B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3849F-ACEC-6432-B659-69812CF914CB}"/>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5" name="Footer Placeholder 4">
            <a:extLst>
              <a:ext uri="{FF2B5EF4-FFF2-40B4-BE49-F238E27FC236}">
                <a16:creationId xmlns:a16="http://schemas.microsoft.com/office/drawing/2014/main" id="{1BE5EC94-3A19-6ABE-A032-A0771125F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8E7BB-BBBB-E80F-4A2F-50BD3CBD6F07}"/>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331098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A313-5287-5D93-A2A0-5A97FDE7A7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E346D3-B5DE-BDF2-0C21-C3DDAF20D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3D2ED-31EF-A76B-D127-9EFE7E78F738}"/>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5" name="Footer Placeholder 4">
            <a:extLst>
              <a:ext uri="{FF2B5EF4-FFF2-40B4-BE49-F238E27FC236}">
                <a16:creationId xmlns:a16="http://schemas.microsoft.com/office/drawing/2014/main" id="{C27E5CC1-D405-B2E6-AF10-C27DEBA7A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59144-FA2D-8A00-A686-87D64EF5C8C0}"/>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229645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9E88-53A7-2280-473E-850C7B520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90186-07B4-9573-6A0D-5E2AFC009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C2BA4-D014-ED44-0438-6AED882F9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DB4877-19AC-B573-820E-E7764A5E9670}"/>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6" name="Footer Placeholder 5">
            <a:extLst>
              <a:ext uri="{FF2B5EF4-FFF2-40B4-BE49-F238E27FC236}">
                <a16:creationId xmlns:a16="http://schemas.microsoft.com/office/drawing/2014/main" id="{14CFBD4E-F5CC-23F4-53A2-922B87279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C500A-BDE0-EF42-DE04-A2FCD2DE68B2}"/>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421056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098B-CA22-C383-58D5-65B9C5EBA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DEF161-ED0B-0981-0B2F-3C8A7683C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0C43E-22A2-4598-7269-48820C013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FEF04-B564-AAF6-CA6F-09614EF65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D4BB5-F6F6-DA94-5F72-E4BC81001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26DE9-A7AB-D0A1-92EB-259E5015FB2E}"/>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8" name="Footer Placeholder 7">
            <a:extLst>
              <a:ext uri="{FF2B5EF4-FFF2-40B4-BE49-F238E27FC236}">
                <a16:creationId xmlns:a16="http://schemas.microsoft.com/office/drawing/2014/main" id="{3D8FE505-EEF7-0A04-1819-91C74C95FE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0785D1-A1FA-4090-F219-714BF10CFC46}"/>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320602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1D5A-6A86-F82A-539A-83BA3DFAA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407F72-B8C6-213F-191A-0864059685DA}"/>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4" name="Footer Placeholder 3">
            <a:extLst>
              <a:ext uri="{FF2B5EF4-FFF2-40B4-BE49-F238E27FC236}">
                <a16:creationId xmlns:a16="http://schemas.microsoft.com/office/drawing/2014/main" id="{D6A58687-FA29-BE9D-9675-F039C5E59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EBCCB-36BD-D3DB-BC58-ED1A08DDC368}"/>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152111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B99AD-EFA3-6B17-FDE9-A000876A45D8}"/>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3" name="Footer Placeholder 2">
            <a:extLst>
              <a:ext uri="{FF2B5EF4-FFF2-40B4-BE49-F238E27FC236}">
                <a16:creationId xmlns:a16="http://schemas.microsoft.com/office/drawing/2014/main" id="{096081CC-8D66-E2E8-30F0-CB3DFC704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8BE3E-6456-DDC1-EEE8-9942A45E92B1}"/>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21851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B2A7-18F5-E07E-916E-52ADA2A27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54660-CA8A-64ED-926B-529364C10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A10A0-0904-DA66-4CC8-8E416590E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FDF52-6F9E-EB31-D782-82798CF6304D}"/>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6" name="Footer Placeholder 5">
            <a:extLst>
              <a:ext uri="{FF2B5EF4-FFF2-40B4-BE49-F238E27FC236}">
                <a16:creationId xmlns:a16="http://schemas.microsoft.com/office/drawing/2014/main" id="{33DC1160-08A2-49F8-B87B-DE466C56D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3E80-D16C-896D-CD18-FCBECAD8EBE4}"/>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95124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A4BD-F89A-4F40-97FC-369DCA90E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4BB6E4-0383-E902-E01A-58360F547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9400EB-B7A1-9A6E-1A41-BCB55474D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BB38-5A2B-9E36-00ED-D5CA62DC9913}"/>
              </a:ext>
            </a:extLst>
          </p:cNvPr>
          <p:cNvSpPr>
            <a:spLocks noGrp="1"/>
          </p:cNvSpPr>
          <p:nvPr>
            <p:ph type="dt" sz="half" idx="10"/>
          </p:nvPr>
        </p:nvSpPr>
        <p:spPr/>
        <p:txBody>
          <a:bodyPr/>
          <a:lstStyle/>
          <a:p>
            <a:fld id="{D1AAF289-EF77-4DF6-BD92-183ED948DD02}" type="datetimeFigureOut">
              <a:rPr lang="en-US" smtClean="0"/>
              <a:t>4/11/2024</a:t>
            </a:fld>
            <a:endParaRPr lang="en-US"/>
          </a:p>
        </p:txBody>
      </p:sp>
      <p:sp>
        <p:nvSpPr>
          <p:cNvPr id="6" name="Footer Placeholder 5">
            <a:extLst>
              <a:ext uri="{FF2B5EF4-FFF2-40B4-BE49-F238E27FC236}">
                <a16:creationId xmlns:a16="http://schemas.microsoft.com/office/drawing/2014/main" id="{3C725AC6-28C3-4F54-7B7C-83F865B95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54F85-D7CE-CD03-5A09-AE09F6D37760}"/>
              </a:ext>
            </a:extLst>
          </p:cNvPr>
          <p:cNvSpPr>
            <a:spLocks noGrp="1"/>
          </p:cNvSpPr>
          <p:nvPr>
            <p:ph type="sldNum" sz="quarter" idx="12"/>
          </p:nvPr>
        </p:nvSpPr>
        <p:spPr/>
        <p:txBody>
          <a:bodyPr/>
          <a:lstStyle/>
          <a:p>
            <a:fld id="{72C20E68-1BB2-470D-9DCD-EB98767ADACD}" type="slidenum">
              <a:rPr lang="en-US" smtClean="0"/>
              <a:t>‹#›</a:t>
            </a:fld>
            <a:endParaRPr lang="en-US"/>
          </a:p>
        </p:txBody>
      </p:sp>
    </p:spTree>
    <p:extLst>
      <p:ext uri="{BB962C8B-B14F-4D97-AF65-F5344CB8AC3E}">
        <p14:creationId xmlns:p14="http://schemas.microsoft.com/office/powerpoint/2010/main" val="16529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41135-7854-8EB8-D36C-94BB45D51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EEDE1-1521-37EE-29F2-ECDFD069B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293C9-CC75-345D-0029-26C5B9104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AF289-EF77-4DF6-BD92-183ED948DD02}" type="datetimeFigureOut">
              <a:rPr lang="en-US" smtClean="0"/>
              <a:t>4/11/2024</a:t>
            </a:fld>
            <a:endParaRPr lang="en-US"/>
          </a:p>
        </p:txBody>
      </p:sp>
      <p:sp>
        <p:nvSpPr>
          <p:cNvPr id="5" name="Footer Placeholder 4">
            <a:extLst>
              <a:ext uri="{FF2B5EF4-FFF2-40B4-BE49-F238E27FC236}">
                <a16:creationId xmlns:a16="http://schemas.microsoft.com/office/drawing/2014/main" id="{1E1C321D-6DC3-D092-163B-A82944663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CF913-5A1F-ECE9-2751-74D846E3C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0E68-1BB2-470D-9DCD-EB98767ADACD}" type="slidenum">
              <a:rPr lang="en-US" smtClean="0"/>
              <a:t>‹#›</a:t>
            </a:fld>
            <a:endParaRPr lang="en-US"/>
          </a:p>
        </p:txBody>
      </p:sp>
    </p:spTree>
    <p:extLst>
      <p:ext uri="{BB962C8B-B14F-4D97-AF65-F5344CB8AC3E}">
        <p14:creationId xmlns:p14="http://schemas.microsoft.com/office/powerpoint/2010/main" val="369500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HlO_fZzb60o?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P__SmtfeHak?feature=oemb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0Q_r90EtD04?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N2r184Zm_4k?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780B6D-8FEA-0DAE-E0EC-26CD179F7D4B}"/>
              </a:ext>
            </a:extLst>
          </p:cNvPr>
          <p:cNvSpPr txBox="1"/>
          <p:nvPr/>
        </p:nvSpPr>
        <p:spPr>
          <a:xfrm>
            <a:off x="2372264" y="718489"/>
            <a:ext cx="7916892" cy="3428183"/>
          </a:xfrm>
          <a:prstGeom prst="rect">
            <a:avLst/>
          </a:prstGeom>
          <a:noFill/>
        </p:spPr>
        <p:txBody>
          <a:bodyPr wrap="square">
            <a:spAutoFit/>
          </a:bodyPr>
          <a:lstStyle/>
          <a:p>
            <a:pPr lvl="0" algn="r" rtl="1" fontAlgn="base">
              <a:lnSpc>
                <a:spcPct val="107000"/>
              </a:lnSpc>
            </a:pP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פרויקט 1 - </a:t>
            </a:r>
            <a:r>
              <a:rPr lang="en-US"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rPr>
              <a:t>Binary led</a:t>
            </a: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a:t>
            </a:r>
            <a:endParaRPr lang="en-US" sz="4400" b="1" u="sng" kern="100" dirty="0">
              <a:latin typeface="Calibri" panose="020F0502020204030204" pitchFamily="34" charset="0"/>
              <a:ea typeface="Times New Roman" panose="02020603050405020304" pitchFamily="18" charset="0"/>
              <a:cs typeface="Arial" panose="020B0604020202020204" pitchFamily="34" charset="0"/>
            </a:endParaRPr>
          </a:p>
          <a:p>
            <a:pPr lvl="0" algn="r" rtl="1" fontAlgn="base">
              <a:lnSpc>
                <a:spcPct val="107000"/>
              </a:lnSpc>
            </a:pPr>
            <a:endParaRPr lang="en-US"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endParaRPr>
          </a:p>
          <a:p>
            <a:pPr lvl="0" algn="r" rtl="1" fontAlgn="base">
              <a:lnSpc>
                <a:spcPct val="107000"/>
              </a:lnSpc>
            </a:pP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פרויקט הכולל </a:t>
            </a:r>
            <a:r>
              <a:rPr lang="he-IL" sz="32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קלט+פלט</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בינארי, ב </a:t>
            </a:r>
            <a:r>
              <a:rPr lang="en-US" sz="32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חיברנו מנורת </a:t>
            </a:r>
            <a:r>
              <a:rPr lang="en-US"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led</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אל ה </a:t>
            </a:r>
            <a:r>
              <a:rPr lang="en-US" sz="32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ESP32</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 </a:t>
            </a:r>
            <a:r>
              <a:rPr lang="he-IL" sz="32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וב</a:t>
            </a:r>
            <a:r>
              <a:rPr lang="en-US" sz="32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Adafruit</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יצרנו מתג שכאשר המתג נלחץ על </a:t>
            </a:r>
            <a:r>
              <a:rPr lang="en-US" sz="32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on</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המנורה נדלקת וכאשר נלחץ על </a:t>
            </a:r>
            <a:r>
              <a:rPr lang="en-US" sz="32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off</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המנורה </a:t>
            </a:r>
            <a:r>
              <a:rPr lang="he-IL" sz="32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נכבת</a:t>
            </a:r>
            <a:r>
              <a:rPr lang="he-IL" sz="32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309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nline Media 3" title="light led by click">
            <a:hlinkClick r:id="" action="ppaction://media"/>
            <a:extLst>
              <a:ext uri="{FF2B5EF4-FFF2-40B4-BE49-F238E27FC236}">
                <a16:creationId xmlns:a16="http://schemas.microsoft.com/office/drawing/2014/main" id="{86F3FEB3-0D72-55A7-2DC9-8BE1EED7005A}"/>
              </a:ext>
            </a:extLst>
          </p:cNvPr>
          <p:cNvPicPr>
            <a:picLocks noRot="1" noChangeAspect="1"/>
          </p:cNvPicPr>
          <p:nvPr>
            <a:videoFile r:link="rId1"/>
          </p:nvPr>
        </p:nvPicPr>
        <p:blipFill>
          <a:blip r:embed="rId3"/>
          <a:stretch>
            <a:fillRect/>
          </a:stretch>
        </p:blipFill>
        <p:spPr>
          <a:xfrm>
            <a:off x="1165852" y="643466"/>
            <a:ext cx="9860295" cy="5571067"/>
          </a:xfrm>
          <a:prstGeom prst="rect">
            <a:avLst/>
          </a:prstGeom>
        </p:spPr>
      </p:pic>
    </p:spTree>
    <p:extLst>
      <p:ext uri="{BB962C8B-B14F-4D97-AF65-F5344CB8AC3E}">
        <p14:creationId xmlns:p14="http://schemas.microsoft.com/office/powerpoint/2010/main" val="27050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57E24A-8DAD-7BEF-8E17-6E666CAC3025}"/>
              </a:ext>
            </a:extLst>
          </p:cNvPr>
          <p:cNvSpPr txBox="1"/>
          <p:nvPr/>
        </p:nvSpPr>
        <p:spPr>
          <a:xfrm>
            <a:off x="1958197" y="448003"/>
            <a:ext cx="9461020" cy="4316310"/>
          </a:xfrm>
          <a:prstGeom prst="rect">
            <a:avLst/>
          </a:prstGeom>
          <a:noFill/>
        </p:spPr>
        <p:txBody>
          <a:bodyPr wrap="square">
            <a:spAutoFit/>
          </a:bodyPr>
          <a:lstStyle/>
          <a:p>
            <a:pPr lvl="0" algn="r" rtl="1" fontAlgn="base">
              <a:lnSpc>
                <a:spcPct val="107000"/>
              </a:lnSpc>
            </a:pP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פרויקט 2 - </a:t>
            </a:r>
            <a:r>
              <a:rPr lang="en-US"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rPr>
              <a:t>Input - output text</a:t>
            </a: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a:t>
            </a:r>
            <a:endParaRPr lang="en-US" sz="4400" b="1" u="sng" kern="100" dirty="0">
              <a:latin typeface="Calibri" panose="020F0502020204030204" pitchFamily="34" charset="0"/>
              <a:ea typeface="Times New Roman" panose="02020603050405020304" pitchFamily="18" charset="0"/>
              <a:cs typeface="Arial" panose="020B0604020202020204" pitchFamily="34" charset="0"/>
            </a:endParaRPr>
          </a:p>
          <a:p>
            <a:pPr lvl="0" algn="r" rtl="1" fontAlgn="base">
              <a:lnSpc>
                <a:spcPct val="107000"/>
              </a:lnSpc>
            </a:pPr>
            <a:endParaRPr lang="en-US" sz="1600" b="1" u="sng" kern="1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endParaRPr>
          </a:p>
          <a:p>
            <a:pPr lvl="0" algn="r" rtl="1" fontAlgn="base">
              <a:lnSpc>
                <a:spcPct val="107000"/>
              </a:lnSpc>
            </a:pP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פרויקט הכולל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קלט+פלט</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של מחרוזות, ב </a:t>
            </a:r>
            <a:r>
              <a:rPr lang="en-US" sz="33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חיברנו </a:t>
            </a:r>
            <a:r>
              <a:rPr lang="en-IL" sz="3300" kern="100" dirty="0">
                <a:solidFill>
                  <a:srgbClr val="1C1E21"/>
                </a:solidFill>
                <a:effectLst/>
                <a:latin typeface="Segoe UI" panose="020B0502040204020203" pitchFamily="34" charset="0"/>
                <a:ea typeface="Calibri" panose="020F0502020204030204" pitchFamily="34" charset="0"/>
                <a:cs typeface="Arial" panose="020B0604020202020204" pitchFamily="34" charset="0"/>
              </a:rPr>
              <a:t>OLED </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אל ה </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ESP</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32 ,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וב</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Adafruit</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יצרנו בלוק טקסט עבור הטקסט הנשלח ובלוק טקסט עבור הטקסט המתקבל, כל כמה שניות נשלחת מחרוזות (ממוספרת) מה</a:t>
            </a:r>
            <a:r>
              <a:rPr lang="en-US" sz="33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אל 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 Adafruit</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 ובכל פעם שנקליד מחרוזת כלשהיא ב</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Adafruit</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היא תשלח אל ה </a:t>
            </a:r>
            <a:r>
              <a:rPr lang="en-US" sz="33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ותוצג על פני 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OLED</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596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nline Media 3" title="input - output TEXT">
            <a:hlinkClick r:id="" action="ppaction://media"/>
            <a:extLst>
              <a:ext uri="{FF2B5EF4-FFF2-40B4-BE49-F238E27FC236}">
                <a16:creationId xmlns:a16="http://schemas.microsoft.com/office/drawing/2014/main" id="{4E6D284C-3869-78E9-174D-DB22BA1CD206}"/>
              </a:ext>
            </a:extLst>
          </p:cNvPr>
          <p:cNvPicPr>
            <a:picLocks noRot="1" noChangeAspect="1"/>
          </p:cNvPicPr>
          <p:nvPr>
            <a:videoFile r:link="rId1"/>
          </p:nvPr>
        </p:nvPicPr>
        <p:blipFill>
          <a:blip r:embed="rId3"/>
          <a:stretch>
            <a:fillRect/>
          </a:stretch>
        </p:blipFill>
        <p:spPr>
          <a:xfrm>
            <a:off x="1165852" y="643466"/>
            <a:ext cx="9860295" cy="5571067"/>
          </a:xfrm>
          <a:prstGeom prst="rect">
            <a:avLst/>
          </a:prstGeom>
        </p:spPr>
      </p:pic>
    </p:spTree>
    <p:extLst>
      <p:ext uri="{BB962C8B-B14F-4D97-AF65-F5344CB8AC3E}">
        <p14:creationId xmlns:p14="http://schemas.microsoft.com/office/powerpoint/2010/main" val="1442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9D039B-519D-2756-49A5-10188FACBF8E}"/>
              </a:ext>
            </a:extLst>
          </p:cNvPr>
          <p:cNvSpPr txBox="1"/>
          <p:nvPr/>
        </p:nvSpPr>
        <p:spPr>
          <a:xfrm>
            <a:off x="940279" y="230828"/>
            <a:ext cx="10869283" cy="5979266"/>
          </a:xfrm>
          <a:prstGeom prst="rect">
            <a:avLst/>
          </a:prstGeom>
          <a:noFill/>
        </p:spPr>
        <p:txBody>
          <a:bodyPr wrap="square">
            <a:spAutoFit/>
          </a:bodyPr>
          <a:lstStyle/>
          <a:p>
            <a:pPr lvl="0" algn="r" rtl="1" fontAlgn="base">
              <a:lnSpc>
                <a:spcPct val="107000"/>
              </a:lnSpc>
            </a:pP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פרויקט </a:t>
            </a:r>
            <a:r>
              <a:rPr lang="en-US"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rPr>
              <a:t>3 </a:t>
            </a:r>
            <a:r>
              <a:rPr lang="he-IL"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rPr>
              <a:t>– </a:t>
            </a:r>
            <a:r>
              <a:rPr lang="en-US"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rPr>
              <a:t>information transfer</a:t>
            </a: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a:t>
            </a:r>
            <a:endParaRPr lang="en-US" sz="4400" b="1" u="sng" kern="100" dirty="0">
              <a:latin typeface="Calibri" panose="020F0502020204030204" pitchFamily="34" charset="0"/>
              <a:ea typeface="Times New Roman" panose="02020603050405020304" pitchFamily="18" charset="0"/>
              <a:cs typeface="Arial" panose="020B0604020202020204" pitchFamily="34" charset="0"/>
            </a:endParaRPr>
          </a:p>
          <a:p>
            <a:pPr lvl="0" algn="r" rtl="1" fontAlgn="base">
              <a:lnSpc>
                <a:spcPct val="107000"/>
              </a:lnSpc>
            </a:pPr>
            <a:endParaRPr lang="en-US" sz="18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endParaRPr>
          </a:p>
          <a:p>
            <a:pPr lvl="0" algn="r" rtl="1" fontAlgn="base">
              <a:lnSpc>
                <a:spcPct val="107000"/>
              </a:lnSpc>
            </a:pP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פרויקט ששולף מידע מה-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ESP</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32 לפי דרישה, ב </a:t>
            </a:r>
            <a:r>
              <a:rPr lang="en-US" sz="33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חיברנו חיישן טמפרטורה וכפתור לחיצה אל 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ESP</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32 ,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וב</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Adafruit</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יצרנו מד טמפרטורה ואינדיקטור. ברגע שהמשתמש לוחץ בסימולטור על הכפתור לחיצה </a:t>
            </a:r>
            <a:r>
              <a:rPr lang="he-IL" sz="3300" kern="0" dirty="0">
                <a:solidFill>
                  <a:srgbClr val="000000"/>
                </a:solidFill>
                <a:latin typeface="Calibri" panose="020F0502020204030204" pitchFamily="34" charset="0"/>
                <a:ea typeface="Times New Roman" panose="02020603050405020304" pitchFamily="18" charset="0"/>
                <a:cs typeface="Calibri Light" panose="020F0302020204030204" pitchFamily="34" charset="0"/>
              </a:rPr>
              <a:t>נלקחת</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מדידת טמפרטורה באותו הזמן מהחיישן והמידע מועבר אל 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Adafruit</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ומוצג על פני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המד</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טמפרטורה ובנוסף נדלק האינדיקטור ומיד לאחר הדגימה הוא נכבה. (הוספת האינדיקטור הייתה מכיוון שבסימולטור הטמפרטורה תמיד 24 ולכן לא רואים שינוי מוחשי במד בזמן העברת המידע של המדידה החדשה אז אפשר לקבל חיווי על מעבר המידע על פי האינדיקטור).</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481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nline Media 3" title="Information transfer">
            <a:hlinkClick r:id="" action="ppaction://media"/>
            <a:extLst>
              <a:ext uri="{FF2B5EF4-FFF2-40B4-BE49-F238E27FC236}">
                <a16:creationId xmlns:a16="http://schemas.microsoft.com/office/drawing/2014/main" id="{FDC4A130-CD58-3340-650A-E488241A3955}"/>
              </a:ext>
            </a:extLst>
          </p:cNvPr>
          <p:cNvPicPr>
            <a:picLocks noRot="1" noChangeAspect="1"/>
          </p:cNvPicPr>
          <p:nvPr>
            <a:videoFile r:link="rId1"/>
          </p:nvPr>
        </p:nvPicPr>
        <p:blipFill>
          <a:blip r:embed="rId3"/>
          <a:stretch>
            <a:fillRect/>
          </a:stretch>
        </p:blipFill>
        <p:spPr>
          <a:xfrm>
            <a:off x="1165852" y="643466"/>
            <a:ext cx="9860295" cy="5571067"/>
          </a:xfrm>
          <a:prstGeom prst="rect">
            <a:avLst/>
          </a:prstGeom>
        </p:spPr>
      </p:pic>
    </p:spTree>
    <p:extLst>
      <p:ext uri="{BB962C8B-B14F-4D97-AF65-F5344CB8AC3E}">
        <p14:creationId xmlns:p14="http://schemas.microsoft.com/office/powerpoint/2010/main" val="20179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78CA8C-8C7B-C0F7-08C5-AEEEEFB85114}"/>
              </a:ext>
            </a:extLst>
          </p:cNvPr>
          <p:cNvSpPr txBox="1"/>
          <p:nvPr/>
        </p:nvSpPr>
        <p:spPr>
          <a:xfrm>
            <a:off x="1561381" y="309224"/>
            <a:ext cx="10032521" cy="5435912"/>
          </a:xfrm>
          <a:prstGeom prst="rect">
            <a:avLst/>
          </a:prstGeom>
          <a:noFill/>
        </p:spPr>
        <p:txBody>
          <a:bodyPr wrap="square">
            <a:spAutoFit/>
          </a:bodyPr>
          <a:lstStyle/>
          <a:p>
            <a:pPr lvl="0" algn="r" rtl="1" fontAlgn="base">
              <a:lnSpc>
                <a:spcPct val="107000"/>
              </a:lnSpc>
            </a:pP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פרויקט </a:t>
            </a:r>
            <a:r>
              <a:rPr lang="en-US"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4</a:t>
            </a:r>
            <a:r>
              <a:rPr lang="he-IL" sz="4400" b="1" u="sng" kern="0" dirty="0">
                <a:solidFill>
                  <a:srgbClr val="C45911"/>
                </a:solidFill>
                <a:effectLst/>
                <a:latin typeface="Calibri" panose="020F0502020204030204" pitchFamily="34" charset="0"/>
                <a:ea typeface="Times New Roman" panose="02020603050405020304" pitchFamily="18" charset="0"/>
                <a:cs typeface="Calibri Light" panose="020F0302020204030204" pitchFamily="34" charset="0"/>
              </a:rPr>
              <a:t> – </a:t>
            </a:r>
            <a:r>
              <a:rPr lang="en-US"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rPr>
              <a:t>API &amp;JSON to know the time</a:t>
            </a:r>
            <a:r>
              <a:rPr lang="he-IL" sz="4400" b="1" u="sng" kern="0" dirty="0">
                <a:solidFill>
                  <a:srgbClr val="C45911"/>
                </a:solidFill>
                <a:latin typeface="Calibri Light" panose="020F0302020204030204" pitchFamily="34" charset="0"/>
                <a:ea typeface="Times New Roman" panose="02020603050405020304" pitchFamily="18" charset="0"/>
                <a:cs typeface="Arial" panose="020B0604020202020204" pitchFamily="34" charset="0"/>
              </a:rPr>
              <a:t>:</a:t>
            </a:r>
            <a:endParaRPr lang="en-US" sz="4400" b="1" u="sng" kern="0" dirty="0">
              <a:solidFill>
                <a:srgbClr val="C45911"/>
              </a:solidFill>
              <a:effectLst/>
              <a:latin typeface="Calibri Light" panose="020F0302020204030204" pitchFamily="34" charset="0"/>
              <a:ea typeface="Times New Roman" panose="02020603050405020304" pitchFamily="18" charset="0"/>
              <a:cs typeface="Arial" panose="020B0604020202020204" pitchFamily="34" charset="0"/>
            </a:endParaRPr>
          </a:p>
          <a:p>
            <a:pPr lvl="0" algn="r" rtl="1" fontAlgn="base">
              <a:lnSpc>
                <a:spcPct val="107000"/>
              </a:lnSpc>
            </a:pPr>
            <a:endParaRPr lang="he-IL" sz="18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endParaRPr>
          </a:p>
          <a:p>
            <a:pPr lvl="0" algn="r" rtl="1" fontAlgn="base">
              <a:lnSpc>
                <a:spcPct val="107000"/>
              </a:lnSpc>
            </a:pP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פרויקט המבצע שימוש ב</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API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חיצוני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וב</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JSON</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 ב </a:t>
            </a:r>
            <a:r>
              <a:rPr lang="en-US" sz="33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חיברנו  </a:t>
            </a:r>
            <a:r>
              <a:rPr lang="en-IL" sz="3300" kern="100" dirty="0">
                <a:solidFill>
                  <a:srgbClr val="1C1E21"/>
                </a:solidFill>
                <a:effectLst/>
                <a:latin typeface="Segoe UI" panose="020B0502040204020203" pitchFamily="34" charset="0"/>
                <a:ea typeface="Times New Roman" panose="02020603050405020304" pitchFamily="18" charset="0"/>
                <a:cs typeface="Arial" panose="020B0604020202020204" pitchFamily="34" charset="0"/>
              </a:rPr>
              <a:t>OLED </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אל 32</a:t>
            </a:r>
            <a:r>
              <a:rPr lang="en-US"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ESP</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וב</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Adafruit</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יצרנו בלוק טקסט. המשתמש מקליד שם של עיר או ארץ בבלוק הטקסט ואז המידע מועבר אל ה</a:t>
            </a:r>
            <a:r>
              <a:rPr lang="en-US" sz="3300" kern="0" dirty="0" err="1">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wokwi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שפונה אל </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API</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חיצוני לקבל קובץ </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JSON</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ובו מידע מפורט על הזמן והמיקום של אותה העיר \ הארץ.</a:t>
            </a:r>
            <a:endParaRPr lang="he-IL" sz="3300" kern="100" dirty="0">
              <a:latin typeface="Calibri" panose="020F0502020204030204" pitchFamily="34" charset="0"/>
              <a:ea typeface="Times New Roman" panose="02020603050405020304" pitchFamily="18" charset="0"/>
              <a:cs typeface="Arial" panose="020B0604020202020204" pitchFamily="34" charset="0"/>
            </a:endParaRPr>
          </a:p>
          <a:p>
            <a:pPr lvl="0" algn="r" rtl="1" fontAlgn="base">
              <a:lnSpc>
                <a:spcPct val="107000"/>
              </a:lnSpc>
            </a:pP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לאחר מכן הוספנו פונקציונליות שממפה מתוך 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JSON</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פרטים </a:t>
            </a:r>
            <a:r>
              <a:rPr lang="he-IL" sz="3300" kern="0" dirty="0" err="1">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ספציפים</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 - שם המקום, התאריך והשעה ומדפיסה אותם על גבי ה</a:t>
            </a:r>
            <a:r>
              <a:rPr lang="en-US" sz="3300" kern="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OLED</a:t>
            </a:r>
            <a:r>
              <a:rPr lang="he-IL" sz="3300" kern="0" dirty="0">
                <a:solidFill>
                  <a:srgbClr val="000000"/>
                </a:solidFill>
                <a:effectLst/>
                <a:latin typeface="Calibri" panose="020F0502020204030204" pitchFamily="34" charset="0"/>
                <a:ea typeface="Times New Roman" panose="02020603050405020304" pitchFamily="18" charset="0"/>
                <a:cs typeface="Calibri Light" panose="020F0302020204030204" pitchFamily="34" charset="0"/>
              </a:rPr>
              <a:t>.</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7359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nline Media 3" title="API &amp; JSON">
            <a:hlinkClick r:id="" action="ppaction://media"/>
            <a:extLst>
              <a:ext uri="{FF2B5EF4-FFF2-40B4-BE49-F238E27FC236}">
                <a16:creationId xmlns:a16="http://schemas.microsoft.com/office/drawing/2014/main" id="{A1961B82-90FA-4B35-611C-0CEFBA709572}"/>
              </a:ext>
            </a:extLst>
          </p:cNvPr>
          <p:cNvPicPr>
            <a:picLocks noRot="1" noChangeAspect="1"/>
          </p:cNvPicPr>
          <p:nvPr>
            <a:videoFile r:link="rId1"/>
          </p:nvPr>
        </p:nvPicPr>
        <p:blipFill>
          <a:blip r:embed="rId3"/>
          <a:stretch>
            <a:fillRect/>
          </a:stretch>
        </p:blipFill>
        <p:spPr>
          <a:xfrm>
            <a:off x="1165852" y="643466"/>
            <a:ext cx="9860295" cy="5571067"/>
          </a:xfrm>
          <a:prstGeom prst="rect">
            <a:avLst/>
          </a:prstGeom>
        </p:spPr>
      </p:pic>
    </p:spTree>
    <p:extLst>
      <p:ext uri="{BB962C8B-B14F-4D97-AF65-F5344CB8AC3E}">
        <p14:creationId xmlns:p14="http://schemas.microsoft.com/office/powerpoint/2010/main" val="21443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300</Words>
  <Application>Microsoft Office PowerPoint</Application>
  <PresentationFormat>Widescreen</PresentationFormat>
  <Paragraphs>13</Paragraphs>
  <Slides>8</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Solomon, Tom</dc:creator>
  <cp:lastModifiedBy>Solomon, Tom</cp:lastModifiedBy>
  <cp:revision>1</cp:revision>
  <dcterms:created xsi:type="dcterms:W3CDTF">2024-04-11T13:49:31Z</dcterms:created>
  <dcterms:modified xsi:type="dcterms:W3CDTF">2024-04-11T14:06:49Z</dcterms:modified>
</cp:coreProperties>
</file>