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27" r:id="rId2"/>
    <p:sldId id="435" r:id="rId3"/>
    <p:sldId id="436" r:id="rId4"/>
    <p:sldId id="439" r:id="rId5"/>
    <p:sldId id="434" r:id="rId6"/>
    <p:sldId id="438" r:id="rId7"/>
    <p:sldId id="430" r:id="rId8"/>
    <p:sldId id="437" r:id="rId9"/>
    <p:sldId id="429" r:id="rId10"/>
    <p:sldId id="432" r:id="rId11"/>
    <p:sldId id="433" r:id="rId12"/>
    <p:sldId id="431" r:id="rId1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94747" autoAdjust="0"/>
  </p:normalViewPr>
  <p:slideViewPr>
    <p:cSldViewPr>
      <p:cViewPr varScale="1">
        <p:scale>
          <a:sx n="77" d="100"/>
          <a:sy n="77" d="100"/>
        </p:scale>
        <p:origin x="1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9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F9845-96B4-4743-ACB3-3BC755644A94}" type="datetimeFigureOut">
              <a:rPr lang="fi-FI" smtClean="0"/>
              <a:pPr/>
              <a:t>17.5.2019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58157-C25B-402D-B55F-10FD135D6D7F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3184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5915-FCBB-4A6D-BF30-FCA5DA54C8C7}" type="datetimeFigureOut">
              <a:rPr lang="fi-FI" smtClean="0"/>
              <a:pPr/>
              <a:t>17.5.2019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6CBBA-4BAA-4272-B48A-08480DB2D5E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636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B7CC-E402-4AD6-912F-28C41748F8A5}" type="datetime1">
              <a:rPr lang="fi-FI" smtClean="0"/>
              <a:pPr/>
              <a:t>17.5.2019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Tietoliikenne tekniikan perusteet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BC4-5835-4440-9914-B1C7D766B2BD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buFontTx/>
              <a:buNone/>
              <a:defRPr/>
            </a:lvl1pPr>
            <a:lvl2pPr>
              <a:buFont typeface="Arial" pitchFamily="34" charset="0"/>
              <a:buChar char="•"/>
              <a:defRPr sz="1800" baseline="0"/>
            </a:lvl2pPr>
            <a:lvl3pPr>
              <a:buFontTx/>
              <a:buNone/>
              <a:defRPr sz="1800" baseline="0"/>
            </a:lvl3pPr>
            <a:lvl4pPr>
              <a:buNone/>
              <a:defRPr sz="1800" baseline="0"/>
            </a:lvl4pPr>
            <a:lvl5pPr>
              <a:buFontTx/>
              <a:buNone/>
              <a:defRPr sz="18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D994-21AF-4717-91F3-A13B3B3691FB}" type="datetime1">
              <a:rPr lang="fi-FI" smtClean="0"/>
              <a:pPr/>
              <a:t>17.5.2019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Tietoliikenne tekniikan perusteet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BC4-5835-4440-9914-B1C7D766B2BD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785-79E6-401D-841A-2478AD495C2E}" type="datetime1">
              <a:rPr lang="fi-FI" smtClean="0"/>
              <a:pPr/>
              <a:t>17.5.2019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Tietoliikenne tekniikan perusteet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BC4-5835-4440-9914-B1C7D766B2BD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D0406-3162-42A3-A632-296B0A7C39A0}" type="datetime1">
              <a:rPr lang="fi-FI" smtClean="0"/>
              <a:pPr/>
              <a:t>17.5.2019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dirty="0" smtClean="0"/>
              <a:t>Tietoliikenne tekniikan perusteet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CDBC4-5835-4440-9914-B1C7D766B2BD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1080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Thingsboard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  <p:sp>
        <p:nvSpPr>
          <p:cNvPr id="7" name="Rectangle 6"/>
          <p:cNvSpPr/>
          <p:nvPr/>
        </p:nvSpPr>
        <p:spPr>
          <a:xfrm>
            <a:off x="683568" y="1190503"/>
            <a:ext cx="77768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These slides explain briefly how </a:t>
            </a:r>
            <a:r>
              <a:rPr lang="en-GB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IoTTi</a:t>
            </a: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gateway C++ client for </a:t>
            </a:r>
            <a:r>
              <a:rPr lang="en-GB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Thingsboard</a:t>
            </a: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works.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C++ client </a:t>
            </a:r>
            <a:r>
              <a:rPr lang="en-GB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subsribes</a:t>
            </a: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listen </a:t>
            </a:r>
            <a:r>
              <a:rPr lang="en-GB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IoTTi</a:t>
            </a: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MQTT messages and when message (=measurement comes) comes, client send it to </a:t>
            </a:r>
            <a:r>
              <a:rPr lang="en-GB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Thingsboard</a:t>
            </a: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C++ code could compiled in all environments that support needed libraries: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Needed non standard C++ libraries</a:t>
            </a:r>
          </a:p>
          <a:p>
            <a:pPr lvl="0">
              <a:spcBef>
                <a:spcPct val="20000"/>
              </a:spcBef>
              <a:defRPr/>
            </a:pPr>
            <a:endParaRPr lang="en-GB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include &lt;</a:t>
            </a:r>
            <a:r>
              <a:rPr lang="en-GB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jsoncpp</a:t>
            </a: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GB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GB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json.h</a:t>
            </a: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&gt;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GB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mosquittopp.h</a:t>
            </a: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include &lt;curl/</a:t>
            </a:r>
            <a:r>
              <a:rPr lang="en-GB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curl.h</a:t>
            </a: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4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3588" y="980728"/>
            <a:ext cx="81009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AutoNum type="arabicPeriod"/>
            </a:pPr>
            <a:r>
              <a:rPr lang="en-GB" sz="2000" dirty="0" smtClean="0">
                <a:cs typeface="Arial" pitchFamily="34" charset="0"/>
              </a:rPr>
              <a:t>read MQTT message</a:t>
            </a:r>
          </a:p>
          <a:p>
            <a:pPr marL="457200" indent="-457200">
              <a:spcBef>
                <a:spcPct val="20000"/>
              </a:spcBef>
              <a:buAutoNum type="arabicPeriod"/>
            </a:pPr>
            <a:r>
              <a:rPr lang="en-GB" sz="2000" dirty="0" smtClean="0">
                <a:cs typeface="Arial" pitchFamily="34" charset="0"/>
              </a:rPr>
              <a:t>convert incoming message to TB syntax</a:t>
            </a:r>
          </a:p>
          <a:p>
            <a:pPr marL="457200" indent="-457200">
              <a:spcBef>
                <a:spcPct val="20000"/>
              </a:spcBef>
              <a:buAutoNum type="arabicPeriod"/>
            </a:pPr>
            <a:r>
              <a:rPr lang="en-GB" sz="2000" dirty="0" smtClean="0">
                <a:cs typeface="Arial" pitchFamily="34" charset="0"/>
              </a:rPr>
              <a:t>send to </a:t>
            </a:r>
            <a:r>
              <a:rPr lang="en-GB" sz="2000" dirty="0" err="1" smtClean="0">
                <a:cs typeface="Arial" pitchFamily="34" charset="0"/>
              </a:rPr>
              <a:t>Thingsboard</a:t>
            </a:r>
            <a:r>
              <a:rPr lang="en-GB" sz="2000" dirty="0" smtClean="0">
                <a:cs typeface="Arial" pitchFamily="34" charset="0"/>
              </a:rPr>
              <a:t> by MQTT</a:t>
            </a:r>
          </a:p>
          <a:p>
            <a:pPr marL="457200" indent="-457200">
              <a:spcBef>
                <a:spcPct val="20000"/>
              </a:spcBef>
              <a:buAutoNum type="arabicPeriod"/>
            </a:pPr>
            <a:endParaRPr lang="en-GB" sz="2000" dirty="0"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AutoNum type="arabicPeriod"/>
            </a:pPr>
            <a:endParaRPr lang="en-GB" sz="2000" dirty="0" smtClean="0"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GB" sz="2000" dirty="0" smtClean="0"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GB" sz="2000" dirty="0" smtClean="0"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672" y="3429000"/>
            <a:ext cx="1368152" cy="642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2101" y="2873105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i-FI" dirty="0">
                <a:solidFill>
                  <a:prstClr val="black"/>
                </a:solidFill>
                <a:latin typeface="Courier New" panose="02070309020205020404" pitchFamily="49" charset="0"/>
              </a:rPr>
              <a:t>JSON </a:t>
            </a:r>
            <a:r>
              <a:rPr lang="fi-FI" dirty="0" err="1">
                <a:solidFill>
                  <a:prstClr val="black"/>
                </a:solidFill>
                <a:latin typeface="Courier New" panose="02070309020205020404" pitchFamily="49" charset="0"/>
              </a:rPr>
              <a:t>tags</a:t>
            </a:r>
            <a:r>
              <a:rPr lang="fi-FI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pPr lvl="0"/>
            <a:r>
              <a:rPr lang="fi-FI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fi-FI" dirty="0" err="1">
                <a:solidFill>
                  <a:prstClr val="black"/>
                </a:solidFill>
                <a:latin typeface="Courier New" panose="02070309020205020404" pitchFamily="49" charset="0"/>
              </a:rPr>
              <a:t>S_path</a:t>
            </a:r>
            <a:r>
              <a:rPr lang="fi-FI" dirty="0">
                <a:solidFill>
                  <a:prstClr val="black"/>
                </a:solidFill>
                <a:latin typeface="Courier New" panose="02070309020205020404" pitchFamily="49" charset="0"/>
              </a:rPr>
              <a:t> 	</a:t>
            </a:r>
            <a:r>
              <a:rPr lang="fi-FI" dirty="0" err="1">
                <a:solidFill>
                  <a:prstClr val="black"/>
                </a:solidFill>
                <a:latin typeface="Courier New" panose="02070309020205020404" pitchFamily="49" charset="0"/>
              </a:rPr>
              <a:t>string</a:t>
            </a:r>
            <a:endParaRPr lang="fi-FI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lvl="0"/>
            <a:r>
              <a:rPr lang="fi-FI" dirty="0">
                <a:solidFill>
                  <a:prstClr val="black"/>
                </a:solidFill>
                <a:latin typeface="Courier New" panose="02070309020205020404" pitchFamily="49" charset="0"/>
              </a:rPr>
              <a:t>   	</a:t>
            </a:r>
            <a:r>
              <a:rPr lang="fi-FI" dirty="0" err="1">
                <a:solidFill>
                  <a:prstClr val="black"/>
                </a:solidFill>
                <a:latin typeface="Courier New" panose="02070309020205020404" pitchFamily="49" charset="0"/>
              </a:rPr>
              <a:t>S_name</a:t>
            </a:r>
            <a:r>
              <a:rPr lang="fi-FI" dirty="0">
                <a:solidFill>
                  <a:prstClr val="black"/>
                </a:solidFill>
                <a:latin typeface="Courier New" panose="02070309020205020404" pitchFamily="49" charset="0"/>
              </a:rPr>
              <a:t> 	</a:t>
            </a:r>
            <a:r>
              <a:rPr lang="fi-FI" dirty="0" err="1">
                <a:solidFill>
                  <a:prstClr val="black"/>
                </a:solidFill>
                <a:latin typeface="Courier New" panose="02070309020205020404" pitchFamily="49" charset="0"/>
              </a:rPr>
              <a:t>string</a:t>
            </a:r>
            <a:endParaRPr lang="fi-FI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lvl="0"/>
            <a:r>
              <a:rPr lang="fi-FI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fi-FI" dirty="0" err="1">
                <a:solidFill>
                  <a:prstClr val="black"/>
                </a:solidFill>
                <a:latin typeface="Courier New" panose="02070309020205020404" pitchFamily="49" charset="0"/>
              </a:rPr>
              <a:t>S_value</a:t>
            </a:r>
            <a:r>
              <a:rPr lang="fi-FI" dirty="0">
                <a:solidFill>
                  <a:prstClr val="black"/>
                </a:solidFill>
                <a:latin typeface="Courier New" panose="02070309020205020404" pitchFamily="49" charset="0"/>
              </a:rPr>
              <a:t> 	</a:t>
            </a:r>
            <a:r>
              <a:rPr lang="fi-FI" dirty="0" err="1">
                <a:solidFill>
                  <a:prstClr val="black"/>
                </a:solidFill>
                <a:latin typeface="Courier New" panose="02070309020205020404" pitchFamily="49" charset="0"/>
              </a:rPr>
              <a:t>integer</a:t>
            </a:r>
            <a:r>
              <a:rPr lang="fi-FI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fi-FI" dirty="0" err="1">
                <a:solidFill>
                  <a:prstClr val="black"/>
                </a:solidFill>
                <a:latin typeface="Courier New" panose="02070309020205020404" pitchFamily="49" charset="0"/>
              </a:rPr>
              <a:t>or</a:t>
            </a:r>
            <a:r>
              <a:rPr lang="fi-FI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fi-FI" dirty="0" err="1">
                <a:solidFill>
                  <a:prstClr val="black"/>
                </a:solidFill>
                <a:latin typeface="Courier New" panose="02070309020205020404" pitchFamily="49" charset="0"/>
              </a:rPr>
              <a:t>float</a:t>
            </a:r>
            <a:r>
              <a:rPr lang="fi-FI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</a:p>
          <a:p>
            <a:pPr lvl="0"/>
            <a:r>
              <a:rPr lang="fi-FI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fi-FI" dirty="0" err="1">
                <a:solidFill>
                  <a:prstClr val="black"/>
                </a:solidFill>
                <a:latin typeface="Courier New" panose="02070309020205020404" pitchFamily="49" charset="0"/>
              </a:rPr>
              <a:t>S_unit</a:t>
            </a:r>
            <a:r>
              <a:rPr lang="fi-FI" dirty="0">
                <a:solidFill>
                  <a:prstClr val="black"/>
                </a:solidFill>
                <a:latin typeface="Courier New" panose="02070309020205020404" pitchFamily="49" charset="0"/>
              </a:rPr>
              <a:t>		</a:t>
            </a:r>
            <a:r>
              <a:rPr lang="fi-FI" dirty="0" err="1">
                <a:solidFill>
                  <a:prstClr val="black"/>
                </a:solidFill>
                <a:latin typeface="Courier New" panose="02070309020205020404" pitchFamily="49" charset="0"/>
              </a:rPr>
              <a:t>string</a:t>
            </a:r>
            <a:endParaRPr lang="fi-FI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lvl="0"/>
            <a:r>
              <a:rPr lang="fi-FI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fi-FI" dirty="0" err="1">
                <a:solidFill>
                  <a:prstClr val="black"/>
                </a:solidFill>
                <a:latin typeface="Courier New" panose="02070309020205020404" pitchFamily="49" charset="0"/>
              </a:rPr>
              <a:t>S_data</a:t>
            </a:r>
            <a:r>
              <a:rPr lang="fi-FI" dirty="0">
                <a:solidFill>
                  <a:prstClr val="black"/>
                </a:solidFill>
                <a:latin typeface="Courier New" panose="02070309020205020404" pitchFamily="49" charset="0"/>
              </a:rPr>
              <a:t>		</a:t>
            </a:r>
            <a:r>
              <a:rPr lang="fi-FI" dirty="0" err="1">
                <a:solidFill>
                  <a:prstClr val="black"/>
                </a:solidFill>
                <a:latin typeface="Courier New" panose="02070309020205020404" pitchFamily="49" charset="0"/>
              </a:rPr>
              <a:t>string</a:t>
            </a:r>
            <a:endParaRPr lang="fi-FI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53732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TB message format:</a:t>
            </a:r>
          </a:p>
          <a:p>
            <a:endParaRPr lang="en-US" dirty="0" smtClean="0"/>
          </a:p>
          <a:p>
            <a:r>
              <a:rPr lang="en-US" dirty="0" smtClean="0"/>
              <a:t>{ “ temperature2 “ : 19.9 } “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564" y="1370611"/>
            <a:ext cx="55806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Thingsboard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7502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3588" y="980728"/>
            <a:ext cx="81009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AutoNum type="arabicPeriod"/>
            </a:pPr>
            <a:r>
              <a:rPr lang="en-GB" sz="2000" dirty="0" smtClean="0">
                <a:cs typeface="Arial" pitchFamily="34" charset="0"/>
              </a:rPr>
              <a:t>read MQTT message</a:t>
            </a:r>
          </a:p>
          <a:p>
            <a:pPr marL="457200" indent="-457200">
              <a:spcBef>
                <a:spcPct val="20000"/>
              </a:spcBef>
              <a:buAutoNum type="arabicPeriod"/>
            </a:pPr>
            <a:r>
              <a:rPr lang="en-GB" sz="2000" dirty="0" smtClean="0">
                <a:cs typeface="Arial" pitchFamily="34" charset="0"/>
              </a:rPr>
              <a:t>convert message to TB syntax</a:t>
            </a:r>
          </a:p>
          <a:p>
            <a:pPr marL="457200" indent="-457200">
              <a:spcBef>
                <a:spcPct val="20000"/>
              </a:spcBef>
              <a:buAutoNum type="arabicPeriod"/>
            </a:pPr>
            <a:r>
              <a:rPr lang="en-GB" sz="2000" dirty="0" smtClean="0">
                <a:cs typeface="Arial" pitchFamily="34" charset="0"/>
              </a:rPr>
              <a:t>send to </a:t>
            </a:r>
            <a:r>
              <a:rPr lang="en-GB" sz="2000" dirty="0" err="1" smtClean="0">
                <a:cs typeface="Arial" pitchFamily="34" charset="0"/>
              </a:rPr>
              <a:t>Thingsboard</a:t>
            </a:r>
            <a:r>
              <a:rPr lang="en-GB" sz="2000" dirty="0" smtClean="0">
                <a:cs typeface="Arial" pitchFamily="34" charset="0"/>
              </a:rPr>
              <a:t> by MQTT</a:t>
            </a:r>
          </a:p>
          <a:p>
            <a:pPr marL="457200" indent="-457200">
              <a:spcBef>
                <a:spcPct val="20000"/>
              </a:spcBef>
              <a:buAutoNum type="arabicPeriod"/>
            </a:pPr>
            <a:endParaRPr lang="en-GB" sz="2000" dirty="0"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AutoNum type="arabicPeriod"/>
            </a:pPr>
            <a:endParaRPr lang="en-GB" sz="2000" dirty="0" smtClean="0"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GB" sz="2000" dirty="0" smtClean="0"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GB" sz="2000" dirty="0" smtClean="0"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303035"/>
            <a:ext cx="46805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0888"/>
            <a:ext cx="7354569" cy="396869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Thingsboard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26022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3588" y="980728"/>
            <a:ext cx="81009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AutoNum type="arabicPeriod"/>
            </a:pPr>
            <a:r>
              <a:rPr lang="en-GB" sz="2000" dirty="0" smtClean="0">
                <a:cs typeface="Arial" pitchFamily="34" charset="0"/>
              </a:rPr>
              <a:t>read MQTT message</a:t>
            </a:r>
          </a:p>
          <a:p>
            <a:pPr marL="457200" indent="-457200">
              <a:spcBef>
                <a:spcPct val="20000"/>
              </a:spcBef>
              <a:buAutoNum type="arabicPeriod"/>
            </a:pPr>
            <a:r>
              <a:rPr lang="en-GB" sz="2000" dirty="0" smtClean="0">
                <a:cs typeface="Arial" pitchFamily="34" charset="0"/>
              </a:rPr>
              <a:t>convert message to TB syntax</a:t>
            </a:r>
          </a:p>
          <a:p>
            <a:pPr marL="457200" indent="-457200">
              <a:spcBef>
                <a:spcPct val="20000"/>
              </a:spcBef>
              <a:buAutoNum type="arabicPeriod"/>
            </a:pPr>
            <a:r>
              <a:rPr lang="en-GB" sz="2000" dirty="0" smtClean="0">
                <a:cs typeface="Arial" pitchFamily="34" charset="0"/>
              </a:rPr>
              <a:t>send to </a:t>
            </a:r>
            <a:r>
              <a:rPr lang="en-GB" sz="2000" dirty="0" err="1" smtClean="0">
                <a:cs typeface="Arial" pitchFamily="34" charset="0"/>
              </a:rPr>
              <a:t>Thingsboard</a:t>
            </a:r>
            <a:r>
              <a:rPr lang="en-GB" sz="2000" dirty="0" smtClean="0">
                <a:cs typeface="Arial" pitchFamily="34" charset="0"/>
              </a:rPr>
              <a:t> by MQTT</a:t>
            </a:r>
          </a:p>
          <a:p>
            <a:pPr marL="457200" indent="-457200">
              <a:spcBef>
                <a:spcPct val="20000"/>
              </a:spcBef>
              <a:buAutoNum type="arabicPeriod"/>
            </a:pPr>
            <a:endParaRPr lang="en-GB" sz="2000" dirty="0"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AutoNum type="arabicPeriod"/>
            </a:pPr>
            <a:endParaRPr lang="en-GB" sz="2000" dirty="0" smtClean="0"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GB" sz="2000" dirty="0" smtClean="0"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GB" sz="2000" dirty="0" smtClean="0">
              <a:cs typeface="Arial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82075"/>
            <a:ext cx="7182909" cy="20204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1560" y="1700808"/>
            <a:ext cx="46805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Thingsboard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37093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969657" y="1742230"/>
            <a:ext cx="5353928" cy="179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</a:t>
            </a:r>
            <a:r>
              <a:rPr kumimoji="0" lang="fi-FI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3 </a:t>
            </a:r>
            <a:r>
              <a:rPr kumimoji="0" lang="fi-FI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threads</a:t>
            </a:r>
            <a:endParaRPr kumimoji="0" lang="fi-FI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i-FI" dirty="0" smtClean="0">
                <a:solidFill>
                  <a:prstClr val="white"/>
                </a:solidFill>
                <a:latin typeface="Arial"/>
              </a:rPr>
              <a:t>MQTT </a:t>
            </a:r>
            <a:r>
              <a:rPr lang="fi-FI" dirty="0" err="1" smtClean="0">
                <a:solidFill>
                  <a:prstClr val="white"/>
                </a:solidFill>
                <a:latin typeface="Arial"/>
              </a:rPr>
              <a:t>message</a:t>
            </a:r>
            <a:r>
              <a:rPr lang="fi-FI" dirty="0" smtClean="0">
                <a:solidFill>
                  <a:prstClr val="white"/>
                </a:solidFill>
                <a:latin typeface="Arial"/>
              </a:rPr>
              <a:t> </a:t>
            </a:r>
            <a:r>
              <a:rPr lang="fi-FI" dirty="0" err="1" smtClean="0">
                <a:solidFill>
                  <a:prstClr val="white"/>
                </a:solidFill>
                <a:latin typeface="Arial"/>
              </a:rPr>
              <a:t>handling</a:t>
            </a:r>
            <a:endParaRPr lang="fi-FI" dirty="0" smtClean="0">
              <a:solidFill>
                <a:prstClr val="white"/>
              </a:solidFill>
              <a:latin typeface="Arial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i-FI" dirty="0" err="1" smtClean="0">
                <a:solidFill>
                  <a:prstClr val="white"/>
                </a:solidFill>
                <a:latin typeface="Arial"/>
              </a:rPr>
              <a:t>timing</a:t>
            </a:r>
            <a:r>
              <a:rPr lang="fi-FI" dirty="0" smtClean="0">
                <a:solidFill>
                  <a:prstClr val="white"/>
                </a:solidFill>
                <a:latin typeface="Arial"/>
              </a:rPr>
              <a:t> for </a:t>
            </a:r>
            <a:r>
              <a:rPr lang="fi-FI" dirty="0" err="1" smtClean="0">
                <a:solidFill>
                  <a:prstClr val="white"/>
                </a:solidFill>
                <a:latin typeface="Arial"/>
              </a:rPr>
              <a:t>run</a:t>
            </a:r>
            <a:r>
              <a:rPr lang="fi-FI" dirty="0" smtClean="0">
                <a:solidFill>
                  <a:prstClr val="white"/>
                </a:solidFill>
                <a:latin typeface="Arial"/>
              </a:rPr>
              <a:t> </a:t>
            </a:r>
            <a:r>
              <a:rPr lang="fi-FI" dirty="0" err="1" smtClean="0">
                <a:solidFill>
                  <a:prstClr val="white"/>
                </a:solidFill>
                <a:latin typeface="Arial"/>
              </a:rPr>
              <a:t>indicator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77002" y="4581128"/>
            <a:ext cx="5139238" cy="129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</a:t>
            </a:r>
            <a:r>
              <a:rPr kumimoji="0" lang="fi-FI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fi-FI" sz="18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threads</a:t>
            </a:r>
            <a:r>
              <a:rPr kumimoji="0" lang="fi-FI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>
            <a:off x="4646621" y="3541690"/>
            <a:ext cx="0" cy="103943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11560" y="768605"/>
            <a:ext cx="15841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Main.cpp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38501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582959" y="1033281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mqtt_config.h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943" y="1988840"/>
            <a:ext cx="77048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Configuration file to define incoming and outgoing </a:t>
            </a:r>
            <a:r>
              <a:rPr lang="en-US" sz="2000" dirty="0" err="1" smtClean="0"/>
              <a:t>mqtt</a:t>
            </a:r>
            <a:r>
              <a:rPr lang="en-US" sz="2000" dirty="0" smtClean="0"/>
              <a:t> settings.</a:t>
            </a:r>
          </a:p>
          <a:p>
            <a:endParaRPr lang="en-US" sz="2000" dirty="0"/>
          </a:p>
          <a:p>
            <a:r>
              <a:rPr lang="en-US" sz="2000" dirty="0"/>
              <a:t>#define </a:t>
            </a:r>
            <a:r>
              <a:rPr lang="en-US" sz="2000" dirty="0" err="1"/>
              <a:t>in_topic</a:t>
            </a:r>
            <a:r>
              <a:rPr lang="en-US" sz="2000" dirty="0"/>
              <a:t> 		</a:t>
            </a:r>
            <a:r>
              <a:rPr lang="en-US" sz="2000" dirty="0" smtClean="0"/>
              <a:t>incoming topic</a:t>
            </a:r>
            <a:endParaRPr lang="en-US" sz="2000" dirty="0"/>
          </a:p>
          <a:p>
            <a:r>
              <a:rPr lang="en-US" sz="2000" dirty="0"/>
              <a:t>#define </a:t>
            </a:r>
            <a:r>
              <a:rPr lang="en-US" sz="2000" dirty="0" err="1"/>
              <a:t>in_host_addr</a:t>
            </a:r>
            <a:r>
              <a:rPr lang="en-US" sz="2000" dirty="0"/>
              <a:t> 		</a:t>
            </a:r>
            <a:r>
              <a:rPr lang="en-US" sz="2000" dirty="0" err="1" smtClean="0"/>
              <a:t>mqtt</a:t>
            </a:r>
            <a:r>
              <a:rPr lang="en-US" sz="2000" dirty="0" smtClean="0"/>
              <a:t> broker </a:t>
            </a:r>
            <a:r>
              <a:rPr lang="en-US" sz="2000" dirty="0" err="1" smtClean="0"/>
              <a:t>ip</a:t>
            </a:r>
            <a:r>
              <a:rPr lang="en-US" sz="2000" dirty="0" smtClean="0"/>
              <a:t> address</a:t>
            </a:r>
            <a:endParaRPr lang="en-US" sz="2000" dirty="0"/>
          </a:p>
          <a:p>
            <a:r>
              <a:rPr lang="en-US" sz="2000" dirty="0"/>
              <a:t>#define </a:t>
            </a:r>
            <a:r>
              <a:rPr lang="en-US" sz="2000" dirty="0" err="1"/>
              <a:t>in_port_number</a:t>
            </a:r>
            <a:r>
              <a:rPr lang="en-US" sz="2000" dirty="0"/>
              <a:t> 	</a:t>
            </a:r>
            <a:r>
              <a:rPr lang="en-US" sz="2000" dirty="0" smtClean="0"/>
              <a:t>incoming port number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#define </a:t>
            </a:r>
            <a:r>
              <a:rPr lang="en-US" sz="2000" dirty="0" err="1"/>
              <a:t>out_host_addr</a:t>
            </a:r>
            <a:r>
              <a:rPr lang="en-US" sz="2000" dirty="0"/>
              <a:t> 		</a:t>
            </a:r>
            <a:r>
              <a:rPr lang="en-US" sz="2000" dirty="0" err="1" smtClean="0"/>
              <a:t>thingsboard</a:t>
            </a:r>
            <a:r>
              <a:rPr lang="en-US" sz="2000" dirty="0" smtClean="0"/>
              <a:t> </a:t>
            </a:r>
            <a:r>
              <a:rPr lang="en-US" sz="2000" dirty="0" err="1" smtClean="0"/>
              <a:t>ip</a:t>
            </a:r>
            <a:r>
              <a:rPr lang="en-US" sz="2000" dirty="0" smtClean="0"/>
              <a:t> address</a:t>
            </a:r>
            <a:endParaRPr lang="en-US" sz="2000" dirty="0"/>
          </a:p>
          <a:p>
            <a:r>
              <a:rPr lang="en-US" sz="2000" dirty="0" smtClean="0"/>
              <a:t>#</a:t>
            </a:r>
            <a:r>
              <a:rPr lang="en-US" sz="2000" dirty="0"/>
              <a:t>define </a:t>
            </a:r>
            <a:r>
              <a:rPr lang="en-US" sz="2000" dirty="0" err="1"/>
              <a:t>user_name</a:t>
            </a:r>
            <a:r>
              <a:rPr lang="en-US" sz="2000" dirty="0"/>
              <a:t>		</a:t>
            </a:r>
            <a:r>
              <a:rPr lang="en-US" sz="2000" dirty="0" err="1" smtClean="0"/>
              <a:t>thingsbaard</a:t>
            </a:r>
            <a:r>
              <a:rPr lang="en-US" sz="2000" dirty="0" smtClean="0"/>
              <a:t> user nam</a:t>
            </a:r>
            <a:r>
              <a:rPr lang="en-US" sz="2000" dirty="0"/>
              <a:t>e</a:t>
            </a:r>
          </a:p>
          <a:p>
            <a:r>
              <a:rPr lang="en-US" sz="2000" dirty="0"/>
              <a:t>#define </a:t>
            </a:r>
            <a:r>
              <a:rPr lang="en-US" sz="2000" dirty="0" err="1"/>
              <a:t>pass_wd</a:t>
            </a:r>
            <a:r>
              <a:rPr lang="en-US" sz="2000" dirty="0"/>
              <a:t>		</a:t>
            </a:r>
            <a:r>
              <a:rPr lang="en-US" sz="2000" dirty="0" err="1" smtClean="0"/>
              <a:t>thingsboar</a:t>
            </a:r>
            <a:r>
              <a:rPr lang="en-US" sz="2000" dirty="0" smtClean="0"/>
              <a:t> password (NULL)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7823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611560" y="768605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main.cpp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943" y="1988840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for received </a:t>
            </a:r>
            <a:r>
              <a:rPr lang="en-US" sz="2000" dirty="0" err="1" smtClean="0"/>
              <a:t>mqtt</a:t>
            </a:r>
            <a:r>
              <a:rPr lang="en-US" sz="2000" dirty="0" smtClean="0"/>
              <a:t> messages and class for published </a:t>
            </a:r>
            <a:r>
              <a:rPr lang="en-US" sz="2000" dirty="0" err="1" smtClean="0"/>
              <a:t>mqtt</a:t>
            </a:r>
            <a:r>
              <a:rPr lang="en-US" sz="2000" dirty="0" smtClean="0"/>
              <a:t> messages</a:t>
            </a:r>
          </a:p>
          <a:p>
            <a:endParaRPr lang="en-US" sz="2000" dirty="0"/>
          </a:p>
          <a:p>
            <a:r>
              <a:rPr lang="en-US" sz="2000" dirty="0" err="1" smtClean="0"/>
              <a:t>Mqtt_in</a:t>
            </a:r>
            <a:r>
              <a:rPr lang="en-US" sz="2000" dirty="0" smtClean="0"/>
              <a:t>: </a:t>
            </a:r>
            <a:r>
              <a:rPr lang="en-US" sz="2000" dirty="0"/>
              <a:t>	</a:t>
            </a:r>
            <a:r>
              <a:rPr lang="en-US" sz="2000" dirty="0" smtClean="0"/>
              <a:t>	handles incoming MQTT </a:t>
            </a:r>
            <a:r>
              <a:rPr lang="en-US" sz="2000" dirty="0"/>
              <a:t>messaging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Mqtt_out</a:t>
            </a:r>
            <a:r>
              <a:rPr lang="en-US" sz="2000" dirty="0" smtClean="0"/>
              <a:t>:</a:t>
            </a:r>
            <a:r>
              <a:rPr lang="en-US" sz="2000" dirty="0"/>
              <a:t>	</a:t>
            </a:r>
            <a:r>
              <a:rPr lang="en-US" sz="2000" dirty="0" smtClean="0"/>
              <a:t>	handles MQTT messaging sending to 				</a:t>
            </a:r>
            <a:r>
              <a:rPr lang="en-US" sz="2000" dirty="0" err="1" smtClean="0"/>
              <a:t>Thingsboard</a:t>
            </a: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207605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3588" y="980728"/>
            <a:ext cx="81009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AutoNum type="arabicPeriod"/>
            </a:pPr>
            <a:r>
              <a:rPr lang="en-GB" sz="2000" dirty="0" smtClean="0">
                <a:cs typeface="Arial" pitchFamily="34" charset="0"/>
              </a:rPr>
              <a:t>receive MQTT message</a:t>
            </a:r>
          </a:p>
          <a:p>
            <a:pPr marL="457200" indent="-457200">
              <a:spcBef>
                <a:spcPct val="20000"/>
              </a:spcBef>
              <a:buAutoNum type="arabicPeriod"/>
            </a:pPr>
            <a:r>
              <a:rPr lang="en-GB" sz="2000" dirty="0" smtClean="0">
                <a:cs typeface="Arial" pitchFamily="34" charset="0"/>
              </a:rPr>
              <a:t>convert message to TB syntax</a:t>
            </a:r>
          </a:p>
          <a:p>
            <a:pPr marL="457200" indent="-457200">
              <a:spcBef>
                <a:spcPct val="20000"/>
              </a:spcBef>
              <a:buAutoNum type="arabicPeriod"/>
            </a:pPr>
            <a:r>
              <a:rPr lang="en-GB" sz="2000" dirty="0" smtClean="0">
                <a:cs typeface="Arial" pitchFamily="34" charset="0"/>
              </a:rPr>
              <a:t>send to </a:t>
            </a:r>
            <a:r>
              <a:rPr lang="en-GB" sz="2000" dirty="0" err="1" smtClean="0">
                <a:cs typeface="Arial" pitchFamily="34" charset="0"/>
              </a:rPr>
              <a:t>Thingsboard</a:t>
            </a:r>
            <a:r>
              <a:rPr lang="en-GB" sz="2000" dirty="0" smtClean="0">
                <a:cs typeface="Arial" pitchFamily="34" charset="0"/>
              </a:rPr>
              <a:t> by MQTT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4904"/>
            <a:ext cx="6768752" cy="398643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Thingsboard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5852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611560" y="768605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MQTT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943" y="1988840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mqtt_th</a:t>
            </a:r>
            <a:r>
              <a:rPr lang="en-US" sz="2000" dirty="0"/>
              <a:t>: 	Thread that handles MQTT messaging</a:t>
            </a:r>
          </a:p>
          <a:p>
            <a:r>
              <a:rPr lang="en-US" sz="2000" dirty="0" err="1" smtClean="0"/>
              <a:t>tmr_th</a:t>
            </a:r>
            <a:r>
              <a:rPr lang="en-US" sz="2000" dirty="0"/>
              <a:t>:	</a:t>
            </a:r>
            <a:r>
              <a:rPr lang="en-US" sz="2000" dirty="0" smtClean="0"/>
              <a:t>	Timer </a:t>
            </a:r>
            <a:r>
              <a:rPr lang="en-US" sz="2000" dirty="0"/>
              <a:t>thread that is timing </a:t>
            </a:r>
            <a:r>
              <a:rPr lang="en-US" sz="2000" dirty="0" smtClean="0"/>
              <a:t>run indicator</a:t>
            </a: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18733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3588" y="980728"/>
            <a:ext cx="81009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AutoNum type="arabicPeriod"/>
            </a:pPr>
            <a:r>
              <a:rPr lang="en-GB" sz="2000" dirty="0" smtClean="0">
                <a:cs typeface="Arial" pitchFamily="34" charset="0"/>
              </a:rPr>
              <a:t>Incoming MQTT message handling </a:t>
            </a:r>
          </a:p>
          <a:p>
            <a:pPr marL="457200" indent="-457200">
              <a:spcBef>
                <a:spcPct val="20000"/>
              </a:spcBef>
              <a:buAutoNum type="arabicPeriod"/>
            </a:pPr>
            <a:endParaRPr lang="en-GB" sz="2000" dirty="0"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AutoNum type="arabicPeriod"/>
            </a:pPr>
            <a:endParaRPr lang="en-GB" sz="2000" dirty="0" smtClean="0"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GB" sz="2000" dirty="0" smtClean="0"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GB" sz="2000" dirty="0" smtClean="0">
              <a:cs typeface="Arial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80928"/>
            <a:ext cx="8206484" cy="331236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Thingsboard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6254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907704" y="3356992"/>
            <a:ext cx="6488827" cy="3240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parse out </a:t>
            </a:r>
            <a:r>
              <a:rPr lang="en-US" dirty="0">
                <a:solidFill>
                  <a:prstClr val="white"/>
                </a:solidFill>
              </a:rPr>
              <a:t>from message	</a:t>
            </a:r>
            <a:r>
              <a:rPr lang="en-US" dirty="0" smtClean="0">
                <a:solidFill>
                  <a:prstClr val="white"/>
                </a:solidFill>
              </a:rPr>
              <a:t/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/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err="1" smtClean="0">
                <a:solidFill>
                  <a:prstClr val="white"/>
                </a:solidFill>
              </a:rPr>
              <a:t>S_name</a:t>
            </a:r>
            <a:r>
              <a:rPr lang="en-US" dirty="0" smtClean="0">
                <a:solidFill>
                  <a:prstClr val="white"/>
                </a:solidFill>
              </a:rPr>
              <a:t>		sensor name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err="1" smtClean="0">
                <a:solidFill>
                  <a:prstClr val="white"/>
                </a:solidFill>
              </a:rPr>
              <a:t>S_value</a:t>
            </a:r>
            <a:r>
              <a:rPr lang="en-US" dirty="0" smtClean="0">
                <a:solidFill>
                  <a:prstClr val="white"/>
                </a:solidFill>
              </a:rPr>
              <a:t>		sensor value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dirty="0" smtClean="0">
                <a:solidFill>
                  <a:prstClr val="white"/>
                </a:solidFill>
              </a:rPr>
              <a:t>create published </a:t>
            </a:r>
            <a:r>
              <a:rPr lang="en-US" dirty="0" err="1" smtClean="0">
                <a:solidFill>
                  <a:prstClr val="white"/>
                </a:solidFill>
              </a:rPr>
              <a:t>mqtt</a:t>
            </a:r>
            <a:r>
              <a:rPr lang="en-US" dirty="0" smtClean="0">
                <a:solidFill>
                  <a:prstClr val="white"/>
                </a:solidFill>
              </a:rPr>
              <a:t> message</a:t>
            </a:r>
            <a:r>
              <a:rPr lang="en-US" dirty="0">
                <a:solidFill>
                  <a:prstClr val="white"/>
                </a:solidFill>
              </a:rPr>
              <a:t> to </a:t>
            </a:r>
            <a:r>
              <a:rPr lang="en-US" dirty="0" err="1">
                <a:solidFill>
                  <a:prstClr val="white"/>
                </a:solidFill>
              </a:rPr>
              <a:t>Thingsboard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/>
            </a:r>
            <a:br>
              <a:rPr lang="en-US" dirty="0" smtClean="0">
                <a:solidFill>
                  <a:prstClr val="white"/>
                </a:solidFill>
              </a:rPr>
            </a:br>
            <a:endParaRPr lang="en-US" dirty="0" smtClean="0">
              <a:solidFill>
                <a:prstClr val="white"/>
              </a:solidFill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dirty="0" smtClean="0">
                <a:solidFill>
                  <a:prstClr val="white"/>
                </a:solidFill>
              </a:rPr>
              <a:t>call </a:t>
            </a:r>
            <a:r>
              <a:rPr lang="en-US" dirty="0" err="1" smtClean="0">
                <a:solidFill>
                  <a:prstClr val="white"/>
                </a:solidFill>
              </a:rPr>
              <a:t>mqt_out.publish</a:t>
            </a:r>
            <a:r>
              <a:rPr lang="en-US" dirty="0" smtClean="0">
                <a:solidFill>
                  <a:prstClr val="white"/>
                </a:solidFill>
              </a:rPr>
              <a:t>(….) / from class </a:t>
            </a:r>
            <a:r>
              <a:rPr lang="en-US" dirty="0" err="1" smtClean="0">
                <a:solidFill>
                  <a:prstClr val="white"/>
                </a:solidFill>
              </a:rPr>
              <a:t>Mqtt_out</a:t>
            </a:r>
            <a:endParaRPr lang="en-US" dirty="0">
              <a:solidFill>
                <a:prstClr val="white"/>
              </a:solidFill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11760" y="1268760"/>
            <a:ext cx="4701856" cy="1218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Check right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topic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Check right message prefix</a:t>
            </a:r>
            <a:r>
              <a:rPr lang="en-US" dirty="0" smtClean="0">
                <a:solidFill>
                  <a:prstClr val="white"/>
                </a:solidFill>
                <a:latin typeface="Arial"/>
              </a:rPr>
              <a:t> </a:t>
            </a:r>
            <a:endParaRPr lang="en-US" dirty="0">
              <a:solidFill>
                <a:prstClr val="white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call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IoTTi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(…)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7685" y="1265717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on_message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  <p:sp>
        <p:nvSpPr>
          <p:cNvPr id="9" name="Rectangle 8"/>
          <p:cNvSpPr/>
          <p:nvPr/>
        </p:nvSpPr>
        <p:spPr>
          <a:xfrm>
            <a:off x="547867" y="3806615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IoTTi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265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3588" y="980728"/>
            <a:ext cx="81009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AutoNum type="arabicPeriod"/>
            </a:pPr>
            <a:r>
              <a:rPr lang="en-GB" sz="2000" dirty="0" smtClean="0">
                <a:cs typeface="Arial" pitchFamily="34" charset="0"/>
              </a:rPr>
              <a:t>read MQTT message</a:t>
            </a:r>
          </a:p>
          <a:p>
            <a:pPr marL="457200" indent="-457200">
              <a:spcBef>
                <a:spcPct val="20000"/>
              </a:spcBef>
              <a:buAutoNum type="arabicPeriod"/>
            </a:pPr>
            <a:r>
              <a:rPr lang="en-GB" sz="2000" dirty="0" smtClean="0">
                <a:cs typeface="Arial" pitchFamily="34" charset="0"/>
              </a:rPr>
              <a:t>convert message to TB syntax</a:t>
            </a:r>
          </a:p>
          <a:p>
            <a:pPr marL="457200" indent="-457200">
              <a:spcBef>
                <a:spcPct val="20000"/>
              </a:spcBef>
              <a:buAutoNum type="arabicPeriod"/>
            </a:pPr>
            <a:r>
              <a:rPr lang="en-GB" sz="2000" dirty="0" smtClean="0">
                <a:cs typeface="Arial" pitchFamily="34" charset="0"/>
              </a:rPr>
              <a:t>send to </a:t>
            </a:r>
            <a:r>
              <a:rPr lang="en-GB" sz="2000" dirty="0" err="1" smtClean="0">
                <a:cs typeface="Arial" pitchFamily="34" charset="0"/>
              </a:rPr>
              <a:t>Thingsboard</a:t>
            </a:r>
            <a:r>
              <a:rPr lang="en-GB" sz="2000" dirty="0" smtClean="0">
                <a:cs typeface="Arial" pitchFamily="34" charset="0"/>
              </a:rPr>
              <a:t> by MQTT</a:t>
            </a:r>
          </a:p>
          <a:p>
            <a:pPr marL="457200" indent="-457200">
              <a:spcBef>
                <a:spcPct val="20000"/>
              </a:spcBef>
              <a:buAutoNum type="arabicPeriod"/>
            </a:pPr>
            <a:endParaRPr lang="en-GB" sz="2000" dirty="0"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AutoNum type="arabicPeriod"/>
            </a:pPr>
            <a:endParaRPr lang="en-GB" sz="2000" dirty="0" smtClean="0"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GB" sz="2000" dirty="0" smtClean="0"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GB" sz="2000" dirty="0" smtClean="0"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984352"/>
            <a:ext cx="46805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27" y="2564904"/>
            <a:ext cx="8237715" cy="39604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Thingsboard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17972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14219</TotalTime>
  <Words>261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</dc:creator>
  <cp:lastModifiedBy>Kari Naakka (TAMK)</cp:lastModifiedBy>
  <cp:revision>498</cp:revision>
  <dcterms:created xsi:type="dcterms:W3CDTF">2012-01-11T06:25:07Z</dcterms:created>
  <dcterms:modified xsi:type="dcterms:W3CDTF">2019-05-17T10:18:20Z</dcterms:modified>
</cp:coreProperties>
</file>