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025" autoAdjust="0"/>
    <p:restoredTop sz="94660"/>
  </p:normalViewPr>
  <p:slideViewPr>
    <p:cSldViewPr snapToGrid="0">
      <p:cViewPr varScale="1">
        <p:scale>
          <a:sx n="16" d="100"/>
          <a:sy n="16" d="100"/>
        </p:scale>
        <p:origin x="2309" y="106"/>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12/13/2022</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404800" cy="40494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049486"/>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827314" y="827314"/>
            <a:ext cx="4923206" cy="2291429"/>
          </a:xfrm>
          <a:prstGeom prst="rect">
            <a:avLst/>
          </a:prstGeom>
          <a:noFill/>
        </p:spPr>
      </p:pic>
      <p:sp>
        <p:nvSpPr>
          <p:cNvPr id="18" name="TextBox 17"/>
          <p:cNvSpPr txBox="1"/>
          <p:nvPr/>
        </p:nvSpPr>
        <p:spPr>
          <a:xfrm>
            <a:off x="6817589" y="695525"/>
            <a:ext cx="30169028" cy="1569660"/>
          </a:xfrm>
          <a:prstGeom prst="rect">
            <a:avLst/>
          </a:prstGeom>
          <a:noFill/>
        </p:spPr>
        <p:txBody>
          <a:bodyPr wrap="none" rtlCol="0">
            <a:spAutoFit/>
          </a:bodyPr>
          <a:lstStyle/>
          <a:p>
            <a:r>
              <a:rPr lang="en-IN" sz="9600" b="1" dirty="0">
                <a:solidFill>
                  <a:srgbClr val="FFC000"/>
                </a:solidFill>
              </a:rPr>
              <a:t>IOT- Pipeline Leak Detection and Realtime in LPG Industry. </a:t>
            </a:r>
          </a:p>
        </p:txBody>
      </p:sp>
      <p:sp>
        <p:nvSpPr>
          <p:cNvPr id="19" name="TextBox 18"/>
          <p:cNvSpPr txBox="1"/>
          <p:nvPr/>
        </p:nvSpPr>
        <p:spPr>
          <a:xfrm>
            <a:off x="13505139" y="3373022"/>
            <a:ext cx="12962138" cy="707886"/>
          </a:xfrm>
          <a:prstGeom prst="rect">
            <a:avLst/>
          </a:prstGeom>
          <a:noFill/>
        </p:spPr>
        <p:txBody>
          <a:bodyPr wrap="none" rtlCol="0">
            <a:spAutoFit/>
          </a:bodyPr>
          <a:lstStyle/>
          <a:p>
            <a:r>
              <a:rPr lang="en-IN" sz="4000" b="1" dirty="0">
                <a:solidFill>
                  <a:schemeClr val="bg1"/>
                </a:solidFill>
              </a:rPr>
              <a:t>Advisor: Dr. </a:t>
            </a:r>
            <a:r>
              <a:rPr lang="en-IN" sz="4000" b="1" dirty="0" err="1">
                <a:solidFill>
                  <a:schemeClr val="bg1"/>
                </a:solidFill>
              </a:rPr>
              <a:t>Sejun</a:t>
            </a:r>
            <a:r>
              <a:rPr lang="en-IN" sz="4000" b="1" dirty="0">
                <a:solidFill>
                  <a:schemeClr val="bg1"/>
                </a:solidFill>
              </a:rPr>
              <a:t> Song, University of Missouri – Kansas City</a:t>
            </a:r>
          </a:p>
        </p:txBody>
      </p:sp>
      <p:sp>
        <p:nvSpPr>
          <p:cNvPr id="20" name="TextBox 19"/>
          <p:cNvSpPr txBox="1"/>
          <p:nvPr/>
        </p:nvSpPr>
        <p:spPr>
          <a:xfrm>
            <a:off x="10392632" y="2390567"/>
            <a:ext cx="4541243" cy="830997"/>
          </a:xfrm>
          <a:prstGeom prst="rect">
            <a:avLst/>
          </a:prstGeom>
          <a:noFill/>
        </p:spPr>
        <p:txBody>
          <a:bodyPr wrap="none" rtlCol="0">
            <a:spAutoFit/>
          </a:bodyPr>
          <a:lstStyle/>
          <a:p>
            <a:r>
              <a:rPr lang="en-IN" sz="4800" b="1" dirty="0">
                <a:solidFill>
                  <a:schemeClr val="bg1"/>
                </a:solidFill>
              </a:rPr>
              <a:t>Your Names here</a:t>
            </a: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005143" y="4725431"/>
            <a:ext cx="30908553" cy="3170099"/>
          </a:xfrm>
          <a:prstGeom prst="rect">
            <a:avLst/>
          </a:prstGeom>
          <a:noFill/>
        </p:spPr>
        <p:txBody>
          <a:bodyPr wrap="square" rtlCol="0">
            <a:spAutoFit/>
          </a:bodyPr>
          <a:lstStyle/>
          <a:p>
            <a:pPr algn="just"/>
            <a:r>
              <a:rPr lang="en-US" altLang="zh-CN" sz="4000" dirty="0"/>
              <a:t>The aim of this paper is to monitor and detect the gas leakage. The sensor is fixed in the pipeline used to detect gas leakage. During working in the industries if the gas leakage is sensed the lcd monitor displays a alert message and gives an alarm alert. If the gas leakage is found during the absence of peoples in place of incident, sensor sense the leakage and sends the alert message to the user mobile through an application. The status of gas leakage is fed into the controller, using wi-fi connection the wi-fi module sends the alert message to the cloud and it is redirected to the application over the internet. </a:t>
            </a:r>
            <a:endParaRPr lang="en-US" sz="4000" dirty="0">
              <a:solidFill>
                <a:schemeClr val="accent2">
                  <a:lumMod val="50000"/>
                </a:schemeClr>
              </a:solidFill>
            </a:endParaRP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7314" y="8017909"/>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1579" y="9263174"/>
            <a:ext cx="17025538"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altLang="zh-CN" sz="4000" b="0" i="0" dirty="0">
                <a:solidFill>
                  <a:srgbClr val="000000"/>
                </a:solidFill>
                <a:effectLst/>
                <a:latin typeface="Arial" panose="020B0604020202020204" pitchFamily="34" charset="0"/>
              </a:rPr>
              <a:t>In the current method, gas sensing technology is used. The Pipeline leakage is detected by the semiconductor sensor. The leakage of gas may happen due to the human error, false chemical reaction, lack of service done in the gas valve. </a:t>
            </a:r>
            <a:endParaRPr lang="en-US" sz="4000" dirty="0">
              <a:solidFill>
                <a:schemeClr val="accent2">
                  <a:lumMod val="50000"/>
                </a:schemeClr>
              </a:solidFill>
            </a:endParaRPr>
          </a:p>
        </p:txBody>
      </p:sp>
      <p:sp>
        <p:nvSpPr>
          <p:cNvPr id="38" name="Rounded Rectangle 37"/>
          <p:cNvSpPr/>
          <p:nvPr/>
        </p:nvSpPr>
        <p:spPr>
          <a:xfrm>
            <a:off x="914399" y="12997948"/>
            <a:ext cx="18162599" cy="522267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1" name="TextBox 40"/>
          <p:cNvSpPr txBox="1"/>
          <p:nvPr/>
        </p:nvSpPr>
        <p:spPr>
          <a:xfrm>
            <a:off x="1650997" y="14299321"/>
            <a:ext cx="17025538" cy="3785652"/>
          </a:xfrm>
          <a:prstGeom prst="rect">
            <a:avLst/>
          </a:prstGeom>
          <a:noFill/>
        </p:spPr>
        <p:txBody>
          <a:bodyPr wrap="square" rtlCol="0">
            <a:spAutoFit/>
          </a:bodyPr>
          <a:lstStyle/>
          <a:p>
            <a:pPr marL="571500" indent="-571500" algn="just">
              <a:buFont typeface="Wingdings" panose="05000000000000000000" pitchFamily="2" charset="2"/>
              <a:buChar char="Ø"/>
            </a:pPr>
            <a:r>
              <a:rPr lang="en-US" altLang="zh-CN" sz="4000" dirty="0"/>
              <a:t>The system consists of 2 MQ5 gas sensors, with ESP8266 WIFI Module, Buzzer. As soon as the gas leakage is detected in pipeline, the ESP Module sends an alert to mobile app and the user can access through smartphone.</a:t>
            </a:r>
          </a:p>
          <a:p>
            <a:pPr marL="571500" indent="-571500" algn="just">
              <a:buFont typeface="Wingdings" panose="05000000000000000000" pitchFamily="2" charset="2"/>
              <a:buChar char="Ø"/>
            </a:pPr>
            <a:r>
              <a:rPr lang="en-US" sz="4000" dirty="0"/>
              <a:t>The MQ5 sensors are located in such a way to detect the leakage in between them the sensors</a:t>
            </a:r>
          </a:p>
          <a:p>
            <a:pPr lvl="3" algn="just"/>
            <a:endParaRPr lang="en-US" sz="4000" dirty="0">
              <a:solidFill>
                <a:schemeClr val="accent2">
                  <a:lumMod val="50000"/>
                </a:schemeClr>
              </a:solidFill>
            </a:endParaRPr>
          </a:p>
        </p:txBody>
      </p:sp>
      <p:sp>
        <p:nvSpPr>
          <p:cNvPr id="48" name="Rounded Rectangle 47"/>
          <p:cNvSpPr/>
          <p:nvPr/>
        </p:nvSpPr>
        <p:spPr>
          <a:xfrm>
            <a:off x="925284" y="25936681"/>
            <a:ext cx="18265358" cy="794424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50" name="TextBox 49"/>
          <p:cNvSpPr txBox="1"/>
          <p:nvPr/>
        </p:nvSpPr>
        <p:spPr>
          <a:xfrm>
            <a:off x="1476940" y="26374127"/>
            <a:ext cx="17025538" cy="6247864"/>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There is a method for detecting and notifying Pipeline leaks. When a Pipeline leak is discovered, this system sounds the alarm and displays the severity of the leak to alert others. The method is really straight forward but reliable. The Internet of Things is the foundation for the gas detector's design. The data will be recorded and uploaded into an information cloud by the gas detector sensor employed in the design.</a:t>
            </a:r>
          </a:p>
          <a:p>
            <a:pPr marL="571500" indent="-571500" algn="just">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The sensor will detect a gas leak and use a buzzer to sound an alert if it occurs. An LCD screen is used to show the leak, alert the viewer, and start the exhaust fan in the specific location or segment where the leak is occurring so that the gas may be extracted.</a:t>
            </a:r>
          </a:p>
        </p:txBody>
      </p:sp>
      <p:sp>
        <p:nvSpPr>
          <p:cNvPr id="35" name="Rounded Rectangle 34"/>
          <p:cNvSpPr/>
          <p:nvPr/>
        </p:nvSpPr>
        <p:spPr>
          <a:xfrm>
            <a:off x="868679" y="804624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911351" y="1303293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1430139" y="8103406"/>
            <a:ext cx="17025538" cy="923330"/>
          </a:xfrm>
          <a:prstGeom prst="rect">
            <a:avLst/>
          </a:prstGeom>
          <a:noFill/>
        </p:spPr>
        <p:txBody>
          <a:bodyPr wrap="square" rtlCol="0">
            <a:spAutoFit/>
          </a:bodyPr>
          <a:lstStyle/>
          <a:p>
            <a:pPr algn="ctr"/>
            <a:r>
              <a:rPr lang="en-US" sz="5400" b="1" dirty="0">
                <a:solidFill>
                  <a:schemeClr val="bg1"/>
                </a:solidFill>
              </a:rPr>
              <a:t>CURRENT PROBLEMS:</a:t>
            </a:r>
          </a:p>
        </p:txBody>
      </p:sp>
      <p:sp>
        <p:nvSpPr>
          <p:cNvPr id="39" name="TextBox 38"/>
          <p:cNvSpPr txBox="1"/>
          <p:nvPr/>
        </p:nvSpPr>
        <p:spPr>
          <a:xfrm>
            <a:off x="1780416" y="13065158"/>
            <a:ext cx="16756450" cy="923330"/>
          </a:xfrm>
          <a:prstGeom prst="rect">
            <a:avLst/>
          </a:prstGeom>
          <a:noFill/>
        </p:spPr>
        <p:txBody>
          <a:bodyPr wrap="square" rtlCol="0">
            <a:spAutoFit/>
          </a:bodyPr>
          <a:lstStyle/>
          <a:p>
            <a:pPr algn="ctr"/>
            <a:r>
              <a:rPr lang="en-US" sz="5400" b="1" dirty="0">
                <a:solidFill>
                  <a:schemeClr val="bg1"/>
                </a:solidFill>
              </a:rPr>
              <a:t>OUR SOLUTION:</a:t>
            </a:r>
          </a:p>
        </p:txBody>
      </p:sp>
      <p:sp>
        <p:nvSpPr>
          <p:cNvPr id="69" name="Rounded Rectangle 68"/>
          <p:cNvSpPr/>
          <p:nvPr/>
        </p:nvSpPr>
        <p:spPr>
          <a:xfrm>
            <a:off x="19737913" y="9539231"/>
            <a:ext cx="17659674" cy="18566535"/>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71" name="Rounded Rectangle 70"/>
          <p:cNvSpPr/>
          <p:nvPr/>
        </p:nvSpPr>
        <p:spPr>
          <a:xfrm>
            <a:off x="20021108" y="8068576"/>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20679714" y="8223481"/>
            <a:ext cx="16756450" cy="923330"/>
          </a:xfrm>
          <a:prstGeom prst="rect">
            <a:avLst/>
          </a:prstGeom>
          <a:noFill/>
        </p:spPr>
        <p:txBody>
          <a:bodyPr wrap="square" rtlCol="0">
            <a:spAutoFit/>
          </a:bodyPr>
          <a:lstStyle/>
          <a:p>
            <a:pPr algn="ctr"/>
            <a:r>
              <a:rPr lang="en-US" sz="5400" b="1" dirty="0">
                <a:solidFill>
                  <a:schemeClr val="bg1"/>
                </a:solidFill>
              </a:rPr>
              <a:t>WORKING OF PROTOTYPE: </a:t>
            </a:r>
          </a:p>
        </p:txBody>
      </p:sp>
      <p:sp>
        <p:nvSpPr>
          <p:cNvPr id="85" name="Rounded Rectangle 84"/>
          <p:cNvSpPr/>
          <p:nvPr/>
        </p:nvSpPr>
        <p:spPr>
          <a:xfrm>
            <a:off x="788277" y="4918841"/>
            <a:ext cx="4855779" cy="2680138"/>
          </a:xfrm>
          <a:prstGeom prst="roundRect">
            <a:avLst>
              <a:gd name="adj" fmla="val 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t>MOTIVATION:</a:t>
            </a:r>
          </a:p>
        </p:txBody>
      </p:sp>
      <p:sp>
        <p:nvSpPr>
          <p:cNvPr id="88" name="TextBox 87"/>
          <p:cNvSpPr txBox="1"/>
          <p:nvPr/>
        </p:nvSpPr>
        <p:spPr>
          <a:xfrm>
            <a:off x="21871939" y="32485260"/>
            <a:ext cx="6378208" cy="923330"/>
          </a:xfrm>
          <a:prstGeom prst="rect">
            <a:avLst/>
          </a:prstGeom>
          <a:noFill/>
        </p:spPr>
        <p:txBody>
          <a:bodyPr wrap="square" rtlCol="0">
            <a:spAutoFit/>
          </a:bodyPr>
          <a:lstStyle/>
          <a:p>
            <a:pPr marL="571500" indent="-571500" algn="just"/>
            <a:r>
              <a:rPr lang="en-US" sz="5400" dirty="0" err="1">
                <a:solidFill>
                  <a:schemeClr val="accent2">
                    <a:lumMod val="50000"/>
                  </a:schemeClr>
                </a:solidFill>
              </a:rPr>
              <a:t>GitHub</a:t>
            </a:r>
            <a:r>
              <a:rPr lang="en-US" sz="5400" dirty="0">
                <a:solidFill>
                  <a:schemeClr val="accent2">
                    <a:lumMod val="50000"/>
                  </a:schemeClr>
                </a:solidFill>
              </a:rPr>
              <a:t> link &amp; barcode</a:t>
            </a:r>
          </a:p>
        </p:txBody>
      </p:sp>
      <p:pic>
        <p:nvPicPr>
          <p:cNvPr id="1031" name="Picture 7" descr="Image result for github logo&quot;"/>
          <p:cNvPicPr>
            <a:picLocks noChangeAspect="1" noChangeArrowheads="1"/>
          </p:cNvPicPr>
          <p:nvPr/>
        </p:nvPicPr>
        <p:blipFill>
          <a:blip r:embed="rId3" cstate="print"/>
          <a:srcRect/>
          <a:stretch>
            <a:fillRect/>
          </a:stretch>
        </p:blipFill>
        <p:spPr bwMode="auto">
          <a:xfrm>
            <a:off x="20085148" y="32244628"/>
            <a:ext cx="1646928" cy="1369009"/>
          </a:xfrm>
          <a:prstGeom prst="rect">
            <a:avLst/>
          </a:prstGeom>
          <a:noFill/>
        </p:spPr>
      </p:pic>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3" name="Picture 19" descr="Image result for youtube logo&quot;"/>
          <p:cNvPicPr>
            <a:picLocks noChangeAspect="1" noChangeArrowheads="1"/>
          </p:cNvPicPr>
          <p:nvPr/>
        </p:nvPicPr>
        <p:blipFill>
          <a:blip r:embed="rId4" cstate="print"/>
          <a:srcRect/>
          <a:stretch>
            <a:fillRect/>
          </a:stretch>
        </p:blipFill>
        <p:spPr bwMode="auto">
          <a:xfrm flipV="1">
            <a:off x="28971917" y="32196500"/>
            <a:ext cx="2454442" cy="1309036"/>
          </a:xfrm>
          <a:prstGeom prst="rect">
            <a:avLst/>
          </a:prstGeom>
          <a:noFill/>
        </p:spPr>
      </p:pic>
      <p:sp>
        <p:nvSpPr>
          <p:cNvPr id="89" name="TextBox 88"/>
          <p:cNvSpPr txBox="1"/>
          <p:nvPr/>
        </p:nvSpPr>
        <p:spPr>
          <a:xfrm>
            <a:off x="31312722" y="32348901"/>
            <a:ext cx="5223046" cy="923330"/>
          </a:xfrm>
          <a:prstGeom prst="rect">
            <a:avLst/>
          </a:prstGeom>
          <a:noFill/>
        </p:spPr>
        <p:txBody>
          <a:bodyPr wrap="square" rtlCol="0">
            <a:spAutoFit/>
          </a:bodyPr>
          <a:lstStyle/>
          <a:p>
            <a:pPr marL="571500" indent="-571500" algn="just"/>
            <a:r>
              <a:rPr lang="en-US" sz="5400" dirty="0" err="1">
                <a:solidFill>
                  <a:schemeClr val="accent2">
                    <a:lumMod val="50000"/>
                  </a:schemeClr>
                </a:solidFill>
              </a:rPr>
              <a:t>Youtube</a:t>
            </a:r>
            <a:r>
              <a:rPr lang="en-US" sz="5400" dirty="0">
                <a:solidFill>
                  <a:schemeClr val="accent2">
                    <a:lumMod val="50000"/>
                  </a:schemeClr>
                </a:solidFill>
              </a:rPr>
              <a:t> link</a:t>
            </a:r>
          </a:p>
        </p:txBody>
      </p:sp>
      <p:sp>
        <p:nvSpPr>
          <p:cNvPr id="90" name="Rounded Rectangle 89"/>
          <p:cNvSpPr/>
          <p:nvPr/>
        </p:nvSpPr>
        <p:spPr>
          <a:xfrm>
            <a:off x="20213053" y="26955353"/>
            <a:ext cx="17373600" cy="398986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165901" y="27342856"/>
            <a:ext cx="17270263" cy="93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1180709" y="27317839"/>
            <a:ext cx="15805908" cy="923330"/>
          </a:xfrm>
          <a:prstGeom prst="rect">
            <a:avLst/>
          </a:prstGeom>
          <a:noFill/>
        </p:spPr>
        <p:txBody>
          <a:bodyPr wrap="square" rtlCol="0">
            <a:spAutoFit/>
          </a:bodyPr>
          <a:lstStyle/>
          <a:p>
            <a:pPr algn="ctr"/>
            <a:r>
              <a:rPr lang="en-US" sz="5400" b="1" dirty="0">
                <a:solidFill>
                  <a:schemeClr val="bg1"/>
                </a:solidFill>
              </a:rPr>
              <a:t>CONCLUSION</a:t>
            </a:r>
          </a:p>
        </p:txBody>
      </p:sp>
      <p:sp>
        <p:nvSpPr>
          <p:cNvPr id="96" name="TextBox 95"/>
          <p:cNvSpPr txBox="1"/>
          <p:nvPr/>
        </p:nvSpPr>
        <p:spPr>
          <a:xfrm>
            <a:off x="20717038" y="28298270"/>
            <a:ext cx="16532729"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t>Successfully, we are able to show  the accurate position of the device in indoors as well as outdoors.</a:t>
            </a:r>
          </a:p>
          <a:p>
            <a:pPr marL="571500" indent="-571500" algn="just">
              <a:buFont typeface="Wingdings" panose="05000000000000000000" pitchFamily="2" charset="2"/>
              <a:buChar char="Ø"/>
            </a:pPr>
            <a:r>
              <a:rPr lang="en-US" sz="4000" dirty="0"/>
              <a:t>For future situations we can prevent the other problems with other sensors as well.</a:t>
            </a:r>
          </a:p>
        </p:txBody>
      </p:sp>
      <p:sp>
        <p:nvSpPr>
          <p:cNvPr id="97" name="TextBox 96"/>
          <p:cNvSpPr txBox="1"/>
          <p:nvPr/>
        </p:nvSpPr>
        <p:spPr>
          <a:xfrm>
            <a:off x="20019649" y="9873326"/>
            <a:ext cx="17096202" cy="16712267"/>
          </a:xfrm>
          <a:prstGeom prst="rect">
            <a:avLst/>
          </a:prstGeom>
          <a:noFill/>
        </p:spPr>
        <p:txBody>
          <a:bodyPr wrap="square" rtlCol="0">
            <a:spAutoFit/>
          </a:bodyPr>
          <a:lstStyle/>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r>
              <a:rPr lang="en-US" sz="4000" dirty="0"/>
              <a:t>We have used a ESP8266 WIFI Module which is built with 32KB instruction, 80KB user data of Memory and with 80MHz Clock speed (default) and also with consisting pins of total 17 GPIO pins.</a:t>
            </a:r>
          </a:p>
          <a:p>
            <a:pPr marL="742950" indent="-742950" algn="just">
              <a:buFont typeface="+mj-lt"/>
              <a:buAutoNum type="arabicPeriod"/>
            </a:pPr>
            <a:r>
              <a:rPr lang="en-US" sz="4000" dirty="0"/>
              <a:t>MQ-5 Gas sensor we have used in this prototype with specs of Analog &amp; Digital Interface, with 5V power supply, with consumption current of 150mA, the sensor have a high sensitivity to detect butane, propane, methane and also can detect methane and propane at the same time.</a:t>
            </a:r>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endParaRPr lang="en-US" sz="4000" dirty="0"/>
          </a:p>
          <a:p>
            <a:pPr marL="742950" indent="-742950" algn="just">
              <a:buFont typeface="+mj-lt"/>
              <a:buAutoNum type="arabicPeriod"/>
            </a:pPr>
            <a:r>
              <a:rPr lang="en-US" sz="4000" dirty="0"/>
              <a:t>In a website application we can monitor the real-time and can predict the leakage in the moment of time itself.</a:t>
            </a:r>
          </a:p>
          <a:p>
            <a:pPr marL="742950" indent="-742950" algn="just">
              <a:buFont typeface="+mj-lt"/>
              <a:buAutoNum type="arabicPeriod"/>
            </a:pPr>
            <a:r>
              <a:rPr lang="en-US" sz="4000" dirty="0"/>
              <a:t>The website application collects all 2 distances from 2 different sensors and does get the alert in real-time with a buzzer </a:t>
            </a:r>
            <a:r>
              <a:rPr lang="en-US" sz="4000" dirty="0" err="1"/>
              <a:t>bipping</a:t>
            </a:r>
            <a:r>
              <a:rPr lang="en-US" sz="4000" dirty="0"/>
              <a:t> on it.</a:t>
            </a:r>
          </a:p>
          <a:p>
            <a:pPr marL="742950" indent="-742950" algn="just">
              <a:buFont typeface="+mj-lt"/>
              <a:buAutoNum type="arabicPeriod"/>
            </a:pPr>
            <a:r>
              <a:rPr lang="en-US" sz="4000" dirty="0"/>
              <a:t>After finding the position on website application with exact point and location on Pipeline we can prevent the problem.</a:t>
            </a:r>
          </a:p>
        </p:txBody>
      </p:sp>
      <p:pic>
        <p:nvPicPr>
          <p:cNvPr id="3" name="Picture 2" descr="Table&#10;&#10;Description automatically generated">
            <a:extLst>
              <a:ext uri="{FF2B5EF4-FFF2-40B4-BE49-F238E27FC236}">
                <a16:creationId xmlns:a16="http://schemas.microsoft.com/office/drawing/2014/main" id="{9AA4B971-0C04-5C29-9456-C9D446AA1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5230" y="18409759"/>
            <a:ext cx="14267304" cy="6985595"/>
          </a:xfrm>
          <a:prstGeom prst="rect">
            <a:avLst/>
          </a:prstGeom>
        </p:spPr>
      </p:pic>
      <p:pic>
        <p:nvPicPr>
          <p:cNvPr id="10" name="Picture 9" descr="Diagram&#10;&#10;Description automatically generated">
            <a:extLst>
              <a:ext uri="{FF2B5EF4-FFF2-40B4-BE49-F238E27FC236}">
                <a16:creationId xmlns:a16="http://schemas.microsoft.com/office/drawing/2014/main" id="{20CA7685-E78E-7AEA-2F23-36A47AD87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12822" y="15265368"/>
            <a:ext cx="15309856" cy="6832146"/>
          </a:xfrm>
          <a:prstGeom prst="rect">
            <a:avLst/>
          </a:prstGeom>
        </p:spPr>
      </p:pic>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2568</TotalTime>
  <Words>600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wajahath ali</cp:lastModifiedBy>
  <cp:revision>26</cp:revision>
  <dcterms:created xsi:type="dcterms:W3CDTF">2019-12-04T18:23:18Z</dcterms:created>
  <dcterms:modified xsi:type="dcterms:W3CDTF">2022-12-13T17:30:15Z</dcterms:modified>
</cp:coreProperties>
</file>