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sldIdLst>
    <p:sldId id="256" r:id="rId2"/>
    <p:sldId id="257" r:id="rId3"/>
    <p:sldId id="258" r:id="rId4"/>
    <p:sldId id="278" r:id="rId5"/>
    <p:sldId id="259" r:id="rId6"/>
    <p:sldId id="261" r:id="rId7"/>
    <p:sldId id="262" r:id="rId8"/>
    <p:sldId id="281" r:id="rId9"/>
    <p:sldId id="265" r:id="rId10"/>
    <p:sldId id="264" r:id="rId11"/>
    <p:sldId id="279" r:id="rId12"/>
    <p:sldId id="266" r:id="rId13"/>
    <p:sldId id="280" r:id="rId14"/>
    <p:sldId id="267" r:id="rId15"/>
    <p:sldId id="268" r:id="rId16"/>
    <p:sldId id="270" r:id="rId17"/>
    <p:sldId id="271" r:id="rId18"/>
    <p:sldId id="272" r:id="rId19"/>
    <p:sldId id="273" r:id="rId20"/>
    <p:sldId id="274" r:id="rId21"/>
    <p:sldId id="275"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9"/>
  </p:normalViewPr>
  <p:slideViewPr>
    <p:cSldViewPr snapToGrid="0">
      <p:cViewPr>
        <p:scale>
          <a:sx n="60" d="100"/>
          <a:sy n="60" d="100"/>
        </p:scale>
        <p:origin x="1116"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63AAE3-D646-8A42-B2BF-D9CC24F38BB8}"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BBB0523-7B40-3B4F-A0B3-8A2EF2B88B33}" type="slidenum">
              <a:rPr lang="en-US" smtClean="0"/>
              <a:t>‹#›</a:t>
            </a:fld>
            <a:endParaRPr lang="en-US"/>
          </a:p>
        </p:txBody>
      </p:sp>
    </p:spTree>
    <p:extLst>
      <p:ext uri="{BB962C8B-B14F-4D97-AF65-F5344CB8AC3E}">
        <p14:creationId xmlns:p14="http://schemas.microsoft.com/office/powerpoint/2010/main" val="2703345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63AAE3-D646-8A42-B2BF-D9CC24F38BB8}"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BBB0523-7B40-3B4F-A0B3-8A2EF2B88B33}" type="slidenum">
              <a:rPr lang="en-US" smtClean="0"/>
              <a:t>‹#›</a:t>
            </a:fld>
            <a:endParaRPr lang="en-US"/>
          </a:p>
        </p:txBody>
      </p:sp>
    </p:spTree>
    <p:extLst>
      <p:ext uri="{BB962C8B-B14F-4D97-AF65-F5344CB8AC3E}">
        <p14:creationId xmlns:p14="http://schemas.microsoft.com/office/powerpoint/2010/main" val="3971195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63AAE3-D646-8A42-B2BF-D9CC24F38BB8}"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BBB0523-7B40-3B4F-A0B3-8A2EF2B88B3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28345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E63AAE3-D646-8A42-B2BF-D9CC24F38BB8}"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BB0523-7B40-3B4F-A0B3-8A2EF2B88B33}" type="slidenum">
              <a:rPr lang="en-US" smtClean="0"/>
              <a:t>‹#›</a:t>
            </a:fld>
            <a:endParaRPr lang="en-US"/>
          </a:p>
        </p:txBody>
      </p:sp>
    </p:spTree>
    <p:extLst>
      <p:ext uri="{BB962C8B-B14F-4D97-AF65-F5344CB8AC3E}">
        <p14:creationId xmlns:p14="http://schemas.microsoft.com/office/powerpoint/2010/main" val="2296477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E63AAE3-D646-8A42-B2BF-D9CC24F38BB8}"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BB0523-7B40-3B4F-A0B3-8A2EF2B88B3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3020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E63AAE3-D646-8A42-B2BF-D9CC24F38BB8}"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BB0523-7B40-3B4F-A0B3-8A2EF2B88B33}" type="slidenum">
              <a:rPr lang="en-US" smtClean="0"/>
              <a:t>‹#›</a:t>
            </a:fld>
            <a:endParaRPr lang="en-US"/>
          </a:p>
        </p:txBody>
      </p:sp>
    </p:spTree>
    <p:extLst>
      <p:ext uri="{BB962C8B-B14F-4D97-AF65-F5344CB8AC3E}">
        <p14:creationId xmlns:p14="http://schemas.microsoft.com/office/powerpoint/2010/main" val="22724442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63AAE3-D646-8A42-B2BF-D9CC24F38BB8}"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BBB0523-7B40-3B4F-A0B3-8A2EF2B88B33}" type="slidenum">
              <a:rPr lang="en-US" smtClean="0"/>
              <a:t>‹#›</a:t>
            </a:fld>
            <a:endParaRPr lang="en-US"/>
          </a:p>
        </p:txBody>
      </p:sp>
    </p:spTree>
    <p:extLst>
      <p:ext uri="{BB962C8B-B14F-4D97-AF65-F5344CB8AC3E}">
        <p14:creationId xmlns:p14="http://schemas.microsoft.com/office/powerpoint/2010/main" val="3178892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63AAE3-D646-8A42-B2BF-D9CC24F38BB8}"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BBB0523-7B40-3B4F-A0B3-8A2EF2B88B33}" type="slidenum">
              <a:rPr lang="en-US" smtClean="0"/>
              <a:t>‹#›</a:t>
            </a:fld>
            <a:endParaRPr lang="en-US"/>
          </a:p>
        </p:txBody>
      </p:sp>
    </p:spTree>
    <p:extLst>
      <p:ext uri="{BB962C8B-B14F-4D97-AF65-F5344CB8AC3E}">
        <p14:creationId xmlns:p14="http://schemas.microsoft.com/office/powerpoint/2010/main" val="188607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63AAE3-D646-8A42-B2BF-D9CC24F38BB8}"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BBB0523-7B40-3B4F-A0B3-8A2EF2B88B33}" type="slidenum">
              <a:rPr lang="en-US" smtClean="0"/>
              <a:t>‹#›</a:t>
            </a:fld>
            <a:endParaRPr lang="en-US"/>
          </a:p>
        </p:txBody>
      </p:sp>
    </p:spTree>
    <p:extLst>
      <p:ext uri="{BB962C8B-B14F-4D97-AF65-F5344CB8AC3E}">
        <p14:creationId xmlns:p14="http://schemas.microsoft.com/office/powerpoint/2010/main" val="867792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63AAE3-D646-8A42-B2BF-D9CC24F38BB8}"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BBB0523-7B40-3B4F-A0B3-8A2EF2B88B33}" type="slidenum">
              <a:rPr lang="en-US" smtClean="0"/>
              <a:t>‹#›</a:t>
            </a:fld>
            <a:endParaRPr lang="en-US"/>
          </a:p>
        </p:txBody>
      </p:sp>
    </p:spTree>
    <p:extLst>
      <p:ext uri="{BB962C8B-B14F-4D97-AF65-F5344CB8AC3E}">
        <p14:creationId xmlns:p14="http://schemas.microsoft.com/office/powerpoint/2010/main" val="1842691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63AAE3-D646-8A42-B2BF-D9CC24F38BB8}"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BBB0523-7B40-3B4F-A0B3-8A2EF2B88B33}" type="slidenum">
              <a:rPr lang="en-US" smtClean="0"/>
              <a:t>‹#›</a:t>
            </a:fld>
            <a:endParaRPr lang="en-US"/>
          </a:p>
        </p:txBody>
      </p:sp>
    </p:spTree>
    <p:extLst>
      <p:ext uri="{BB962C8B-B14F-4D97-AF65-F5344CB8AC3E}">
        <p14:creationId xmlns:p14="http://schemas.microsoft.com/office/powerpoint/2010/main" val="702199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63AAE3-D646-8A42-B2BF-D9CC24F38BB8}" type="datetimeFigureOut">
              <a:rPr lang="en-US" smtClean="0"/>
              <a:t>12/12/2022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BBB0523-7B40-3B4F-A0B3-8A2EF2B88B33}" type="slidenum">
              <a:rPr lang="en-US" smtClean="0"/>
              <a:t>‹#›</a:t>
            </a:fld>
            <a:endParaRPr lang="en-US"/>
          </a:p>
        </p:txBody>
      </p:sp>
    </p:spTree>
    <p:extLst>
      <p:ext uri="{BB962C8B-B14F-4D97-AF65-F5344CB8AC3E}">
        <p14:creationId xmlns:p14="http://schemas.microsoft.com/office/powerpoint/2010/main" val="2802561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63AAE3-D646-8A42-B2BF-D9CC24F38BB8}" type="datetimeFigureOut">
              <a:rPr lang="en-US" smtClean="0"/>
              <a:t>12/12/2022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BBB0523-7B40-3B4F-A0B3-8A2EF2B88B33}" type="slidenum">
              <a:rPr lang="en-US" smtClean="0"/>
              <a:t>‹#›</a:t>
            </a:fld>
            <a:endParaRPr lang="en-US"/>
          </a:p>
        </p:txBody>
      </p:sp>
    </p:spTree>
    <p:extLst>
      <p:ext uri="{BB962C8B-B14F-4D97-AF65-F5344CB8AC3E}">
        <p14:creationId xmlns:p14="http://schemas.microsoft.com/office/powerpoint/2010/main" val="2281276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63AAE3-D646-8A42-B2BF-D9CC24F38BB8}" type="datetimeFigureOut">
              <a:rPr lang="en-US" smtClean="0"/>
              <a:t>12/12/2022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BBB0523-7B40-3B4F-A0B3-8A2EF2B88B33}" type="slidenum">
              <a:rPr lang="en-US" smtClean="0"/>
              <a:t>‹#›</a:t>
            </a:fld>
            <a:endParaRPr lang="en-US"/>
          </a:p>
        </p:txBody>
      </p:sp>
    </p:spTree>
    <p:extLst>
      <p:ext uri="{BB962C8B-B14F-4D97-AF65-F5344CB8AC3E}">
        <p14:creationId xmlns:p14="http://schemas.microsoft.com/office/powerpoint/2010/main" val="3919474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63AAE3-D646-8A42-B2BF-D9CC24F38BB8}"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BBB0523-7B40-3B4F-A0B3-8A2EF2B88B33}" type="slidenum">
              <a:rPr lang="en-US" smtClean="0"/>
              <a:t>‹#›</a:t>
            </a:fld>
            <a:endParaRPr lang="en-US"/>
          </a:p>
        </p:txBody>
      </p:sp>
    </p:spTree>
    <p:extLst>
      <p:ext uri="{BB962C8B-B14F-4D97-AF65-F5344CB8AC3E}">
        <p14:creationId xmlns:p14="http://schemas.microsoft.com/office/powerpoint/2010/main" val="428846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63AAE3-D646-8A42-B2BF-D9CC24F38BB8}"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BB0523-7B40-3B4F-A0B3-8A2EF2B88B33}" type="slidenum">
              <a:rPr lang="en-US" smtClean="0"/>
              <a:t>‹#›</a:t>
            </a:fld>
            <a:endParaRPr lang="en-US"/>
          </a:p>
        </p:txBody>
      </p:sp>
    </p:spTree>
    <p:extLst>
      <p:ext uri="{BB962C8B-B14F-4D97-AF65-F5344CB8AC3E}">
        <p14:creationId xmlns:p14="http://schemas.microsoft.com/office/powerpoint/2010/main" val="906513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E63AAE3-D646-8A42-B2BF-D9CC24F38BB8}" type="datetimeFigureOut">
              <a:rPr lang="en-US" smtClean="0"/>
              <a:t>12/12/2022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BBB0523-7B40-3B4F-A0B3-8A2EF2B88B33}" type="slidenum">
              <a:rPr lang="en-US" smtClean="0"/>
              <a:t>‹#›</a:t>
            </a:fld>
            <a:endParaRPr lang="en-US"/>
          </a:p>
        </p:txBody>
      </p:sp>
    </p:spTree>
    <p:extLst>
      <p:ext uri="{BB962C8B-B14F-4D97-AF65-F5344CB8AC3E}">
        <p14:creationId xmlns:p14="http://schemas.microsoft.com/office/powerpoint/2010/main" val="410857359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46477-3258-386F-779F-4B794A358DA8}"/>
              </a:ext>
            </a:extLst>
          </p:cNvPr>
          <p:cNvSpPr>
            <a:spLocks noGrp="1"/>
          </p:cNvSpPr>
          <p:nvPr>
            <p:ph type="ctrTitle"/>
          </p:nvPr>
        </p:nvSpPr>
        <p:spPr>
          <a:xfrm>
            <a:off x="1389413" y="721677"/>
            <a:ext cx="9278587" cy="1132523"/>
          </a:xfrm>
        </p:spPr>
        <p:txBody>
          <a:bodyPr>
            <a:noAutofit/>
          </a:bodyPr>
          <a:lstStyle/>
          <a:p>
            <a:r>
              <a:rPr lang="en-US" sz="2800" b="1" dirty="0">
                <a:solidFill>
                  <a:srgbClr val="0070C0"/>
                </a:solidFill>
                <a:effectLst/>
                <a:latin typeface="Times New Roman" panose="02020603050405020304" pitchFamily="18" charset="0"/>
              </a:rPr>
              <a:t>IoT-enabled pipeline leak detection and Realtime warning     </a:t>
            </a:r>
            <a:br>
              <a:rPr lang="en-US" sz="2800" b="1" dirty="0">
                <a:solidFill>
                  <a:srgbClr val="0070C0"/>
                </a:solidFill>
                <a:effectLst/>
                <a:latin typeface="Times New Roman" panose="02020603050405020304" pitchFamily="18" charset="0"/>
              </a:rPr>
            </a:br>
            <a:r>
              <a:rPr lang="en-US" sz="2800" b="1" dirty="0">
                <a:solidFill>
                  <a:srgbClr val="0070C0"/>
                </a:solidFill>
                <a:effectLst/>
                <a:latin typeface="Times New Roman" panose="02020603050405020304" pitchFamily="18" charset="0"/>
              </a:rPr>
              <a:t>                       system in LPG industry</a:t>
            </a:r>
            <a:endParaRPr lang="en-US" sz="2800" b="1" dirty="0">
              <a:solidFill>
                <a:srgbClr val="0070C0"/>
              </a:solidFill>
            </a:endParaRPr>
          </a:p>
        </p:txBody>
      </p:sp>
      <p:sp>
        <p:nvSpPr>
          <p:cNvPr id="3" name="Subtitle 2">
            <a:extLst>
              <a:ext uri="{FF2B5EF4-FFF2-40B4-BE49-F238E27FC236}">
                <a16:creationId xmlns:a16="http://schemas.microsoft.com/office/drawing/2014/main" id="{8C42FF9B-7AF5-AEDC-94BF-B395346FC519}"/>
              </a:ext>
            </a:extLst>
          </p:cNvPr>
          <p:cNvSpPr>
            <a:spLocks noGrp="1"/>
          </p:cNvSpPr>
          <p:nvPr>
            <p:ph type="subTitle" idx="1"/>
          </p:nvPr>
        </p:nvSpPr>
        <p:spPr>
          <a:xfrm>
            <a:off x="5261810" y="3422760"/>
            <a:ext cx="8969959" cy="2095724"/>
          </a:xfrm>
        </p:spPr>
        <p:txBody>
          <a:bodyPr>
            <a:normAutofit fontScale="25000" lnSpcReduction="20000"/>
          </a:bodyPr>
          <a:lstStyle/>
          <a:p>
            <a:r>
              <a:rPr lang="en-US" sz="8000" b="1" dirty="0">
                <a:latin typeface="Times New Roman" panose="02020603050405020304" pitchFamily="18" charset="0"/>
                <a:cs typeface="Times New Roman" panose="02020603050405020304" pitchFamily="18" charset="0"/>
              </a:rPr>
              <a:t>Team Members</a:t>
            </a:r>
          </a:p>
          <a:p>
            <a:pPr algn="just"/>
            <a:r>
              <a:rPr lang="en-US" sz="8000" dirty="0">
                <a:solidFill>
                  <a:srgbClr val="000000"/>
                </a:solidFill>
                <a:effectLst/>
                <a:latin typeface="Times New Roman" panose="02020603050405020304" pitchFamily="18" charset="0"/>
                <a:cs typeface="Times New Roman" panose="02020603050405020304" pitchFamily="18" charset="0"/>
              </a:rPr>
              <a:t>		                 Kishore P                             Vamshi </a:t>
            </a:r>
            <a:r>
              <a:rPr lang="en-US" sz="8000" dirty="0" err="1">
                <a:solidFill>
                  <a:srgbClr val="000000"/>
                </a:solidFill>
                <a:effectLst/>
                <a:latin typeface="Times New Roman" panose="02020603050405020304" pitchFamily="18" charset="0"/>
                <a:cs typeface="Times New Roman" panose="02020603050405020304" pitchFamily="18" charset="0"/>
              </a:rPr>
              <a:t>krsihna</a:t>
            </a:r>
            <a:r>
              <a:rPr lang="en-US" sz="8000" dirty="0">
                <a:solidFill>
                  <a:srgbClr val="000000"/>
                </a:solidFill>
                <a:effectLst/>
                <a:latin typeface="Times New Roman" panose="02020603050405020304" pitchFamily="18" charset="0"/>
                <a:cs typeface="Times New Roman" panose="02020603050405020304" pitchFamily="18" charset="0"/>
              </a:rPr>
              <a:t> K</a:t>
            </a:r>
          </a:p>
          <a:p>
            <a:pPr algn="just"/>
            <a:r>
              <a:rPr lang="en-US" sz="8000" dirty="0">
                <a:solidFill>
                  <a:srgbClr val="000000"/>
                </a:solidFill>
                <a:effectLst/>
                <a:latin typeface="Times New Roman" panose="02020603050405020304" pitchFamily="18" charset="0"/>
                <a:cs typeface="Times New Roman" panose="02020603050405020304" pitchFamily="18" charset="0"/>
              </a:rPr>
              <a:t>                              </a:t>
            </a:r>
            <a:r>
              <a:rPr lang="en-US" sz="8000" dirty="0">
                <a:solidFill>
                  <a:srgbClr val="000000"/>
                </a:solidFill>
                <a:latin typeface="Times New Roman" panose="02020603050405020304" pitchFamily="18" charset="0"/>
                <a:cs typeface="Times New Roman" panose="02020603050405020304" pitchFamily="18" charset="0"/>
              </a:rPr>
              <a:t> </a:t>
            </a:r>
            <a:r>
              <a:rPr lang="en-US" sz="8000" dirty="0" err="1">
                <a:solidFill>
                  <a:srgbClr val="000000"/>
                </a:solidFill>
                <a:effectLst/>
                <a:latin typeface="Times New Roman" panose="02020603050405020304" pitchFamily="18" charset="0"/>
                <a:cs typeface="Times New Roman" panose="02020603050405020304" pitchFamily="18" charset="0"/>
              </a:rPr>
              <a:t>Wajath</a:t>
            </a:r>
            <a:r>
              <a:rPr lang="en-US" sz="8000" dirty="0">
                <a:solidFill>
                  <a:srgbClr val="000000"/>
                </a:solidFill>
                <a:effectLst/>
                <a:latin typeface="Times New Roman" panose="02020603050405020304" pitchFamily="18" charset="0"/>
                <a:cs typeface="Times New Roman" panose="02020603050405020304" pitchFamily="18" charset="0"/>
              </a:rPr>
              <a:t> Ali M                        </a:t>
            </a:r>
            <a:r>
              <a:rPr lang="en-US" sz="8000" dirty="0" err="1">
                <a:solidFill>
                  <a:srgbClr val="000000"/>
                </a:solidFill>
                <a:effectLst/>
                <a:latin typeface="Times New Roman" panose="02020603050405020304" pitchFamily="18" charset="0"/>
                <a:cs typeface="Times New Roman" panose="02020603050405020304" pitchFamily="18" charset="0"/>
              </a:rPr>
              <a:t>Saikeerthana</a:t>
            </a:r>
            <a:r>
              <a:rPr lang="en-US" sz="8000" dirty="0">
                <a:solidFill>
                  <a:srgbClr val="000000"/>
                </a:solidFill>
                <a:effectLst/>
                <a:latin typeface="Times New Roman" panose="02020603050405020304" pitchFamily="18" charset="0"/>
                <a:cs typeface="Times New Roman" panose="02020603050405020304" pitchFamily="18" charset="0"/>
              </a:rPr>
              <a:t> M</a:t>
            </a:r>
          </a:p>
          <a:p>
            <a:pPr algn="just"/>
            <a:r>
              <a:rPr lang="en-US" sz="8000" dirty="0">
                <a:solidFill>
                  <a:srgbClr val="000000"/>
                </a:solidFill>
                <a:effectLst/>
                <a:latin typeface="Times New Roman" panose="02020603050405020304" pitchFamily="18" charset="0"/>
                <a:cs typeface="Times New Roman" panose="02020603050405020304" pitchFamily="18" charset="0"/>
              </a:rPr>
              <a:t>                               </a:t>
            </a:r>
            <a:r>
              <a:rPr lang="en-US" sz="8000" dirty="0" err="1">
                <a:solidFill>
                  <a:srgbClr val="000000"/>
                </a:solidFill>
                <a:effectLst/>
                <a:latin typeface="Times New Roman" panose="02020603050405020304" pitchFamily="18" charset="0"/>
                <a:cs typeface="Times New Roman" panose="02020603050405020304" pitchFamily="18" charset="0"/>
              </a:rPr>
              <a:t>Shanmukh</a:t>
            </a:r>
            <a:r>
              <a:rPr lang="en-US" sz="8000" dirty="0">
                <a:solidFill>
                  <a:srgbClr val="000000"/>
                </a:solidFill>
                <a:effectLst/>
                <a:latin typeface="Times New Roman" panose="02020603050405020304" pitchFamily="18" charset="0"/>
                <a:cs typeface="Times New Roman" panose="02020603050405020304" pitchFamily="18" charset="0"/>
              </a:rPr>
              <a:t> S                         Mahesh N</a:t>
            </a:r>
          </a:p>
          <a:p>
            <a:pPr algn="just"/>
            <a:r>
              <a:rPr lang="en-US" sz="8000" dirty="0">
                <a:solidFill>
                  <a:srgbClr val="000000"/>
                </a:solidFill>
                <a:effectLst/>
                <a:latin typeface="Times New Roman" panose="02020603050405020304" pitchFamily="18" charset="0"/>
                <a:cs typeface="Times New Roman" panose="02020603050405020304" pitchFamily="18" charset="0"/>
              </a:rPr>
              <a:t>                               Surya N                                Sowmya P</a:t>
            </a:r>
          </a:p>
          <a:p>
            <a:endParaRPr lang="en-US" sz="8000" dirty="0">
              <a:solidFill>
                <a:srgbClr val="000000"/>
              </a:solidFill>
              <a:effectLst/>
              <a:latin typeface="Times New Roman" panose="02020603050405020304" pitchFamily="18" charset="0"/>
            </a:endParaRPr>
          </a:p>
          <a:p>
            <a:endParaRPr lang="en-US" dirty="0">
              <a:solidFill>
                <a:srgbClr val="000000"/>
              </a:solidFill>
              <a:effectLst/>
              <a:latin typeface="Times New Roman" panose="02020603050405020304" pitchFamily="18" charset="0"/>
            </a:endParaRPr>
          </a:p>
          <a:p>
            <a:endParaRPr lang="en-US" dirty="0"/>
          </a:p>
        </p:txBody>
      </p:sp>
    </p:spTree>
    <p:extLst>
      <p:ext uri="{BB962C8B-B14F-4D97-AF65-F5344CB8AC3E}">
        <p14:creationId xmlns:p14="http://schemas.microsoft.com/office/powerpoint/2010/main" val="3595354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ED10D58-71BA-01A7-6FF9-9E16856E55C1}"/>
              </a:ext>
            </a:extLst>
          </p:cNvPr>
          <p:cNvPicPr>
            <a:picLocks noGrp="1" noChangeAspect="1"/>
          </p:cNvPicPr>
          <p:nvPr>
            <p:ph idx="4294967295"/>
          </p:nvPr>
        </p:nvPicPr>
        <p:blipFill>
          <a:blip r:embed="rId2"/>
          <a:stretch>
            <a:fillRect/>
          </a:stretch>
        </p:blipFill>
        <p:spPr>
          <a:xfrm>
            <a:off x="2069431" y="1358065"/>
            <a:ext cx="8470232" cy="4862379"/>
          </a:xfrm>
        </p:spPr>
      </p:pic>
    </p:spTree>
    <p:extLst>
      <p:ext uri="{BB962C8B-B14F-4D97-AF65-F5344CB8AC3E}">
        <p14:creationId xmlns:p14="http://schemas.microsoft.com/office/powerpoint/2010/main" val="3849848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580598-8604-7437-19E4-D155D30AEBB2}"/>
              </a:ext>
            </a:extLst>
          </p:cNvPr>
          <p:cNvSpPr>
            <a:spLocks noGrp="1"/>
          </p:cNvSpPr>
          <p:nvPr>
            <p:ph idx="1"/>
          </p:nvPr>
        </p:nvSpPr>
        <p:spPr>
          <a:xfrm>
            <a:off x="1017671" y="1505953"/>
            <a:ext cx="10801350" cy="4541921"/>
          </a:xfrm>
        </p:spPr>
        <p:txBody>
          <a:bodyPr>
            <a:normAutofit/>
          </a:bodyPr>
          <a:lstStyle/>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Thus, the design of this gas leakage sensor-based detection system, which can both notify and control, is low cost and innovative. The gas detection system is very proficient, portable, user-friendly, cost-effective, and small in size . </a:t>
            </a:r>
          </a:p>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It features an analog to digital conversion (ADC) method based on electronic gadgets, which is used to detect gas leakage using mechanical devices in factories, households, gas stations, and vehicles. These are places where detection of gas leaks is an essential concern to evade any kind of danger. </a:t>
            </a:r>
          </a:p>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This gadget comprises a processing section, which receives the date inputs, processes the data, and then produces an output. Depending on the output information, it then starts a fan and activates a light-emitting diode. </a:t>
            </a:r>
          </a:p>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concentration of the gas surpasses a certain level, it then activates the buzzer, while also switching off the gas power supply and informing the relevant parties by sending an alert message via the monitoring computer system</a:t>
            </a:r>
            <a:r>
              <a:rPr lang="en-US" sz="20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endParaRPr lang="en-US" sz="2000" dirty="0">
              <a:solidFill>
                <a:schemeClr val="tx1"/>
              </a:solidFill>
            </a:endParaRPr>
          </a:p>
        </p:txBody>
      </p:sp>
    </p:spTree>
    <p:extLst>
      <p:ext uri="{BB962C8B-B14F-4D97-AF65-F5344CB8AC3E}">
        <p14:creationId xmlns:p14="http://schemas.microsoft.com/office/powerpoint/2010/main" val="3895809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Freeform 11">
            <a:extLst>
              <a:ext uri="{FF2B5EF4-FFF2-40B4-BE49-F238E27FC236}">
                <a16:creationId xmlns:a16="http://schemas.microsoft.com/office/drawing/2014/main" id="{7E1C44A2-4B37-4B14-B90B-368A88D05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3" name="Picture 2">
            <a:extLst>
              <a:ext uri="{FF2B5EF4-FFF2-40B4-BE49-F238E27FC236}">
                <a16:creationId xmlns:a16="http://schemas.microsoft.com/office/drawing/2014/main" id="{7635CBDA-A86D-7322-A374-3F6DACB1A593}"/>
              </a:ext>
            </a:extLst>
          </p:cNvPr>
          <p:cNvPicPr>
            <a:picLocks noChangeAspect="1"/>
          </p:cNvPicPr>
          <p:nvPr/>
        </p:nvPicPr>
        <p:blipFill rotWithShape="1">
          <a:blip r:embed="rId2"/>
          <a:srcRect l="13639" r="6018" b="-1"/>
          <a:stretch/>
        </p:blipFill>
        <p:spPr>
          <a:xfrm>
            <a:off x="7170821" y="1239649"/>
            <a:ext cx="4418341" cy="4378702"/>
          </a:xfrm>
          <a:prstGeom prst="rect">
            <a:avLst/>
          </a:prstGeom>
        </p:spPr>
      </p:pic>
      <p:sp>
        <p:nvSpPr>
          <p:cNvPr id="2" name="TextBox 1">
            <a:extLst>
              <a:ext uri="{FF2B5EF4-FFF2-40B4-BE49-F238E27FC236}">
                <a16:creationId xmlns:a16="http://schemas.microsoft.com/office/drawing/2014/main" id="{1E945C82-08D7-E999-F89E-BB37CB01B83D}"/>
              </a:ext>
            </a:extLst>
          </p:cNvPr>
          <p:cNvSpPr txBox="1"/>
          <p:nvPr/>
        </p:nvSpPr>
        <p:spPr>
          <a:xfrm>
            <a:off x="1584338" y="968023"/>
            <a:ext cx="2244525"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Pin connections</a:t>
            </a:r>
          </a:p>
        </p:txBody>
      </p:sp>
      <p:graphicFrame>
        <p:nvGraphicFramePr>
          <p:cNvPr id="6" name="Table 6">
            <a:extLst>
              <a:ext uri="{FF2B5EF4-FFF2-40B4-BE49-F238E27FC236}">
                <a16:creationId xmlns:a16="http://schemas.microsoft.com/office/drawing/2014/main" id="{BB4E2683-5A44-6BF6-1075-92504E9EF51A}"/>
              </a:ext>
            </a:extLst>
          </p:cNvPr>
          <p:cNvGraphicFramePr>
            <a:graphicFrameLocks noGrp="1"/>
          </p:cNvGraphicFramePr>
          <p:nvPr>
            <p:extLst>
              <p:ext uri="{D42A27DB-BD31-4B8C-83A1-F6EECF244321}">
                <p14:modId xmlns:p14="http://schemas.microsoft.com/office/powerpoint/2010/main" val="3988633361"/>
              </p:ext>
            </p:extLst>
          </p:nvPr>
        </p:nvGraphicFramePr>
        <p:xfrm>
          <a:off x="1589624" y="2135355"/>
          <a:ext cx="4105323" cy="1634541"/>
        </p:xfrm>
        <a:graphic>
          <a:graphicData uri="http://schemas.openxmlformats.org/drawingml/2006/table">
            <a:tbl>
              <a:tblPr firstRow="1" bandRow="1">
                <a:tableStyleId>{5940675A-B579-460E-94D1-54222C63F5DA}</a:tableStyleId>
              </a:tblPr>
              <a:tblGrid>
                <a:gridCol w="2343455">
                  <a:extLst>
                    <a:ext uri="{9D8B030D-6E8A-4147-A177-3AD203B41FA5}">
                      <a16:colId xmlns:a16="http://schemas.microsoft.com/office/drawing/2014/main" val="323812991"/>
                    </a:ext>
                  </a:extLst>
                </a:gridCol>
                <a:gridCol w="1761868">
                  <a:extLst>
                    <a:ext uri="{9D8B030D-6E8A-4147-A177-3AD203B41FA5}">
                      <a16:colId xmlns:a16="http://schemas.microsoft.com/office/drawing/2014/main" val="1698339390"/>
                    </a:ext>
                  </a:extLst>
                </a:gridCol>
              </a:tblGrid>
              <a:tr h="544847">
                <a:tc>
                  <a:txBody>
                    <a:bodyPr/>
                    <a:lstStyle/>
                    <a:p>
                      <a:r>
                        <a:rPr lang="en-US" b="1" dirty="0"/>
                        <a:t>Device</a:t>
                      </a:r>
                    </a:p>
                  </a:txBody>
                  <a:tcPr/>
                </a:tc>
                <a:tc>
                  <a:txBody>
                    <a:bodyPr/>
                    <a:lstStyle/>
                    <a:p>
                      <a:r>
                        <a:rPr lang="en-US" dirty="0"/>
                        <a:t> </a:t>
                      </a:r>
                      <a:r>
                        <a:rPr lang="en-US" b="1" dirty="0"/>
                        <a:t>pin</a:t>
                      </a:r>
                    </a:p>
                  </a:txBody>
                  <a:tcPr/>
                </a:tc>
                <a:extLst>
                  <a:ext uri="{0D108BD9-81ED-4DB2-BD59-A6C34878D82A}">
                    <a16:rowId xmlns:a16="http://schemas.microsoft.com/office/drawing/2014/main" val="968314559"/>
                  </a:ext>
                </a:extLst>
              </a:tr>
              <a:tr h="544847">
                <a:tc>
                  <a:txBody>
                    <a:bodyPr/>
                    <a:lstStyle/>
                    <a:p>
                      <a:r>
                        <a:rPr lang="en-US" dirty="0"/>
                        <a:t>Gas sensor 1</a:t>
                      </a:r>
                    </a:p>
                  </a:txBody>
                  <a:tcPr/>
                </a:tc>
                <a:tc>
                  <a:txBody>
                    <a:bodyPr/>
                    <a:lstStyle/>
                    <a:p>
                      <a:r>
                        <a:rPr lang="en-US" dirty="0"/>
                        <a:t>27</a:t>
                      </a:r>
                    </a:p>
                  </a:txBody>
                  <a:tcPr/>
                </a:tc>
                <a:extLst>
                  <a:ext uri="{0D108BD9-81ED-4DB2-BD59-A6C34878D82A}">
                    <a16:rowId xmlns:a16="http://schemas.microsoft.com/office/drawing/2014/main" val="3979555087"/>
                  </a:ext>
                </a:extLst>
              </a:tr>
              <a:tr h="544847">
                <a:tc>
                  <a:txBody>
                    <a:bodyPr/>
                    <a:lstStyle/>
                    <a:p>
                      <a:r>
                        <a:rPr lang="en-US" dirty="0"/>
                        <a:t>Gas sensor 2</a:t>
                      </a:r>
                    </a:p>
                  </a:txBody>
                  <a:tcPr/>
                </a:tc>
                <a:tc>
                  <a:txBody>
                    <a:bodyPr/>
                    <a:lstStyle/>
                    <a:p>
                      <a:r>
                        <a:rPr lang="en-US" dirty="0"/>
                        <a:t>36</a:t>
                      </a:r>
                    </a:p>
                  </a:txBody>
                  <a:tcPr/>
                </a:tc>
                <a:extLst>
                  <a:ext uri="{0D108BD9-81ED-4DB2-BD59-A6C34878D82A}">
                    <a16:rowId xmlns:a16="http://schemas.microsoft.com/office/drawing/2014/main" val="790506698"/>
                  </a:ext>
                </a:extLst>
              </a:tr>
            </a:tbl>
          </a:graphicData>
        </a:graphic>
      </p:graphicFrame>
    </p:spTree>
    <p:extLst>
      <p:ext uri="{BB962C8B-B14F-4D97-AF65-F5344CB8AC3E}">
        <p14:creationId xmlns:p14="http://schemas.microsoft.com/office/powerpoint/2010/main" val="1392275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B78C9C-9AE4-9A5B-7BDC-CA08D5A87E21}"/>
              </a:ext>
            </a:extLst>
          </p:cNvPr>
          <p:cNvSpPr txBox="1"/>
          <p:nvPr/>
        </p:nvSpPr>
        <p:spPr>
          <a:xfrm>
            <a:off x="1411705" y="1228397"/>
            <a:ext cx="10411326" cy="4401205"/>
          </a:xfrm>
          <a:prstGeom prst="rect">
            <a:avLst/>
          </a:prstGeom>
          <a:noFill/>
        </p:spPr>
        <p:txBody>
          <a:bodyPr wrap="square">
            <a:spAutoFit/>
          </a:bodyPr>
          <a:lstStyle/>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gas concentration level for a particular operational area will be stored in the Mat lab “Database Explorer Tool” to make a summary of the gas eminence of this environment or area available for scrutiny, to inform any risk assessment </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There is an LPG leak detection and alert system. This system triggers the buzzer and shows the severity of the leak to notify persons once the LPG leak is detected. The system is exceptionally simple yet dependable . The design of the gas detector is based on the Internet of Things. The gas detector sensor used in the design will capture the data and upload it into an information cloud. </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there is gas leakage, the sensor will detect it and sound an alarm with the help of a buzzer. There is an LCD screen to display the leakage, notify the observer, and trigger the exhaust fan in the particular area or section where the gas is leaking, to then extract the leaked gas .</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000" dirty="0"/>
          </a:p>
        </p:txBody>
      </p:sp>
    </p:spTree>
    <p:extLst>
      <p:ext uri="{BB962C8B-B14F-4D97-AF65-F5344CB8AC3E}">
        <p14:creationId xmlns:p14="http://schemas.microsoft.com/office/powerpoint/2010/main" val="3858399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817C4-484A-2716-18C9-4289397BB0CB}"/>
              </a:ext>
            </a:extLst>
          </p:cNvPr>
          <p:cNvSpPr>
            <a:spLocks noGrp="1"/>
          </p:cNvSpPr>
          <p:nvPr>
            <p:ph type="title"/>
          </p:nvPr>
        </p:nvSpPr>
        <p:spPr>
          <a:xfrm>
            <a:off x="1640156" y="686061"/>
            <a:ext cx="8911687" cy="1280890"/>
          </a:xfrm>
        </p:spPr>
        <p:txBody>
          <a:bodyPr>
            <a:normAutofit/>
          </a:bodyPr>
          <a:lstStyle/>
          <a:p>
            <a:r>
              <a:rPr lang="en-US" sz="2400" b="1" dirty="0"/>
              <a:t>Arduino ide</a:t>
            </a:r>
          </a:p>
        </p:txBody>
      </p:sp>
      <p:pic>
        <p:nvPicPr>
          <p:cNvPr id="7" name="Picture 6">
            <a:extLst>
              <a:ext uri="{FF2B5EF4-FFF2-40B4-BE49-F238E27FC236}">
                <a16:creationId xmlns:a16="http://schemas.microsoft.com/office/drawing/2014/main" id="{75435E14-5D62-3B62-F021-CC194DCA99B4}"/>
              </a:ext>
            </a:extLst>
          </p:cNvPr>
          <p:cNvPicPr>
            <a:picLocks noChangeAspect="1"/>
          </p:cNvPicPr>
          <p:nvPr/>
        </p:nvPicPr>
        <p:blipFill>
          <a:blip r:embed="rId2"/>
          <a:srcRect/>
          <a:stretch/>
        </p:blipFill>
        <p:spPr>
          <a:xfrm>
            <a:off x="838200" y="1690688"/>
            <a:ext cx="10360231" cy="4567608"/>
          </a:xfrm>
          <a:prstGeom prst="rect">
            <a:avLst/>
          </a:prstGeom>
        </p:spPr>
      </p:pic>
    </p:spTree>
    <p:extLst>
      <p:ext uri="{BB962C8B-B14F-4D97-AF65-F5344CB8AC3E}">
        <p14:creationId xmlns:p14="http://schemas.microsoft.com/office/powerpoint/2010/main" val="2698007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C8F71A-E445-3ACA-3E66-D9776D5DAFC3}"/>
              </a:ext>
            </a:extLst>
          </p:cNvPr>
          <p:cNvPicPr>
            <a:picLocks noChangeAspect="1"/>
          </p:cNvPicPr>
          <p:nvPr/>
        </p:nvPicPr>
        <p:blipFill>
          <a:blip r:embed="rId2"/>
          <a:srcRect/>
          <a:stretch/>
        </p:blipFill>
        <p:spPr>
          <a:xfrm>
            <a:off x="1453166" y="988374"/>
            <a:ext cx="9973953" cy="5610348"/>
          </a:xfrm>
          <a:prstGeom prst="rect">
            <a:avLst/>
          </a:prstGeom>
        </p:spPr>
      </p:pic>
    </p:spTree>
    <p:extLst>
      <p:ext uri="{BB962C8B-B14F-4D97-AF65-F5344CB8AC3E}">
        <p14:creationId xmlns:p14="http://schemas.microsoft.com/office/powerpoint/2010/main" val="1721982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15AA3-E3C0-D029-8C0A-7744BB85942B}"/>
              </a:ext>
            </a:extLst>
          </p:cNvPr>
          <p:cNvSpPr>
            <a:spLocks noGrp="1"/>
          </p:cNvSpPr>
          <p:nvPr>
            <p:ph type="title"/>
          </p:nvPr>
        </p:nvSpPr>
        <p:spPr>
          <a:xfrm>
            <a:off x="1640156" y="768489"/>
            <a:ext cx="8911687" cy="1280890"/>
          </a:xfrm>
        </p:spPr>
        <p:txBody>
          <a:bodyPr>
            <a:normAutofit/>
          </a:bodyPr>
          <a:lstStyle/>
          <a:p>
            <a:r>
              <a:rPr lang="en-US" sz="2400" b="1" dirty="0"/>
              <a:t>Google sheet</a:t>
            </a:r>
          </a:p>
        </p:txBody>
      </p:sp>
      <p:pic>
        <p:nvPicPr>
          <p:cNvPr id="5" name="Content Placeholder 4">
            <a:extLst>
              <a:ext uri="{FF2B5EF4-FFF2-40B4-BE49-F238E27FC236}">
                <a16:creationId xmlns:a16="http://schemas.microsoft.com/office/drawing/2014/main" id="{7997F0D8-87AF-B011-190E-E4EB4895743D}"/>
              </a:ext>
            </a:extLst>
          </p:cNvPr>
          <p:cNvPicPr>
            <a:picLocks noGrp="1" noChangeAspect="1"/>
          </p:cNvPicPr>
          <p:nvPr>
            <p:ph idx="1"/>
          </p:nvPr>
        </p:nvPicPr>
        <p:blipFill>
          <a:blip r:embed="rId2"/>
          <a:stretch>
            <a:fillRect/>
          </a:stretch>
        </p:blipFill>
        <p:spPr>
          <a:xfrm>
            <a:off x="838200" y="1690687"/>
            <a:ext cx="10383982" cy="4809101"/>
          </a:xfrm>
        </p:spPr>
      </p:pic>
    </p:spTree>
    <p:extLst>
      <p:ext uri="{BB962C8B-B14F-4D97-AF65-F5344CB8AC3E}">
        <p14:creationId xmlns:p14="http://schemas.microsoft.com/office/powerpoint/2010/main" val="1009814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0EBB99-8359-1C88-B2DD-96D5123CD1C7}"/>
              </a:ext>
            </a:extLst>
          </p:cNvPr>
          <p:cNvPicPr>
            <a:picLocks noChangeAspect="1"/>
          </p:cNvPicPr>
          <p:nvPr/>
        </p:nvPicPr>
        <p:blipFill>
          <a:blip r:embed="rId2"/>
          <a:stretch>
            <a:fillRect/>
          </a:stretch>
        </p:blipFill>
        <p:spPr>
          <a:xfrm>
            <a:off x="1080323" y="1307745"/>
            <a:ext cx="10820764" cy="5011386"/>
          </a:xfrm>
          <a:prstGeom prst="rect">
            <a:avLst/>
          </a:prstGeom>
        </p:spPr>
      </p:pic>
      <p:graphicFrame>
        <p:nvGraphicFramePr>
          <p:cNvPr id="2" name="Table 4">
            <a:extLst>
              <a:ext uri="{FF2B5EF4-FFF2-40B4-BE49-F238E27FC236}">
                <a16:creationId xmlns:a16="http://schemas.microsoft.com/office/drawing/2014/main" id="{0041680B-FE6B-575C-36E0-258954B3F3DF}"/>
              </a:ext>
            </a:extLst>
          </p:cNvPr>
          <p:cNvGraphicFramePr>
            <a:graphicFrameLocks noGrp="1"/>
          </p:cNvGraphicFramePr>
          <p:nvPr>
            <p:extLst>
              <p:ext uri="{D42A27DB-BD31-4B8C-83A1-F6EECF244321}">
                <p14:modId xmlns:p14="http://schemas.microsoft.com/office/powerpoint/2010/main" val="2651067145"/>
              </p:ext>
            </p:extLst>
          </p:nvPr>
        </p:nvGraphicFramePr>
        <p:xfrm>
          <a:off x="219242" y="1824557"/>
          <a:ext cx="8127999" cy="950585"/>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123424972"/>
                    </a:ext>
                  </a:extLst>
                </a:gridCol>
                <a:gridCol w="2709333">
                  <a:extLst>
                    <a:ext uri="{9D8B030D-6E8A-4147-A177-3AD203B41FA5}">
                      <a16:colId xmlns:a16="http://schemas.microsoft.com/office/drawing/2014/main" val="1732537322"/>
                    </a:ext>
                  </a:extLst>
                </a:gridCol>
                <a:gridCol w="2709333">
                  <a:extLst>
                    <a:ext uri="{9D8B030D-6E8A-4147-A177-3AD203B41FA5}">
                      <a16:colId xmlns:a16="http://schemas.microsoft.com/office/drawing/2014/main" val="3958005275"/>
                    </a:ext>
                  </a:extLst>
                </a:gridCol>
              </a:tblGrid>
              <a:tr h="579745">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10935828"/>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733913136"/>
                  </a:ext>
                </a:extLst>
              </a:tr>
            </a:tbl>
          </a:graphicData>
        </a:graphic>
      </p:graphicFrame>
    </p:spTree>
    <p:extLst>
      <p:ext uri="{BB962C8B-B14F-4D97-AF65-F5344CB8AC3E}">
        <p14:creationId xmlns:p14="http://schemas.microsoft.com/office/powerpoint/2010/main" val="3317264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67FEB2-FD12-F5CE-E9BF-C4FFE19C98C6}"/>
              </a:ext>
            </a:extLst>
          </p:cNvPr>
          <p:cNvSpPr>
            <a:spLocks noGrp="1"/>
          </p:cNvSpPr>
          <p:nvPr>
            <p:ph type="title"/>
          </p:nvPr>
        </p:nvSpPr>
        <p:spPr>
          <a:xfrm>
            <a:off x="1640156" y="789709"/>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Google script</a:t>
            </a:r>
          </a:p>
        </p:txBody>
      </p:sp>
      <p:pic>
        <p:nvPicPr>
          <p:cNvPr id="7" name="Content Placeholder 6">
            <a:extLst>
              <a:ext uri="{FF2B5EF4-FFF2-40B4-BE49-F238E27FC236}">
                <a16:creationId xmlns:a16="http://schemas.microsoft.com/office/drawing/2014/main" id="{8E80B096-AA0B-7B3D-2A22-992B1137106E}"/>
              </a:ext>
            </a:extLst>
          </p:cNvPr>
          <p:cNvPicPr>
            <a:picLocks noGrp="1" noChangeAspect="1"/>
          </p:cNvPicPr>
          <p:nvPr>
            <p:ph idx="1"/>
          </p:nvPr>
        </p:nvPicPr>
        <p:blipFill>
          <a:blip r:embed="rId2"/>
          <a:stretch>
            <a:fillRect/>
          </a:stretch>
        </p:blipFill>
        <p:spPr>
          <a:xfrm>
            <a:off x="666855" y="1520042"/>
            <a:ext cx="10925114" cy="4548249"/>
          </a:xfrm>
        </p:spPr>
      </p:pic>
    </p:spTree>
    <p:extLst>
      <p:ext uri="{BB962C8B-B14F-4D97-AF65-F5344CB8AC3E}">
        <p14:creationId xmlns:p14="http://schemas.microsoft.com/office/powerpoint/2010/main" val="2817794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D008-16BE-286E-F3AE-C195CAF453A2}"/>
              </a:ext>
            </a:extLst>
          </p:cNvPr>
          <p:cNvSpPr>
            <a:spLocks noGrp="1"/>
          </p:cNvSpPr>
          <p:nvPr>
            <p:ph type="title"/>
          </p:nvPr>
        </p:nvSpPr>
        <p:spPr>
          <a:xfrm>
            <a:off x="1640156" y="752447"/>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Vs code</a:t>
            </a:r>
          </a:p>
        </p:txBody>
      </p:sp>
      <p:pic>
        <p:nvPicPr>
          <p:cNvPr id="5" name="Content Placeholder 4">
            <a:extLst>
              <a:ext uri="{FF2B5EF4-FFF2-40B4-BE49-F238E27FC236}">
                <a16:creationId xmlns:a16="http://schemas.microsoft.com/office/drawing/2014/main" id="{79C570C4-FC5B-9A62-AA0B-F342139BB651}"/>
              </a:ext>
            </a:extLst>
          </p:cNvPr>
          <p:cNvPicPr>
            <a:picLocks noGrp="1" noChangeAspect="1"/>
          </p:cNvPicPr>
          <p:nvPr>
            <p:ph idx="1"/>
          </p:nvPr>
        </p:nvPicPr>
        <p:blipFill>
          <a:blip r:embed="rId2"/>
          <a:stretch>
            <a:fillRect/>
          </a:stretch>
        </p:blipFill>
        <p:spPr>
          <a:xfrm>
            <a:off x="1299411" y="1718265"/>
            <a:ext cx="10205202" cy="4091773"/>
          </a:xfrm>
        </p:spPr>
      </p:pic>
    </p:spTree>
    <p:extLst>
      <p:ext uri="{BB962C8B-B14F-4D97-AF65-F5344CB8AC3E}">
        <p14:creationId xmlns:p14="http://schemas.microsoft.com/office/powerpoint/2010/main" val="317641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1F5F2-A0D8-203E-561D-50454F9B419D}"/>
              </a:ext>
            </a:extLst>
          </p:cNvPr>
          <p:cNvSpPr>
            <a:spLocks noGrp="1"/>
          </p:cNvSpPr>
          <p:nvPr>
            <p:ph type="title"/>
          </p:nvPr>
        </p:nvSpPr>
        <p:spPr>
          <a:xfrm>
            <a:off x="2589212" y="479731"/>
            <a:ext cx="8911687" cy="1280890"/>
          </a:xfrm>
        </p:spPr>
        <p:txBody>
          <a:bodyPr/>
          <a:lstStyle/>
          <a:p>
            <a:r>
              <a:rPr lang="en-US" sz="2400" b="1" dirty="0">
                <a:latin typeface="Times New Roman" panose="02020603050405020304" pitchFamily="18" charset="0"/>
                <a:cs typeface="Times New Roman" panose="02020603050405020304" pitchFamily="18" charset="0"/>
              </a:rPr>
              <a:t>Table of content	</a:t>
            </a:r>
            <a:r>
              <a:rPr lang="en-US" dirty="0"/>
              <a:t>	</a:t>
            </a:r>
          </a:p>
        </p:txBody>
      </p:sp>
      <p:sp>
        <p:nvSpPr>
          <p:cNvPr id="3" name="Content Placeholder 2">
            <a:extLst>
              <a:ext uri="{FF2B5EF4-FFF2-40B4-BE49-F238E27FC236}">
                <a16:creationId xmlns:a16="http://schemas.microsoft.com/office/drawing/2014/main" id="{A9D5E596-4BE1-64D8-B8ED-70793B04B7A7}"/>
              </a:ext>
            </a:extLst>
          </p:cNvPr>
          <p:cNvSpPr>
            <a:spLocks noGrp="1"/>
          </p:cNvSpPr>
          <p:nvPr>
            <p:ph idx="1"/>
          </p:nvPr>
        </p:nvSpPr>
        <p:spPr>
          <a:xfrm>
            <a:off x="2585499" y="1540189"/>
            <a:ext cx="8915400" cy="3777622"/>
          </a:xfrm>
        </p:spPr>
        <p:txBody>
          <a:bodyPr>
            <a:noAutofit/>
          </a:bodyPr>
          <a:lstStyle/>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Existing system</a:t>
            </a:r>
          </a:p>
          <a:p>
            <a:r>
              <a:rPr lang="en-US" sz="2000" dirty="0">
                <a:latin typeface="Times New Roman" panose="02020603050405020304" pitchFamily="18" charset="0"/>
                <a:cs typeface="Times New Roman" panose="02020603050405020304" pitchFamily="18" charset="0"/>
              </a:rPr>
              <a:t>Proposed system</a:t>
            </a:r>
          </a:p>
          <a:p>
            <a:r>
              <a:rPr lang="en-US" sz="2000" dirty="0">
                <a:latin typeface="Times New Roman" panose="02020603050405020304" pitchFamily="18" charset="0"/>
                <a:cs typeface="Times New Roman" panose="02020603050405020304" pitchFamily="18" charset="0"/>
              </a:rPr>
              <a:t>Procedure</a:t>
            </a:r>
          </a:p>
          <a:p>
            <a:pPr lvl="1"/>
            <a:r>
              <a:rPr lang="en-US" sz="2000" dirty="0">
                <a:latin typeface="Times New Roman" panose="02020603050405020304" pitchFamily="18" charset="0"/>
                <a:cs typeface="Times New Roman" panose="02020603050405020304" pitchFamily="18" charset="0"/>
              </a:rPr>
              <a:t>Concept</a:t>
            </a:r>
          </a:p>
          <a:p>
            <a:pPr lvl="1"/>
            <a:r>
              <a:rPr lang="en-US" sz="2000" dirty="0">
                <a:latin typeface="Times New Roman" panose="02020603050405020304" pitchFamily="18" charset="0"/>
                <a:cs typeface="Times New Roman" panose="02020603050405020304" pitchFamily="18" charset="0"/>
              </a:rPr>
              <a:t>Circuit diagram connections</a:t>
            </a:r>
          </a:p>
          <a:p>
            <a:r>
              <a:rPr lang="en-US" sz="2000" dirty="0">
                <a:latin typeface="Times New Roman" panose="02020603050405020304" pitchFamily="18" charset="0"/>
                <a:cs typeface="Times New Roman" panose="02020603050405020304" pitchFamily="18" charset="0"/>
              </a:rPr>
              <a:t>Arduino id</a:t>
            </a:r>
          </a:p>
          <a:p>
            <a:pPr lvl="1"/>
            <a:r>
              <a:rPr lang="en-US" sz="2000" dirty="0">
                <a:latin typeface="Times New Roman" panose="02020603050405020304" pitchFamily="18" charset="0"/>
                <a:cs typeface="Times New Roman" panose="02020603050405020304" pitchFamily="18" charset="0"/>
              </a:rPr>
              <a:t>Coding images</a:t>
            </a:r>
          </a:p>
          <a:p>
            <a:r>
              <a:rPr lang="en-US" sz="2000" dirty="0">
                <a:latin typeface="Times New Roman" panose="02020603050405020304" pitchFamily="18" charset="0"/>
                <a:cs typeface="Times New Roman" panose="02020603050405020304" pitchFamily="18" charset="0"/>
              </a:rPr>
              <a:t>Result</a:t>
            </a:r>
          </a:p>
          <a:p>
            <a:pPr lvl="1"/>
            <a:r>
              <a:rPr lang="en-US" sz="2000" dirty="0">
                <a:latin typeface="Times New Roman" panose="02020603050405020304" pitchFamily="18" charset="0"/>
                <a:cs typeface="Times New Roman" panose="02020603050405020304" pitchFamily="18" charset="0"/>
              </a:rPr>
              <a:t>Serial monitor</a:t>
            </a:r>
          </a:p>
        </p:txBody>
      </p:sp>
    </p:spTree>
    <p:extLst>
      <p:ext uri="{BB962C8B-B14F-4D97-AF65-F5344CB8AC3E}">
        <p14:creationId xmlns:p14="http://schemas.microsoft.com/office/powerpoint/2010/main" val="3650051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4" name="Freeform 11">
            <a:extLst>
              <a:ext uri="{FF2B5EF4-FFF2-40B4-BE49-F238E27FC236}">
                <a16:creationId xmlns:a16="http://schemas.microsoft.com/office/drawing/2014/main" id="{7E1C44A2-4B37-4B14-B90B-368A88D05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descr="Text&#10;&#10;Description automatically generated">
            <a:extLst>
              <a:ext uri="{FF2B5EF4-FFF2-40B4-BE49-F238E27FC236}">
                <a16:creationId xmlns:a16="http://schemas.microsoft.com/office/drawing/2014/main" id="{3374F4CA-CEAD-6A43-DD9C-93F67C7AF60F}"/>
              </a:ext>
            </a:extLst>
          </p:cNvPr>
          <p:cNvPicPr>
            <a:picLocks noChangeAspect="1"/>
          </p:cNvPicPr>
          <p:nvPr/>
        </p:nvPicPr>
        <p:blipFill rotWithShape="1">
          <a:blip r:embed="rId2"/>
          <a:srcRect t="23962" r="-1" b="26562"/>
          <a:stretch/>
        </p:blipFill>
        <p:spPr>
          <a:xfrm>
            <a:off x="2589211" y="643467"/>
            <a:ext cx="8951825" cy="5571066"/>
          </a:xfrm>
          <a:prstGeom prst="rect">
            <a:avLst/>
          </a:prstGeom>
        </p:spPr>
      </p:pic>
    </p:spTree>
    <p:extLst>
      <p:ext uri="{BB962C8B-B14F-4D97-AF65-F5344CB8AC3E}">
        <p14:creationId xmlns:p14="http://schemas.microsoft.com/office/powerpoint/2010/main" val="1096429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231C6-DE8C-0B69-1977-32658AB518CF}"/>
              </a:ext>
            </a:extLst>
          </p:cNvPr>
          <p:cNvSpPr>
            <a:spLocks noGrp="1"/>
          </p:cNvSpPr>
          <p:nvPr>
            <p:ph type="title"/>
          </p:nvPr>
        </p:nvSpPr>
        <p:spPr>
          <a:xfrm>
            <a:off x="1754866" y="889000"/>
            <a:ext cx="4036334" cy="2387600"/>
          </a:xfrm>
        </p:spPr>
        <p:txBody>
          <a:bodyPr vert="horz" lIns="91440" tIns="45720" rIns="91440" bIns="45720" rtlCol="0" anchor="t">
            <a:normAutofit/>
          </a:bodyPr>
          <a:lstStyle/>
          <a:p>
            <a:r>
              <a:rPr lang="en-US" sz="2400" b="1" kern="1200" dirty="0">
                <a:solidFill>
                  <a:schemeClr val="tx1"/>
                </a:solidFill>
                <a:latin typeface="Times New Roman" panose="02020603050405020304" pitchFamily="18" charset="0"/>
                <a:cs typeface="Times New Roman" panose="02020603050405020304" pitchFamily="18" charset="0"/>
              </a:rPr>
              <a:t>WEB PAGE</a:t>
            </a:r>
          </a:p>
        </p:txBody>
      </p:sp>
      <p:pic>
        <p:nvPicPr>
          <p:cNvPr id="8" name="Picture 7" descr="Diagram&#10;&#10;Description automatically generated with medium confidence">
            <a:extLst>
              <a:ext uri="{FF2B5EF4-FFF2-40B4-BE49-F238E27FC236}">
                <a16:creationId xmlns:a16="http://schemas.microsoft.com/office/drawing/2014/main" id="{D2308026-8A73-E42A-BF0B-E1A5300707B5}"/>
              </a:ext>
            </a:extLst>
          </p:cNvPr>
          <p:cNvPicPr>
            <a:picLocks noChangeAspect="1"/>
          </p:cNvPicPr>
          <p:nvPr/>
        </p:nvPicPr>
        <p:blipFill>
          <a:blip r:embed="rId2"/>
          <a:stretch>
            <a:fillRect/>
          </a:stretch>
        </p:blipFill>
        <p:spPr>
          <a:xfrm>
            <a:off x="4028430" y="647255"/>
            <a:ext cx="4254510" cy="5868290"/>
          </a:xfrm>
          <a:prstGeom prst="rect">
            <a:avLst/>
          </a:prstGeom>
        </p:spPr>
      </p:pic>
      <p:sp>
        <p:nvSpPr>
          <p:cNvPr id="3" name="AutoShape 2">
            <a:extLst>
              <a:ext uri="{FF2B5EF4-FFF2-40B4-BE49-F238E27FC236}">
                <a16:creationId xmlns:a16="http://schemas.microsoft.com/office/drawing/2014/main" id="{AE2F4879-7A6F-B159-EB16-7324E75C18CA}"/>
              </a:ext>
            </a:extLst>
          </p:cNvPr>
          <p:cNvSpPr>
            <a:spLocks noChangeAspect="1" noChangeArrowheads="1"/>
          </p:cNvSpPr>
          <p:nvPr/>
        </p:nvSpPr>
        <p:spPr bwMode="auto">
          <a:xfrm>
            <a:off x="5943600" y="3276600"/>
            <a:ext cx="1158240" cy="115824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a:extLst>
              <a:ext uri="{FF2B5EF4-FFF2-40B4-BE49-F238E27FC236}">
                <a16:creationId xmlns:a16="http://schemas.microsoft.com/office/drawing/2014/main" id="{F6DD4EDD-63AF-E5EC-5CDE-A8CFFA426CC4}"/>
              </a:ext>
            </a:extLst>
          </p:cNvPr>
          <p:cNvSpPr>
            <a:spLocks noChangeAspect="1" noChangeArrowheads="1"/>
          </p:cNvSpPr>
          <p:nvPr/>
        </p:nvSpPr>
        <p:spPr bwMode="auto">
          <a:xfrm>
            <a:off x="5943600" y="-792480"/>
            <a:ext cx="4373880" cy="43738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a:extLst>
              <a:ext uri="{FF2B5EF4-FFF2-40B4-BE49-F238E27FC236}">
                <a16:creationId xmlns:a16="http://schemas.microsoft.com/office/drawing/2014/main" id="{5F4CA663-4214-89A3-22AE-2D43F6946DF5}"/>
              </a:ext>
            </a:extLst>
          </p:cNvPr>
          <p:cNvSpPr>
            <a:spLocks noChangeAspect="1" noChangeArrowheads="1"/>
          </p:cNvSpPr>
          <p:nvPr/>
        </p:nvSpPr>
        <p:spPr bwMode="auto">
          <a:xfrm>
            <a:off x="6096000" y="-640080"/>
            <a:ext cx="4373880" cy="43738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01876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3E7A7-1FC6-2381-A3E7-B4EC26D33E8A}"/>
              </a:ext>
            </a:extLst>
          </p:cNvPr>
          <p:cNvSpPr>
            <a:spLocks noGrp="1"/>
          </p:cNvSpPr>
          <p:nvPr>
            <p:ph type="title"/>
          </p:nvPr>
        </p:nvSpPr>
        <p:spPr>
          <a:xfrm>
            <a:off x="1903114" y="704320"/>
            <a:ext cx="8911687" cy="1280890"/>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OUTCOMES</a:t>
            </a:r>
          </a:p>
        </p:txBody>
      </p:sp>
      <p:sp>
        <p:nvSpPr>
          <p:cNvPr id="3" name="Content Placeholder 2">
            <a:extLst>
              <a:ext uri="{FF2B5EF4-FFF2-40B4-BE49-F238E27FC236}">
                <a16:creationId xmlns:a16="http://schemas.microsoft.com/office/drawing/2014/main" id="{FA1AE81C-7EBD-F157-8690-FCD671C57F27}"/>
              </a:ext>
            </a:extLst>
          </p:cNvPr>
          <p:cNvSpPr>
            <a:spLocks noGrp="1"/>
          </p:cNvSpPr>
          <p:nvPr>
            <p:ph idx="1"/>
          </p:nvPr>
        </p:nvSpPr>
        <p:spPr>
          <a:xfrm>
            <a:off x="1638300" y="1732548"/>
            <a:ext cx="8915400" cy="3777622"/>
          </a:xfrm>
        </p:spPr>
        <p:txBody>
          <a:bodyPr>
            <a:normAutofit lnSpcReduction="10000"/>
          </a:bodyPr>
          <a:lstStyle/>
          <a:p>
            <a:r>
              <a:rPr lang="en-US" sz="2000" dirty="0">
                <a:latin typeface="Times New Roman" panose="02020603050405020304" pitchFamily="18" charset="0"/>
                <a:cs typeface="Times New Roman" panose="02020603050405020304" pitchFamily="18" charset="0"/>
              </a:rPr>
              <a:t>This Project aimed to construct a system to detect gas leakage, when the concentration of gas is above the amount expected in the environment. </a:t>
            </a:r>
          </a:p>
          <a:p>
            <a:r>
              <a:rPr lang="en-US" sz="2000" dirty="0">
                <a:latin typeface="Times New Roman" panose="02020603050405020304" pitchFamily="18" charset="0"/>
                <a:cs typeface="Times New Roman" panose="02020603050405020304" pitchFamily="18" charset="0"/>
              </a:rPr>
              <a:t>When the user activates the system, the Arduino microcontroller reads the presence of gas in the environment. </a:t>
            </a:r>
          </a:p>
          <a:p>
            <a:r>
              <a:rPr lang="en-US" sz="2000" dirty="0">
                <a:latin typeface="Times New Roman" panose="02020603050405020304" pitchFamily="18" charset="0"/>
                <a:cs typeface="Times New Roman" panose="02020603050405020304" pitchFamily="18" charset="0"/>
              </a:rPr>
              <a:t>When it detects a concentration above the expected value, the GSM modem receives the data from the Arduino microcontroller and sends an SMS to the owner's mobile phone. </a:t>
            </a:r>
          </a:p>
          <a:p>
            <a:r>
              <a:rPr lang="en-US" sz="2000" dirty="0">
                <a:latin typeface="Times New Roman" panose="02020603050405020304" pitchFamily="18" charset="0"/>
                <a:cs typeface="Times New Roman" panose="02020603050405020304" pitchFamily="18" charset="0"/>
              </a:rPr>
              <a:t>To allow communication between the GSM modem and the mobile phone, AT command is used, because the GSM modem can only understand AT commands. Using this, it can communicate with a mobile phone, computer, and the Arduino microcontroller.</a:t>
            </a:r>
          </a:p>
        </p:txBody>
      </p:sp>
    </p:spTree>
    <p:extLst>
      <p:ext uri="{BB962C8B-B14F-4D97-AF65-F5344CB8AC3E}">
        <p14:creationId xmlns:p14="http://schemas.microsoft.com/office/powerpoint/2010/main" val="3625901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B7EFD05-5F12-420E-8AEF-74D5EF9D5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6B6786B7-9BA0-488B-8C6B-1C5BB4E2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ACF6C842-D596-43D3-B584-5672E0D3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6DF84F3E-35FA-497B-B6FA-F453E82F3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2846D7FA-E05C-448E-B156-F77C205A1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E269AD3A-E6B6-4322-A013-276CBC1B0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CEFB9F00-6239-4BF6-B439-D16231B24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74D1DDDB-FC85-40C5-9225-06312C451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E9217709-40C1-4F4A-AB69-8A693608A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ACCD26D6-BC97-43F5-B803-5838985FC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8136022F-2988-42E2-90E1-617D189F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03859925-85FA-4D69-A0AB-6F827E3B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BAE65FC7-970A-4DCC-9FB4-CF0F7496A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B64F33C7-E158-4057-87E7-6F42AA6D0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4" name="Freeform 27">
              <a:extLst>
                <a:ext uri="{FF2B5EF4-FFF2-40B4-BE49-F238E27FC236}">
                  <a16:creationId xmlns:a16="http://schemas.microsoft.com/office/drawing/2014/main" id="{26714E66-FCC0-42F6-B127-0F91203BC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7E0BD3C9-F0D9-4A53-87DF-71D17D328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DFA9FE4C-FCED-4A9A-9E43-358EB7501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E5D5BB28-15EC-4D32-9C05-C2206AF9E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06210E9D-4080-4566-B32A-3A8BE356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894D3505-0982-40B2-8131-1B6BFF273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11598CAB-0965-48D6-999C-91450C50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29E94126-468A-4060-BCBC-DC3806A4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438F3422-C112-405B-B955-7B169072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C99C65FC-23C1-4B1D-A385-29B46619D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53D192C3-5E79-4B85-98D0-8F6C681CD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8709C0CF-D42A-4EE0-9C30-B0B72C69A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B8FE8EF1-7AF2-4864-A8DE-7EE3481D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6">
            <a:extLst>
              <a:ext uri="{FF2B5EF4-FFF2-40B4-BE49-F238E27FC236}">
                <a16:creationId xmlns:a16="http://schemas.microsoft.com/office/drawing/2014/main" id="{76CB6AE4-A444-41E5-A744-47F048A15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1" name="Rectangle 40">
            <a:extLst>
              <a:ext uri="{FF2B5EF4-FFF2-40B4-BE49-F238E27FC236}">
                <a16:creationId xmlns:a16="http://schemas.microsoft.com/office/drawing/2014/main" id="{A922CC7D-9AB0-495B-8AEC-81B7CDEE1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001EF6D3-851E-4B24-A9CD-D38CA18A5B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44" name="Freeform 11">
              <a:extLst>
                <a:ext uri="{FF2B5EF4-FFF2-40B4-BE49-F238E27FC236}">
                  <a16:creationId xmlns:a16="http://schemas.microsoft.com/office/drawing/2014/main" id="{34C02ECD-F75C-45DF-A249-716AE4455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5" name="Freeform 12">
              <a:extLst>
                <a:ext uri="{FF2B5EF4-FFF2-40B4-BE49-F238E27FC236}">
                  <a16:creationId xmlns:a16="http://schemas.microsoft.com/office/drawing/2014/main" id="{11648B16-4A94-4F3F-B47F-F0C334287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6" name="Freeform 13">
              <a:extLst>
                <a:ext uri="{FF2B5EF4-FFF2-40B4-BE49-F238E27FC236}">
                  <a16:creationId xmlns:a16="http://schemas.microsoft.com/office/drawing/2014/main" id="{37B30A17-8AF2-443F-A549-420892746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7" name="Freeform 14">
              <a:extLst>
                <a:ext uri="{FF2B5EF4-FFF2-40B4-BE49-F238E27FC236}">
                  <a16:creationId xmlns:a16="http://schemas.microsoft.com/office/drawing/2014/main" id="{899AF856-9FE0-41D3-AE38-0028650E5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8" name="Freeform 15">
              <a:extLst>
                <a:ext uri="{FF2B5EF4-FFF2-40B4-BE49-F238E27FC236}">
                  <a16:creationId xmlns:a16="http://schemas.microsoft.com/office/drawing/2014/main" id="{0AA03574-BAE0-48F0-AFFD-7FE53A80A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9" name="Freeform 16">
              <a:extLst>
                <a:ext uri="{FF2B5EF4-FFF2-40B4-BE49-F238E27FC236}">
                  <a16:creationId xmlns:a16="http://schemas.microsoft.com/office/drawing/2014/main" id="{E5C11F0E-3CE3-4AA3-8903-97F7B6E77E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0" name="Freeform 17">
              <a:extLst>
                <a:ext uri="{FF2B5EF4-FFF2-40B4-BE49-F238E27FC236}">
                  <a16:creationId xmlns:a16="http://schemas.microsoft.com/office/drawing/2014/main" id="{0084F2D6-47B1-4245-9971-C28AB2991F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1" name="Freeform 18">
              <a:extLst>
                <a:ext uri="{FF2B5EF4-FFF2-40B4-BE49-F238E27FC236}">
                  <a16:creationId xmlns:a16="http://schemas.microsoft.com/office/drawing/2014/main" id="{5ED0731E-418A-460F-A64A-D885C733A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2" name="Freeform 19">
              <a:extLst>
                <a:ext uri="{FF2B5EF4-FFF2-40B4-BE49-F238E27FC236}">
                  <a16:creationId xmlns:a16="http://schemas.microsoft.com/office/drawing/2014/main" id="{CA7B555A-665D-4AF0-BE1D-FD9FD5518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3" name="Freeform 20">
              <a:extLst>
                <a:ext uri="{FF2B5EF4-FFF2-40B4-BE49-F238E27FC236}">
                  <a16:creationId xmlns:a16="http://schemas.microsoft.com/office/drawing/2014/main" id="{76639BB9-DC72-4905-B646-14612CA4C4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4" name="Freeform 21">
              <a:extLst>
                <a:ext uri="{FF2B5EF4-FFF2-40B4-BE49-F238E27FC236}">
                  <a16:creationId xmlns:a16="http://schemas.microsoft.com/office/drawing/2014/main" id="{33F5F41C-CB34-4D75-A726-A6A1468CC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5" name="Freeform 22">
              <a:extLst>
                <a:ext uri="{FF2B5EF4-FFF2-40B4-BE49-F238E27FC236}">
                  <a16:creationId xmlns:a16="http://schemas.microsoft.com/office/drawing/2014/main" id="{4ECB3308-01BD-41F1-96DE-633B57C7EB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77556FCA-BF20-9F1E-E9E5-224E8332E49F}"/>
              </a:ext>
            </a:extLst>
          </p:cNvPr>
          <p:cNvSpPr>
            <a:spLocks noGrp="1"/>
          </p:cNvSpPr>
          <p:nvPr>
            <p:ph type="title"/>
          </p:nvPr>
        </p:nvSpPr>
        <p:spPr>
          <a:xfrm>
            <a:off x="2589213" y="4529540"/>
            <a:ext cx="8915399" cy="1162423"/>
          </a:xfrm>
        </p:spPr>
        <p:txBody>
          <a:bodyPr vert="horz" lIns="91440" tIns="45720" rIns="91440" bIns="45720" rtlCol="0" anchor="b">
            <a:normAutofit/>
          </a:bodyPr>
          <a:lstStyle/>
          <a:p>
            <a:r>
              <a:rPr lang="en-US" sz="5400" dirty="0"/>
              <a:t>            Thank you</a:t>
            </a:r>
          </a:p>
        </p:txBody>
      </p:sp>
      <p:grpSp>
        <p:nvGrpSpPr>
          <p:cNvPr id="57" name="Group 56">
            <a:extLst>
              <a:ext uri="{FF2B5EF4-FFF2-40B4-BE49-F238E27FC236}">
                <a16:creationId xmlns:a16="http://schemas.microsoft.com/office/drawing/2014/main" id="{84A5389E-FAF0-49F8-B7DE-5DB1D39A43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58" name="Freeform 27">
              <a:extLst>
                <a:ext uri="{FF2B5EF4-FFF2-40B4-BE49-F238E27FC236}">
                  <a16:creationId xmlns:a16="http://schemas.microsoft.com/office/drawing/2014/main" id="{38290ECD-2C1E-41E9-B72C-8A74E6A4D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9" name="Freeform 28">
              <a:extLst>
                <a:ext uri="{FF2B5EF4-FFF2-40B4-BE49-F238E27FC236}">
                  <a16:creationId xmlns:a16="http://schemas.microsoft.com/office/drawing/2014/main" id="{D4262E79-CD33-402B-8B11-B973D22F2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0" name="Freeform 29">
              <a:extLst>
                <a:ext uri="{FF2B5EF4-FFF2-40B4-BE49-F238E27FC236}">
                  <a16:creationId xmlns:a16="http://schemas.microsoft.com/office/drawing/2014/main" id="{D4E66077-E4B7-4D37-AAC4-0F2BDF92F3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1" name="Freeform 30">
              <a:extLst>
                <a:ext uri="{FF2B5EF4-FFF2-40B4-BE49-F238E27FC236}">
                  <a16:creationId xmlns:a16="http://schemas.microsoft.com/office/drawing/2014/main" id="{C1CA20B0-9D1B-4696-8843-E29F303F5F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2" name="Freeform 31">
              <a:extLst>
                <a:ext uri="{FF2B5EF4-FFF2-40B4-BE49-F238E27FC236}">
                  <a16:creationId xmlns:a16="http://schemas.microsoft.com/office/drawing/2014/main" id="{8D6F844C-835B-426A-B64E-08FFD6F25F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3" name="Freeform 32">
              <a:extLst>
                <a:ext uri="{FF2B5EF4-FFF2-40B4-BE49-F238E27FC236}">
                  <a16:creationId xmlns:a16="http://schemas.microsoft.com/office/drawing/2014/main" id="{0FA43E74-9BE8-4976-92B5-EAE1CE13D6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4" name="Freeform 33">
              <a:extLst>
                <a:ext uri="{FF2B5EF4-FFF2-40B4-BE49-F238E27FC236}">
                  <a16:creationId xmlns:a16="http://schemas.microsoft.com/office/drawing/2014/main" id="{9ACB84C5-04AD-4802-B5BD-57BDC91F7A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5" name="Freeform 34">
              <a:extLst>
                <a:ext uri="{FF2B5EF4-FFF2-40B4-BE49-F238E27FC236}">
                  <a16:creationId xmlns:a16="http://schemas.microsoft.com/office/drawing/2014/main" id="{800BB42D-795C-4D34-B0C0-48C6DCAA5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6" name="Freeform 35">
              <a:extLst>
                <a:ext uri="{FF2B5EF4-FFF2-40B4-BE49-F238E27FC236}">
                  <a16:creationId xmlns:a16="http://schemas.microsoft.com/office/drawing/2014/main" id="{F053FFBE-8DFA-4F0C-8654-84B82FF44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7" name="Freeform 36">
              <a:extLst>
                <a:ext uri="{FF2B5EF4-FFF2-40B4-BE49-F238E27FC236}">
                  <a16:creationId xmlns:a16="http://schemas.microsoft.com/office/drawing/2014/main" id="{CF5AB1EE-3C75-41FC-BAC6-83222999D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8" name="Freeform 37">
              <a:extLst>
                <a:ext uri="{FF2B5EF4-FFF2-40B4-BE49-F238E27FC236}">
                  <a16:creationId xmlns:a16="http://schemas.microsoft.com/office/drawing/2014/main" id="{5EB7AD58-332B-4EA3-9386-08FD9554B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9" name="Freeform 38">
              <a:extLst>
                <a:ext uri="{FF2B5EF4-FFF2-40B4-BE49-F238E27FC236}">
                  <a16:creationId xmlns:a16="http://schemas.microsoft.com/office/drawing/2014/main" id="{60F8A3C2-0BFB-44EE-9532-B1FE646326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1" name="Rectangle 70">
            <a:extLst>
              <a:ext uri="{FF2B5EF4-FFF2-40B4-BE49-F238E27FC236}">
                <a16:creationId xmlns:a16="http://schemas.microsoft.com/office/drawing/2014/main" id="{AA4E6AA2-BEA6-4D9C-940A-56C57341D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6" name="Graphic 5" descr="Smiling Face with No Fill">
            <a:extLst>
              <a:ext uri="{FF2B5EF4-FFF2-40B4-BE49-F238E27FC236}">
                <a16:creationId xmlns:a16="http://schemas.microsoft.com/office/drawing/2014/main" id="{A7FD10FC-1AC1-CE6D-504D-9B08703A56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89212" y="640080"/>
            <a:ext cx="3602736" cy="3602736"/>
          </a:xfrm>
          <a:prstGeom prst="rect">
            <a:avLst/>
          </a:prstGeom>
        </p:spPr>
      </p:pic>
      <p:sp>
        <p:nvSpPr>
          <p:cNvPr id="73" name="Freeform 33">
            <a:extLst>
              <a:ext uri="{FF2B5EF4-FFF2-40B4-BE49-F238E27FC236}">
                <a16:creationId xmlns:a16="http://schemas.microsoft.com/office/drawing/2014/main" id="{ED642ED3-CFED-4142-8502-CCC1994470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445871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1FC78B32-C0B2-A755-055E-EE4472FEC138}"/>
              </a:ext>
            </a:extLst>
          </p:cNvPr>
          <p:cNvSpPr>
            <a:spLocks noGrp="1"/>
          </p:cNvSpPr>
          <p:nvPr>
            <p:ph idx="1"/>
          </p:nvPr>
        </p:nvSpPr>
        <p:spPr>
          <a:xfrm>
            <a:off x="2602831" y="1572104"/>
            <a:ext cx="10515600" cy="5927581"/>
          </a:xfrm>
        </p:spPr>
        <p:txBody>
          <a:bodyPr>
            <a:normAutofit/>
          </a:bodyPr>
          <a:lstStyle/>
          <a:p>
            <a:r>
              <a:rPr lang="en-US" sz="2000" dirty="0">
                <a:latin typeface="Times New Roman" panose="02020603050405020304" pitchFamily="18" charset="0"/>
                <a:cs typeface="Times New Roman" panose="02020603050405020304" pitchFamily="18" charset="0"/>
              </a:rPr>
              <a:t>Google sheet</a:t>
            </a:r>
          </a:p>
          <a:p>
            <a:r>
              <a:rPr lang="en-US" sz="2000" dirty="0">
                <a:latin typeface="Times New Roman" panose="02020603050405020304" pitchFamily="18" charset="0"/>
                <a:cs typeface="Times New Roman" panose="02020603050405020304" pitchFamily="18" charset="0"/>
              </a:rPr>
              <a:t>Google script</a:t>
            </a:r>
          </a:p>
          <a:p>
            <a:r>
              <a:rPr lang="en-US" sz="2000" dirty="0">
                <a:latin typeface="Times New Roman" panose="02020603050405020304" pitchFamily="18" charset="0"/>
                <a:cs typeface="Times New Roman" panose="02020603050405020304" pitchFamily="18" charset="0"/>
              </a:rPr>
              <a:t>VS code</a:t>
            </a:r>
          </a:p>
          <a:p>
            <a:r>
              <a:rPr lang="en-US" sz="2000" dirty="0">
                <a:latin typeface="Times New Roman" panose="02020603050405020304" pitchFamily="18" charset="0"/>
                <a:cs typeface="Times New Roman" panose="02020603050405020304" pitchFamily="18" charset="0"/>
              </a:rPr>
              <a:t>Web page</a:t>
            </a:r>
          </a:p>
          <a:p>
            <a:r>
              <a:rPr lang="en-US" sz="2000" dirty="0">
                <a:latin typeface="Times New Roman" panose="02020603050405020304" pitchFamily="18" charset="0"/>
                <a:cs typeface="Times New Roman" panose="02020603050405020304" pitchFamily="18" charset="0"/>
              </a:rPr>
              <a:t>Outcomes</a:t>
            </a:r>
          </a:p>
          <a:p>
            <a:r>
              <a:rPr lang="en-US" sz="2000" dirty="0" err="1">
                <a:latin typeface="Times New Roman" panose="02020603050405020304" pitchFamily="18" charset="0"/>
                <a:cs typeface="Times New Roman" panose="02020603050405020304" pitchFamily="18" charset="0"/>
              </a:rPr>
              <a:t>Github</a:t>
            </a:r>
            <a:r>
              <a:rPr lang="en-US" sz="2000" dirty="0">
                <a:latin typeface="Times New Roman" panose="02020603050405020304" pitchFamily="18" charset="0"/>
                <a:cs typeface="Times New Roman" panose="02020603050405020304" pitchFamily="18" charset="0"/>
              </a:rPr>
              <a:t> links</a:t>
            </a:r>
          </a:p>
        </p:txBody>
      </p:sp>
    </p:spTree>
    <p:extLst>
      <p:ext uri="{BB962C8B-B14F-4D97-AF65-F5344CB8AC3E}">
        <p14:creationId xmlns:p14="http://schemas.microsoft.com/office/powerpoint/2010/main" val="958195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2E63A1-4A6B-E2C9-6C71-E408C0B76AA7}"/>
              </a:ext>
            </a:extLst>
          </p:cNvPr>
          <p:cNvSpPr>
            <a:spLocks noGrp="1"/>
          </p:cNvSpPr>
          <p:nvPr>
            <p:ph idx="1"/>
          </p:nvPr>
        </p:nvSpPr>
        <p:spPr>
          <a:xfrm>
            <a:off x="838200" y="731520"/>
            <a:ext cx="10515600" cy="5445443"/>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Abstract: </a:t>
            </a:r>
          </a:p>
          <a:p>
            <a:pPr marL="0" indent="0">
              <a:buNone/>
            </a:pPr>
            <a:endParaRPr lang="en-US" b="1" dirty="0">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Safety plays a foremost part in our today’s world and an automatic safety system must be employed in environments like institutions, hospitals, homes, industries, and workplaces.</a:t>
            </a:r>
          </a:p>
          <a:p>
            <a:r>
              <a:rPr lang="en-US" sz="2000" dirty="0">
                <a:solidFill>
                  <a:schemeClr val="tx1"/>
                </a:solidFill>
                <a:latin typeface="Times New Roman" panose="02020603050405020304" pitchFamily="18" charset="0"/>
                <a:cs typeface="Times New Roman" panose="02020603050405020304" pitchFamily="18" charset="0"/>
              </a:rPr>
              <a:t> One of the precautionary measures one has to take to avoid the danger associated with the gas leakage is to install a gas leakage system detector at susceptible places. </a:t>
            </a:r>
          </a:p>
          <a:p>
            <a:r>
              <a:rPr lang="en-US" sz="2000" dirty="0">
                <a:solidFill>
                  <a:schemeClr val="tx1"/>
                </a:solidFill>
                <a:latin typeface="Times New Roman" panose="02020603050405020304" pitchFamily="18" charset="0"/>
                <a:cs typeface="Times New Roman" panose="02020603050405020304" pitchFamily="18" charset="0"/>
              </a:rPr>
              <a:t>This Project explains a liquefied petroleum gas (LPG) leakage, monitoring system. The gas detector MQ-5 used in the design is responsible for capturing the gas that is leaking. An Arduino microcontroller that is use acts as the brain of the whole research, it controls all the components used in the design.</a:t>
            </a:r>
          </a:p>
          <a:p>
            <a:r>
              <a:rPr lang="en-US" sz="2000" dirty="0">
                <a:solidFill>
                  <a:schemeClr val="tx1"/>
                </a:solidFill>
                <a:latin typeface="Times New Roman" panose="02020603050405020304" pitchFamily="18" charset="0"/>
                <a:cs typeface="Times New Roman" panose="02020603050405020304" pitchFamily="18" charset="0"/>
              </a:rPr>
              <a:t> If the gas sensor detects a gas leakage, it will make an alarm-using buzzer and will send SMS messages to the registered mobile numbers with the help of the GSM module. A Liquid Crystal Display is used in the research to display the gas leakage or absence of gas leakage</a:t>
            </a:r>
          </a:p>
        </p:txBody>
      </p:sp>
    </p:spTree>
    <p:extLst>
      <p:ext uri="{BB962C8B-B14F-4D97-AF65-F5344CB8AC3E}">
        <p14:creationId xmlns:p14="http://schemas.microsoft.com/office/powerpoint/2010/main" val="1356621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14301-214D-E981-F926-B98390CFF4FB}"/>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01573FDA-30CB-EB49-3C64-C2B80E53A101}"/>
              </a:ext>
            </a:extLst>
          </p:cNvPr>
          <p:cNvSpPr>
            <a:spLocks noGrp="1"/>
          </p:cNvSpPr>
          <p:nvPr>
            <p:ph idx="1"/>
          </p:nvPr>
        </p:nvSpPr>
        <p:spPr>
          <a:xfrm>
            <a:off x="970670" y="1237957"/>
            <a:ext cx="10383129" cy="4939006"/>
          </a:xfrm>
        </p:spPr>
        <p:txBody>
          <a:bodyPr>
            <a:noAutofit/>
          </a:bodyPr>
          <a:lstStyle/>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400" b="1" dirty="0">
                <a:solidFill>
                  <a:schemeClr val="tx1"/>
                </a:solidFill>
                <a:latin typeface="Times New Roman" panose="02020603050405020304" pitchFamily="18" charset="0"/>
                <a:cs typeface="Times New Roman" panose="02020603050405020304" pitchFamily="18" charset="0"/>
              </a:rPr>
              <a:t>  Introduction</a:t>
            </a:r>
          </a:p>
          <a:p>
            <a:pPr marL="0" indent="0">
              <a:buNone/>
            </a:pPr>
            <a:endParaRPr lang="en-US" sz="2000" b="1" dirty="0">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There is always a high risk of leakage whenever gas is used, threatening human properties and lives. Therefore, an affordable and low-cost gas leakage detector system can assist in decreasing the risk over several years.</a:t>
            </a:r>
          </a:p>
          <a:p>
            <a:r>
              <a:rPr lang="en-US" sz="2000" dirty="0">
                <a:solidFill>
                  <a:schemeClr val="tx1"/>
                </a:solidFill>
                <a:latin typeface="Times New Roman" panose="02020603050405020304" pitchFamily="18" charset="0"/>
                <a:cs typeface="Times New Roman" panose="02020603050405020304" pitchFamily="18" charset="0"/>
              </a:rPr>
              <a:t> In the past years, several accidents have been caused by liquefied petroleum gas (LPG) or methane leakages in factories and homes. This leakage of gases has led to the loss of several lives and properties due to explosions and fire. Modern technology must be utilized to give early warning signs to assure that adequate time is available to mitigate probable danger.</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6334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CC06A-340E-1B02-8BEF-B8E4E40BC43D}"/>
              </a:ext>
            </a:extLst>
          </p:cNvPr>
          <p:cNvSpPr>
            <a:spLocks noGrp="1"/>
          </p:cNvSpPr>
          <p:nvPr>
            <p:ph type="title"/>
          </p:nvPr>
        </p:nvSpPr>
        <p:spPr>
          <a:xfrm>
            <a:off x="1790819" y="736405"/>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system	</a:t>
            </a:r>
          </a:p>
        </p:txBody>
      </p:sp>
      <p:sp>
        <p:nvSpPr>
          <p:cNvPr id="3" name="Content Placeholder 2">
            <a:extLst>
              <a:ext uri="{FF2B5EF4-FFF2-40B4-BE49-F238E27FC236}">
                <a16:creationId xmlns:a16="http://schemas.microsoft.com/office/drawing/2014/main" id="{1FC469CC-6DFF-B6D9-7EAC-66769C573DF6}"/>
              </a:ext>
            </a:extLst>
          </p:cNvPr>
          <p:cNvSpPr>
            <a:spLocks noGrp="1"/>
          </p:cNvSpPr>
          <p:nvPr>
            <p:ph idx="1"/>
          </p:nvPr>
        </p:nvSpPr>
        <p:spPr>
          <a:xfrm>
            <a:off x="1485781" y="1965158"/>
            <a:ext cx="8915400" cy="3777622"/>
          </a:xfrm>
        </p:spPr>
        <p:txBody>
          <a:bodyPr>
            <a:normAutofit fontScale="92500"/>
          </a:bodyPr>
          <a:lstStyle/>
          <a:p>
            <a:r>
              <a:rPr lang="en-US" sz="2200" dirty="0">
                <a:solidFill>
                  <a:schemeClr val="tx1"/>
                </a:solidFill>
                <a:latin typeface="Times New Roman" panose="02020603050405020304" pitchFamily="18" charset="0"/>
                <a:cs typeface="Times New Roman" panose="02020603050405020304" pitchFamily="18" charset="0"/>
              </a:rPr>
              <a:t>In this Project, a gas leak detection system has been developed. This system will detect the presence of gases such as liquefied petroleum gas (LPG) and methane in LPG gas supply pipe. </a:t>
            </a:r>
          </a:p>
          <a:p>
            <a:r>
              <a:rPr lang="en-US" sz="2200" dirty="0">
                <a:solidFill>
                  <a:schemeClr val="tx1"/>
                </a:solidFill>
                <a:latin typeface="Times New Roman" panose="02020603050405020304" pitchFamily="18" charset="0"/>
                <a:cs typeface="Times New Roman" panose="02020603050405020304" pitchFamily="18" charset="0"/>
              </a:rPr>
              <a:t>If there is a gas leakage of any kind that can be a danger to society or the people living in that environment, the MQ-5 sensor used in the circuit design will automatically detect it, the GSM modem in the design will send a warning signal to the users whose numbers are registered in the system, webpage or to the monitoring company that is responsible for the building or organization. </a:t>
            </a:r>
          </a:p>
          <a:p>
            <a:r>
              <a:rPr lang="en-US" sz="2200" dirty="0">
                <a:solidFill>
                  <a:schemeClr val="tx1"/>
                </a:solidFill>
                <a:latin typeface="Times New Roman" panose="02020603050405020304" pitchFamily="18" charset="0"/>
                <a:cs typeface="Times New Roman" panose="02020603050405020304" pitchFamily="18" charset="0"/>
              </a:rPr>
              <a:t>This system also includes a buzzer that will sound an alarm if a gas leakage is detected. This system can also be used in various other places, such as oil and gas pipelines, kitchens, and gas storage facilities</a:t>
            </a:r>
            <a:endParaRPr lang="en-US" sz="2200" dirty="0">
              <a:solidFill>
                <a:schemeClr val="tx1"/>
              </a:solidFill>
            </a:endParaRPr>
          </a:p>
        </p:txBody>
      </p:sp>
    </p:spTree>
    <p:extLst>
      <p:ext uri="{BB962C8B-B14F-4D97-AF65-F5344CB8AC3E}">
        <p14:creationId xmlns:p14="http://schemas.microsoft.com/office/powerpoint/2010/main" val="3616499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1B9B9-A1C8-7161-83E0-DA9899161898}"/>
              </a:ext>
            </a:extLst>
          </p:cNvPr>
          <p:cNvSpPr>
            <a:spLocks noGrp="1"/>
          </p:cNvSpPr>
          <p:nvPr>
            <p:ph type="title"/>
          </p:nvPr>
        </p:nvSpPr>
        <p:spPr>
          <a:xfrm>
            <a:off x="1499455" y="705571"/>
            <a:ext cx="3650279" cy="1259894"/>
          </a:xfrm>
        </p:spPr>
        <p:txBody>
          <a:bodyPr>
            <a:normAutofit/>
          </a:bodyPr>
          <a:lstStyle/>
          <a:p>
            <a:r>
              <a:rPr lang="en-US" sz="2400" b="1" dirty="0">
                <a:latin typeface="Times New Roman" panose="02020603050405020304" pitchFamily="18" charset="0"/>
                <a:cs typeface="Times New Roman" panose="02020603050405020304" pitchFamily="18" charset="0"/>
              </a:rPr>
              <a:t>Procedure</a:t>
            </a:r>
          </a:p>
        </p:txBody>
      </p:sp>
      <p:sp>
        <p:nvSpPr>
          <p:cNvPr id="3" name="Content Placeholder 2">
            <a:extLst>
              <a:ext uri="{FF2B5EF4-FFF2-40B4-BE49-F238E27FC236}">
                <a16:creationId xmlns:a16="http://schemas.microsoft.com/office/drawing/2014/main" id="{707AB207-CCA7-A2A3-3F58-2E825C4AC960}"/>
              </a:ext>
            </a:extLst>
          </p:cNvPr>
          <p:cNvSpPr>
            <a:spLocks noGrp="1"/>
          </p:cNvSpPr>
          <p:nvPr>
            <p:ph idx="1"/>
          </p:nvPr>
        </p:nvSpPr>
        <p:spPr>
          <a:xfrm>
            <a:off x="649225" y="2133600"/>
            <a:ext cx="3650278" cy="3759253"/>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This research aims to design a gas detection system that will automatically detect gas leakage along the gas supply pipe and send an alert. This device is expected to be used in household security where industries, heaters and gadgets that make use of natural gas and LPG may be a cause of danger</a:t>
            </a:r>
            <a:endParaRPr lang="en-US" sz="2000" u="sng"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6A832D9A-32D6-68E2-FEA3-DE12C324319B}"/>
              </a:ext>
            </a:extLst>
          </p:cNvPr>
          <p:cNvPicPr>
            <a:picLocks noChangeAspect="1"/>
          </p:cNvPicPr>
          <p:nvPr/>
        </p:nvPicPr>
        <p:blipFill>
          <a:blip r:embed="rId2"/>
          <a:stretch>
            <a:fillRect/>
          </a:stretch>
        </p:blipFill>
        <p:spPr>
          <a:xfrm>
            <a:off x="4619543" y="1475920"/>
            <a:ext cx="6953577" cy="3581092"/>
          </a:xfrm>
          <a:prstGeom prst="rect">
            <a:avLst/>
          </a:prstGeom>
        </p:spPr>
      </p:pic>
      <p:sp>
        <p:nvSpPr>
          <p:cNvPr id="6" name="TextBox 5">
            <a:extLst>
              <a:ext uri="{FF2B5EF4-FFF2-40B4-BE49-F238E27FC236}">
                <a16:creationId xmlns:a16="http://schemas.microsoft.com/office/drawing/2014/main" id="{6D62D3C9-386F-B01E-3F5E-D3136D2C0BD7}"/>
              </a:ext>
            </a:extLst>
          </p:cNvPr>
          <p:cNvSpPr txBox="1"/>
          <p:nvPr/>
        </p:nvSpPr>
        <p:spPr>
          <a:xfrm>
            <a:off x="5662863" y="5197414"/>
            <a:ext cx="6096000" cy="369332"/>
          </a:xfrm>
          <a:prstGeom prst="rect">
            <a:avLst/>
          </a:prstGeom>
          <a:noFill/>
        </p:spPr>
        <p:txBody>
          <a:bodyPr wrap="square">
            <a:spAutoFit/>
          </a:bodyPr>
          <a:lstStyle/>
          <a:p>
            <a:r>
              <a:rPr lang="en-US" dirty="0"/>
              <a:t>Circuit diagram connections</a:t>
            </a:r>
          </a:p>
        </p:txBody>
      </p:sp>
    </p:spTree>
    <p:extLst>
      <p:ext uri="{BB962C8B-B14F-4D97-AF65-F5344CB8AC3E}">
        <p14:creationId xmlns:p14="http://schemas.microsoft.com/office/powerpoint/2010/main" val="1565514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F32A9C-3E89-C6FF-D670-A74E59F3D5DE}"/>
              </a:ext>
            </a:extLst>
          </p:cNvPr>
          <p:cNvSpPr>
            <a:spLocks noGrp="1"/>
          </p:cNvSpPr>
          <p:nvPr>
            <p:ph idx="1"/>
          </p:nvPr>
        </p:nvSpPr>
        <p:spPr>
          <a:xfrm>
            <a:off x="1652337" y="962526"/>
            <a:ext cx="9852275" cy="4948696"/>
          </a:xfrm>
        </p:spPr>
        <p:txBody>
          <a:bodyPr>
            <a:normAutofit/>
          </a:bodyPr>
          <a:lstStyle/>
          <a:p>
            <a:r>
              <a:rPr lang="en-US" sz="18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This gas detector system can likewise be used for other functions in factories or plants that depend on LPG or natural gas for their operation. The gas leakage detector system will send a notification message to the registered mobile phones.</a:t>
            </a:r>
          </a:p>
          <a:p>
            <a:r>
              <a:rPr lang="en-US" sz="2000" dirty="0">
                <a:solidFill>
                  <a:schemeClr val="tx1"/>
                </a:solidFill>
                <a:latin typeface="Times New Roman" panose="02020603050405020304" pitchFamily="18" charset="0"/>
                <a:cs typeface="Times New Roman" panose="02020603050405020304" pitchFamily="18" charset="0"/>
              </a:rPr>
              <a:t> An Arduino </a:t>
            </a:r>
            <a:r>
              <a:rPr lang="en-US" sz="2000" dirty="0" err="1">
                <a:solidFill>
                  <a:schemeClr val="tx1"/>
                </a:solidFill>
                <a:latin typeface="Times New Roman" panose="02020603050405020304" pitchFamily="18" charset="0"/>
                <a:cs typeface="Times New Roman" panose="02020603050405020304" pitchFamily="18" charset="0"/>
              </a:rPr>
              <a:t>Heltec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wifi</a:t>
            </a:r>
            <a:r>
              <a:rPr lang="en-US" sz="2000" dirty="0">
                <a:solidFill>
                  <a:schemeClr val="tx1"/>
                </a:solidFill>
                <a:latin typeface="Times New Roman" panose="02020603050405020304" pitchFamily="18" charset="0"/>
                <a:cs typeface="Times New Roman" panose="02020603050405020304" pitchFamily="18" charset="0"/>
              </a:rPr>
              <a:t> 32 kit microcontroller is used as the brain of the system. The gas detector system is controlled and monitored through the web application. Once a leak is detected, the power supply is automatically cut off, and the buzzer is turned on. Using this web application, the system can be further controlled by the user, for example by switching on the fan or water pump. </a:t>
            </a:r>
          </a:p>
          <a:p>
            <a:r>
              <a:rPr lang="en-US" sz="2000" dirty="0">
                <a:solidFill>
                  <a:schemeClr val="tx1"/>
                </a:solidFill>
                <a:latin typeface="Times New Roman" panose="02020603050405020304" pitchFamily="18" charset="0"/>
                <a:cs typeface="Times New Roman" panose="02020603050405020304" pitchFamily="18" charset="0"/>
              </a:rPr>
              <a:t>This smart gas detection system is proposed for use in various hospitals. If there is a sudden leakage of gas, the gas sensor used in the design will send a signal to the Arduino. The Arduino will process the signal and then send a notification to other external gadgets involved in the design, such as the liquid crystal display, the magnetic buzzer, and the GSM module which stores the phone numbers of the individuals who are responsible for fighting fires in the hospital; the alarm will be sent repetitively until an acquiescent reply message is received</a:t>
            </a:r>
          </a:p>
          <a:p>
            <a:endParaRPr lang="en-US" dirty="0"/>
          </a:p>
        </p:txBody>
      </p:sp>
    </p:spTree>
    <p:extLst>
      <p:ext uri="{BB962C8B-B14F-4D97-AF65-F5344CB8AC3E}">
        <p14:creationId xmlns:p14="http://schemas.microsoft.com/office/powerpoint/2010/main" val="1138401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EBD164-755A-0B49-8223-9D86C5265F98}"/>
              </a:ext>
            </a:extLst>
          </p:cNvPr>
          <p:cNvSpPr txBox="1"/>
          <p:nvPr/>
        </p:nvSpPr>
        <p:spPr>
          <a:xfrm>
            <a:off x="1657765" y="995317"/>
            <a:ext cx="5733636" cy="4915905"/>
          </a:xfrm>
          <a:prstGeom prst="rect">
            <a:avLst/>
          </a:prstGeom>
        </p:spPr>
        <p:txBody>
          <a:bodyPr vert="horz" lIns="91440" tIns="45720" rIns="91440" bIns="45720" rtlCol="0">
            <a:normAutofit/>
          </a:bodyPr>
          <a:lstStyle/>
          <a:p>
            <a:pPr>
              <a:lnSpc>
                <a:spcPct val="90000"/>
              </a:lnSpc>
              <a:spcBef>
                <a:spcPts val="1000"/>
              </a:spcBef>
              <a:buClr>
                <a:schemeClr val="accent1"/>
              </a:buClr>
              <a:buFont typeface="Wingdings 3" charset="2"/>
              <a:buChar char=""/>
            </a:pPr>
            <a:r>
              <a:rPr lang="en-US" sz="2000" dirty="0">
                <a:latin typeface="Times New Roman" panose="02020603050405020304" pitchFamily="18" charset="0"/>
                <a:cs typeface="Times New Roman" panose="02020603050405020304" pitchFamily="18" charset="0"/>
              </a:rPr>
              <a:t>The gadget was designed to be mounted either on the Pipe or wall. Once the system is mounted in a suitable place with a supply of electrical energy, it will be ready to automatically send a notification using short message service (SMS) or by calling the owners if there is a gas leakage.</a:t>
            </a:r>
          </a:p>
          <a:p>
            <a:pPr algn="just">
              <a:lnSpc>
                <a:spcPct val="90000"/>
              </a:lnSpc>
              <a:spcBef>
                <a:spcPts val="1000"/>
              </a:spcBef>
              <a:buClr>
                <a:schemeClr val="accent1"/>
              </a:buClr>
              <a:buFont typeface="Wingdings 3" charset="2"/>
              <a:buChar char=""/>
            </a:pPr>
            <a:r>
              <a:rPr lang="en-US" sz="2000" dirty="0">
                <a:latin typeface="Times New Roman" panose="02020603050405020304" pitchFamily="18" charset="0"/>
                <a:cs typeface="Times New Roman" panose="02020603050405020304" pitchFamily="18" charset="0"/>
              </a:rPr>
              <a:t> The detection system comprises an </a:t>
            </a:r>
            <a:r>
              <a:rPr lang="en-US" sz="2000" dirty="0" err="1">
                <a:latin typeface="Times New Roman" panose="02020603050405020304" pitchFamily="18" charset="0"/>
                <a:cs typeface="Times New Roman" panose="02020603050405020304" pitchFamily="18" charset="0"/>
              </a:rPr>
              <a:t>Heltec</a:t>
            </a:r>
            <a:r>
              <a:rPr lang="en-US" sz="2000" dirty="0">
                <a:latin typeface="Times New Roman" panose="02020603050405020304" pitchFamily="18" charset="0"/>
                <a:cs typeface="Times New Roman" panose="02020603050405020304" pitchFamily="18" charset="0"/>
              </a:rPr>
              <a:t> 32 </a:t>
            </a:r>
            <a:r>
              <a:rPr lang="en-US" sz="2000" dirty="0" err="1">
                <a:latin typeface="Times New Roman" panose="02020603050405020304" pitchFamily="18" charset="0"/>
                <a:cs typeface="Times New Roman" panose="02020603050405020304" pitchFamily="18" charset="0"/>
              </a:rPr>
              <a:t>wifi</a:t>
            </a:r>
            <a:r>
              <a:rPr lang="en-US" sz="2000" dirty="0">
                <a:latin typeface="Times New Roman" panose="02020603050405020304" pitchFamily="18" charset="0"/>
                <a:cs typeface="Times New Roman" panose="02020603050405020304" pitchFamily="18" charset="0"/>
              </a:rPr>
              <a:t> kit, a MQ-5 gas sensor with ATmega328 microcontroller mounted on it, an active buzzer for raising the alarm, a </a:t>
            </a:r>
            <a:r>
              <a:rPr lang="en-US" sz="2000" dirty="0" err="1">
                <a:latin typeface="Times New Roman" panose="02020603050405020304" pitchFamily="18" charset="0"/>
                <a:cs typeface="Times New Roman" panose="02020603050405020304" pitchFamily="18" charset="0"/>
              </a:rPr>
              <a:t>webage</a:t>
            </a:r>
            <a:r>
              <a:rPr lang="en-US" sz="2000" dirty="0">
                <a:latin typeface="Times New Roman" panose="02020603050405020304" pitchFamily="18" charset="0"/>
                <a:cs typeface="Times New Roman" panose="02020603050405020304" pitchFamily="18" charset="0"/>
              </a:rPr>
              <a:t> interaction to send the message, a solenoid valve to close or open the gas provision, and a relay module, which is activated with the help of the digital signal sent by the Arduino </a:t>
            </a:r>
            <a:r>
              <a:rPr lang="en-US" sz="1500" dirty="0">
                <a:solidFill>
                  <a:schemeClr val="tx1">
                    <a:lumMod val="75000"/>
                    <a:lumOff val="25000"/>
                  </a:schemeClr>
                </a:solidFill>
              </a:rPr>
              <a:t>. </a:t>
            </a:r>
          </a:p>
        </p:txBody>
      </p:sp>
      <p:pic>
        <p:nvPicPr>
          <p:cNvPr id="4" name="Picture 3">
            <a:extLst>
              <a:ext uri="{FF2B5EF4-FFF2-40B4-BE49-F238E27FC236}">
                <a16:creationId xmlns:a16="http://schemas.microsoft.com/office/drawing/2014/main" id="{5F2DEA0D-C847-E6D3-8146-9610A4E7B375}"/>
              </a:ext>
            </a:extLst>
          </p:cNvPr>
          <p:cNvPicPr>
            <a:picLocks noChangeAspect="1"/>
          </p:cNvPicPr>
          <p:nvPr/>
        </p:nvPicPr>
        <p:blipFill rotWithShape="1">
          <a:blip r:embed="rId2"/>
          <a:srcRect l="27658" r="22447" b="-2"/>
          <a:stretch/>
        </p:blipFill>
        <p:spPr>
          <a:xfrm>
            <a:off x="7736146" y="711199"/>
            <a:ext cx="3768466" cy="5419237"/>
          </a:xfrm>
          <a:prstGeom prst="rect">
            <a:avLst/>
          </a:prstGeom>
        </p:spPr>
      </p:pic>
    </p:spTree>
    <p:extLst>
      <p:ext uri="{BB962C8B-B14F-4D97-AF65-F5344CB8AC3E}">
        <p14:creationId xmlns:p14="http://schemas.microsoft.com/office/powerpoint/2010/main" val="99610687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3082</TotalTime>
  <Words>1427</Words>
  <Application>Microsoft Office PowerPoint</Application>
  <PresentationFormat>Widescreen</PresentationFormat>
  <Paragraphs>75</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Century Gothic</vt:lpstr>
      <vt:lpstr>Times New Roman</vt:lpstr>
      <vt:lpstr>Wingdings</vt:lpstr>
      <vt:lpstr>Wingdings 3</vt:lpstr>
      <vt:lpstr>Wisp</vt:lpstr>
      <vt:lpstr>IoT-enabled pipeline leak detection and Realtime warning                             system in LPG industry</vt:lpstr>
      <vt:lpstr>Table of content  </vt:lpstr>
      <vt:lpstr>PowerPoint Presentation</vt:lpstr>
      <vt:lpstr>PowerPoint Presentation</vt:lpstr>
      <vt:lpstr> </vt:lpstr>
      <vt:lpstr>Proposed system </vt:lpstr>
      <vt:lpstr>Procedure</vt:lpstr>
      <vt:lpstr>PowerPoint Presentation</vt:lpstr>
      <vt:lpstr>PowerPoint Presentation</vt:lpstr>
      <vt:lpstr>PowerPoint Presentation</vt:lpstr>
      <vt:lpstr>PowerPoint Presentation</vt:lpstr>
      <vt:lpstr>PowerPoint Presentation</vt:lpstr>
      <vt:lpstr>PowerPoint Presentation</vt:lpstr>
      <vt:lpstr>Arduino ide</vt:lpstr>
      <vt:lpstr>PowerPoint Presentation</vt:lpstr>
      <vt:lpstr>Google sheet</vt:lpstr>
      <vt:lpstr>PowerPoint Presentation</vt:lpstr>
      <vt:lpstr>Google script</vt:lpstr>
      <vt:lpstr>Vs code</vt:lpstr>
      <vt:lpstr>PowerPoint Presentation</vt:lpstr>
      <vt:lpstr>WEB PAGE</vt:lpstr>
      <vt:lpstr>OUTCOMES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IoT-enabled pipeline leak detection and Realtime warning system in LPG industry</dc:title>
  <dc:creator>Palem, Kishore (UMKC-Student)</dc:creator>
  <cp:lastModifiedBy>Mahesh Nalla</cp:lastModifiedBy>
  <cp:revision>4</cp:revision>
  <dcterms:created xsi:type="dcterms:W3CDTF">2022-12-10T15:44:32Z</dcterms:created>
  <dcterms:modified xsi:type="dcterms:W3CDTF">2022-12-13T03:20:54Z</dcterms:modified>
</cp:coreProperties>
</file>