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26412-DB66-AF41-BC96-0F9F8F04417B}" v="1637" dt="2021-09-01T19:59:10.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12/15/2021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12/15/2021</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12/15/2021</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Discrete Math </a:t>
            </a:r>
            <a:r>
              <a:rPr lang="en-US" sz="4800" dirty="0"/>
              <a:t>Additional Information</a:t>
            </a:r>
            <a:endParaRPr lang="en-TW" sz="4800" dirty="0"/>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208141"/>
          </a:xfrm>
        </p:spPr>
        <p:txBody>
          <a:bodyPr>
            <a:normAutofit fontScale="92500" lnSpcReduction="10000"/>
          </a:bodyPr>
          <a:lstStyle/>
          <a:p>
            <a:pPr algn="l"/>
            <a:r>
              <a:rPr lang="en-US" sz="4800" i="1" dirty="0"/>
              <a:t>Sigma and Sequences</a:t>
            </a:r>
            <a:endParaRPr lang="en-TW" sz="4800" i="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0FE7283C-2A72-B343-9360-643881E107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4273" y="1165377"/>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9A70-6B69-7349-BF4E-05022FC25F4E}"/>
              </a:ext>
            </a:extLst>
          </p:cNvPr>
          <p:cNvSpPr>
            <a:spLocks noGrp="1"/>
          </p:cNvSpPr>
          <p:nvPr>
            <p:ph type="title"/>
          </p:nvPr>
        </p:nvSpPr>
        <p:spPr/>
        <p:txBody>
          <a:bodyPr/>
          <a:lstStyle/>
          <a:p>
            <a:r>
              <a:rPr lang="en-TW" dirty="0"/>
              <a:t>Example 1</a:t>
            </a:r>
          </a:p>
        </p:txBody>
      </p:sp>
      <p:sp>
        <p:nvSpPr>
          <p:cNvPr id="3" name="Content Placeholder 2">
            <a:extLst>
              <a:ext uri="{FF2B5EF4-FFF2-40B4-BE49-F238E27FC236}">
                <a16:creationId xmlns:a16="http://schemas.microsoft.com/office/drawing/2014/main" id="{B9EE25F1-C5D3-4347-80E4-49530D5310A7}"/>
              </a:ext>
            </a:extLst>
          </p:cNvPr>
          <p:cNvSpPr>
            <a:spLocks noGrp="1"/>
          </p:cNvSpPr>
          <p:nvPr>
            <p:ph idx="1"/>
          </p:nvPr>
        </p:nvSpPr>
        <p:spPr/>
        <p:txBody>
          <a:bodyPr/>
          <a:lstStyle/>
          <a:p>
            <a:pPr marL="0" indent="0">
              <a:buNone/>
            </a:pPr>
            <a:r>
              <a:rPr lang="en-TW" dirty="0"/>
              <a:t>Find the result of 7 + 5 + 3 + … + (-15)</a:t>
            </a:r>
          </a:p>
        </p:txBody>
      </p:sp>
    </p:spTree>
    <p:extLst>
      <p:ext uri="{BB962C8B-B14F-4D97-AF65-F5344CB8AC3E}">
        <p14:creationId xmlns:p14="http://schemas.microsoft.com/office/powerpoint/2010/main" val="2480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EEFD-35AF-6943-869D-03A94ACCAA99}"/>
              </a:ext>
            </a:extLst>
          </p:cNvPr>
          <p:cNvSpPr>
            <a:spLocks noGrp="1"/>
          </p:cNvSpPr>
          <p:nvPr>
            <p:ph type="title"/>
          </p:nvPr>
        </p:nvSpPr>
        <p:spPr/>
        <p:txBody>
          <a:bodyPr/>
          <a:lstStyle/>
          <a:p>
            <a:r>
              <a:rPr lang="en-TW" dirty="0"/>
              <a:t>Geometric 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C379E1-53B3-1348-A3DA-AAF7F5CDB820}"/>
                  </a:ext>
                </a:extLst>
              </p:cNvPr>
              <p:cNvSpPr>
                <a:spLocks noGrp="1"/>
              </p:cNvSpPr>
              <p:nvPr>
                <p:ph idx="1"/>
              </p:nvPr>
            </p:nvSpPr>
            <p:spPr>
              <a:xfrm>
                <a:off x="838200" y="1825625"/>
                <a:ext cx="10515600" cy="4822310"/>
              </a:xfrm>
            </p:spPr>
            <p:txBody>
              <a:bodyPr>
                <a:normAutofit/>
              </a:bodyPr>
              <a:lstStyle/>
              <a:p>
                <a:pPr marL="0" indent="0">
                  <a:buNone/>
                </a:pPr>
                <a:r>
                  <a:rPr lang="en-US" dirty="0"/>
                  <a:t>Geometric sequence is a sequence of non-zero numbers where each term after the first is found by multiplying the previous one by a fixed, non-zero number called the common ratio, usually denoted as </a:t>
                </a:r>
                <a14:m>
                  <m:oMath xmlns:m="http://schemas.openxmlformats.org/officeDocument/2006/math">
                    <m:r>
                      <a:rPr lang="en-US" b="0" i="1" smtClean="0">
                        <a:latin typeface="Cambria Math" panose="02040503050406030204" pitchFamily="18" charset="0"/>
                      </a:rPr>
                      <m:t>𝑟</m:t>
                    </m:r>
                  </m:oMath>
                </a14:m>
                <a:r>
                  <a:rPr lang="en-TW" dirty="0"/>
                  <a:t>.</a:t>
                </a:r>
              </a:p>
              <a:p>
                <a:pPr marL="0" indent="0">
                  <a:buNone/>
                </a:pPr>
                <a:r>
                  <a:rPr lang="en-TW" dirty="0"/>
                  <a:t>For example,</a:t>
                </a:r>
              </a:p>
              <a:p>
                <a:pPr marL="0" indent="0">
                  <a:buNone/>
                </a:pPr>
                <a:r>
                  <a:rPr lang="en-TW" dirty="0"/>
                  <a:t>1, 1, 1, 1, … is a geometric sequence, with </a:t>
                </a:r>
                <a14:m>
                  <m:oMath xmlns:m="http://schemas.openxmlformats.org/officeDocument/2006/math">
                    <m:r>
                      <a:rPr lang="en-US" b="0" i="1" smtClean="0">
                        <a:latin typeface="Cambria Math" panose="02040503050406030204" pitchFamily="18" charset="0"/>
                      </a:rPr>
                      <m:t>𝑟</m:t>
                    </m:r>
                  </m:oMath>
                </a14:m>
                <a:r>
                  <a:rPr lang="en-TW" dirty="0"/>
                  <a:t> = 1</a:t>
                </a:r>
              </a:p>
              <a:p>
                <a:pPr marL="0" indent="0">
                  <a:buNone/>
                </a:pPr>
                <a:r>
                  <a:rPr lang="en-TW" dirty="0"/>
                  <a:t>2, 4, 8, 16, 32, … is a geometric sequence, with </a:t>
                </a:r>
                <a14:m>
                  <m:oMath xmlns:m="http://schemas.openxmlformats.org/officeDocument/2006/math">
                    <m:r>
                      <a:rPr lang="en-US" b="0" i="1" smtClean="0">
                        <a:latin typeface="Cambria Math" panose="02040503050406030204" pitchFamily="18" charset="0"/>
                      </a:rPr>
                      <m:t>𝑟</m:t>
                    </m:r>
                  </m:oMath>
                </a14:m>
                <a:r>
                  <a:rPr lang="en-TW" dirty="0"/>
                  <a:t> = 2</a:t>
                </a:r>
              </a:p>
              <a:p>
                <a:pPr marL="0" indent="0">
                  <a:buNone/>
                </a:pPr>
                <a:r>
                  <a:rPr lang="en-TW" dirty="0"/>
                  <a:t>-5, 25, -125, 625, … is a geometric sequence, with </a:t>
                </a:r>
                <a14:m>
                  <m:oMath xmlns:m="http://schemas.openxmlformats.org/officeDocument/2006/math">
                    <m:r>
                      <a:rPr lang="en-US" b="0" i="1" smtClean="0">
                        <a:latin typeface="Cambria Math" panose="02040503050406030204" pitchFamily="18" charset="0"/>
                      </a:rPr>
                      <m:t>𝑟</m:t>
                    </m:r>
                  </m:oMath>
                </a14:m>
                <a:r>
                  <a:rPr lang="en-TW" dirty="0"/>
                  <a:t> = -5</a:t>
                </a:r>
              </a:p>
              <a:p>
                <a:pPr marL="0" indent="0">
                  <a:buNone/>
                </a:pPr>
                <a:r>
                  <a:rPr lang="en-TW" dirty="0"/>
                  <a:t>The first element in a geometric sequence is denoted as </a:t>
                </a:r>
                <a14:m>
                  <m:oMath xmlns:m="http://schemas.openxmlformats.org/officeDocument/2006/math">
                    <m:r>
                      <a:rPr lang="en-US" b="0" i="1" smtClean="0">
                        <a:latin typeface="Cambria Math" panose="02040503050406030204" pitchFamily="18" charset="0"/>
                      </a:rPr>
                      <m:t>𝑎</m:t>
                    </m:r>
                  </m:oMath>
                </a14:m>
                <a:r>
                  <a:rPr lang="en-TW" dirty="0"/>
                  <a:t>, and the </a:t>
                </a:r>
                <a14:m>
                  <m:oMath xmlns:m="http://schemas.openxmlformats.org/officeDocument/2006/math">
                    <m:r>
                      <a:rPr lang="en-US" b="0" i="1" smtClean="0">
                        <a:latin typeface="Cambria Math" panose="02040503050406030204" pitchFamily="18" charset="0"/>
                      </a:rPr>
                      <m:t>𝑛</m:t>
                    </m:r>
                  </m:oMath>
                </a14:m>
                <a:r>
                  <a:rPr lang="en-TW" dirty="0"/>
                  <a:t>th element of the sequence is:</a:t>
                </a:r>
              </a:p>
              <a:p>
                <a:pPr marL="0" indent="0" algn="ctr">
                  <a:buNone/>
                </a:pPr>
                <a14:m>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TW" dirty="0"/>
                  <a:t> </a:t>
                </a:r>
              </a:p>
              <a:p>
                <a:pPr marL="0" indent="0">
                  <a:buNone/>
                </a:pPr>
                <a:endParaRPr lang="en-TW" dirty="0"/>
              </a:p>
            </p:txBody>
          </p:sp>
        </mc:Choice>
        <mc:Fallback xmlns="">
          <p:sp>
            <p:nvSpPr>
              <p:cNvPr id="3" name="Content Placeholder 2">
                <a:extLst>
                  <a:ext uri="{FF2B5EF4-FFF2-40B4-BE49-F238E27FC236}">
                    <a16:creationId xmlns:a16="http://schemas.microsoft.com/office/drawing/2014/main" id="{E7C379E1-53B3-1348-A3DA-AAF7F5CDB820}"/>
                  </a:ext>
                </a:extLst>
              </p:cNvPr>
              <p:cNvSpPr>
                <a:spLocks noGrp="1" noRot="1" noChangeAspect="1" noMove="1" noResize="1" noEditPoints="1" noAdjustHandles="1" noChangeArrowheads="1" noChangeShapeType="1" noTextEdit="1"/>
              </p:cNvSpPr>
              <p:nvPr>
                <p:ph idx="1"/>
              </p:nvPr>
            </p:nvSpPr>
            <p:spPr>
              <a:xfrm>
                <a:off x="838200" y="1825625"/>
                <a:ext cx="10515600" cy="4822310"/>
              </a:xfrm>
              <a:blipFill>
                <a:blip r:embed="rId2"/>
                <a:stretch>
                  <a:fillRect l="-1206" t="-2100" r="-724"/>
                </a:stretch>
              </a:blipFill>
            </p:spPr>
            <p:txBody>
              <a:bodyPr/>
              <a:lstStyle/>
              <a:p>
                <a:r>
                  <a:rPr lang="en-TW">
                    <a:noFill/>
                  </a:rPr>
                  <a:t> </a:t>
                </a:r>
              </a:p>
            </p:txBody>
          </p:sp>
        </mc:Fallback>
      </mc:AlternateContent>
    </p:spTree>
    <p:extLst>
      <p:ext uri="{BB962C8B-B14F-4D97-AF65-F5344CB8AC3E}">
        <p14:creationId xmlns:p14="http://schemas.microsoft.com/office/powerpoint/2010/main" val="90621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3D3-6CF1-6649-A752-F17582C7AAED}"/>
              </a:ext>
            </a:extLst>
          </p:cNvPr>
          <p:cNvSpPr>
            <a:spLocks noGrp="1"/>
          </p:cNvSpPr>
          <p:nvPr>
            <p:ph type="title"/>
          </p:nvPr>
        </p:nvSpPr>
        <p:spPr/>
        <p:txBody>
          <a:bodyPr/>
          <a:lstStyle/>
          <a:p>
            <a:r>
              <a:rPr lang="en-TW" dirty="0"/>
              <a:t>Sum of Geometric 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F74FBF-1962-F046-AC34-4B320A2CD427}"/>
                  </a:ext>
                </a:extLst>
              </p:cNvPr>
              <p:cNvSpPr>
                <a:spLocks noGrp="1"/>
              </p:cNvSpPr>
              <p:nvPr>
                <p:ph idx="1"/>
              </p:nvPr>
            </p:nvSpPr>
            <p:spPr>
              <a:xfrm>
                <a:off x="838200" y="1825624"/>
                <a:ext cx="10515600" cy="4896451"/>
              </a:xfrm>
            </p:spPr>
            <p:txBody>
              <a:bodyPr>
                <a:normAutofit/>
              </a:bodyPr>
              <a:lstStyle/>
              <a:p>
                <a:pPr marL="0" indent="0">
                  <a:buNone/>
                </a:pPr>
                <a:r>
                  <a:rPr lang="en-TW" dirty="0"/>
                  <a:t>Finding the sum of all elements of a geometric sequence is a lot trickier than finding the one for an arithmetic sequence.</a:t>
                </a:r>
              </a:p>
              <a:p>
                <a:pPr marL="0" indent="0">
                  <a:buNone/>
                </a:pPr>
                <a:r>
                  <a:rPr lang="en-TW" dirty="0"/>
                  <a:t>Here is the proof:</a:t>
                </a:r>
              </a:p>
              <a:p>
                <a:pPr marL="0" indent="0" algn="ctr">
                  <a:buNone/>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TW" b="0" dirty="0"/>
                  <a:t> </a:t>
                </a:r>
              </a:p>
              <a:p>
                <a:pPr marL="0" indent="0" algn="ctr">
                  <a:buNone/>
                </a:pPr>
                <a14:m>
                  <m:oMath xmlns:m="http://schemas.openxmlformats.org/officeDocument/2006/math">
                    <m:r>
                      <a:rPr lang="en-US" b="0" i="1" smtClean="0">
                        <a:latin typeface="Cambria Math" panose="02040503050406030204" pitchFamily="18" charset="0"/>
                      </a:rPr>
                      <m:t>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i="1">
                        <a:latin typeface="Cambria Math" panose="02040503050406030204" pitchFamily="18" charset="0"/>
                      </a:rPr>
                      <m:t>𝑎𝑟</m:t>
                    </m:r>
                    <m:r>
                      <a:rPr lang="en-US" i="1">
                        <a:latin typeface="Cambria Math" panose="02040503050406030204" pitchFamily="18" charset="0"/>
                      </a:rPr>
                      <m:t>+</m:t>
                    </m:r>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r>
                          <a:rPr lang="en-US" i="1">
                            <a:latin typeface="Cambria Math" panose="02040503050406030204" pitchFamily="18" charset="0"/>
                          </a:rPr>
                          <m:t>−1</m:t>
                        </m:r>
                      </m:sup>
                    </m:sSup>
                    <m:r>
                      <m:rPr>
                        <m:nor/>
                      </m:rPr>
                      <a:rPr lang="en-US" b="0" i="0" smtClean="0">
                        <a:latin typeface="Cambria Math" panose="02040503050406030204" pitchFamily="18" charset="0"/>
                      </a:rPr>
                      <m:t> + </m:t>
                    </m:r>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sup>
                    </m:sSup>
                  </m:oMath>
                </a14:m>
                <a:r>
                  <a:rPr lang="en-US" dirty="0"/>
                  <a:t> </a:t>
                </a:r>
              </a:p>
              <a:p>
                <a:pPr marL="0" indent="0">
                  <a:buNone/>
                </a:pPr>
                <a:r>
                  <a:rPr lang="en-US" dirty="0"/>
                  <a:t>Then, we subtract equation 1 with equation 2, we get:</a:t>
                </a:r>
              </a:p>
              <a:p>
                <a:pPr marL="0" indent="0" algn="ctr">
                  <a:buNone/>
                </a:pPr>
                <a14:m>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oMath>
                </a14:m>
                <a:r>
                  <a:rPr lang="en-TW" dirty="0"/>
                  <a:t> </a:t>
                </a:r>
              </a:p>
              <a:p>
                <a:pPr marL="0" indent="0">
                  <a:buNone/>
                </a:pPr>
                <a:r>
                  <a:rPr lang="en-TW" dirty="0"/>
                  <a:t>Then, we get the formula:</a:t>
                </a:r>
              </a:p>
              <a:p>
                <a:pPr marL="0" indent="0">
                  <a:buNone/>
                </a:pPr>
                <a14:m>
                  <m:oMathPara xmlns:m="http://schemas.openxmlformats.org/officeDocument/2006/math">
                    <m:oMathParaPr>
                      <m:jc m:val="centerGroup"/>
                    </m:oMathParaPr>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num>
                        <m:den>
                          <m:r>
                            <a:rPr lang="en-US" b="0" i="1" smtClean="0">
                              <a:latin typeface="Cambria Math" panose="02040503050406030204" pitchFamily="18" charset="0"/>
                            </a:rPr>
                            <m:t>1−</m:t>
                          </m:r>
                          <m:r>
                            <a:rPr lang="en-US" b="0" i="1" smtClean="0">
                              <a:latin typeface="Cambria Math" panose="02040503050406030204" pitchFamily="18" charset="0"/>
                            </a:rPr>
                            <m:t>𝑟</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𝑟</m:t>
                          </m:r>
                        </m:den>
                      </m:f>
                    </m:oMath>
                  </m:oMathPara>
                </a14:m>
                <a:endParaRPr lang="en-TW" dirty="0"/>
              </a:p>
            </p:txBody>
          </p:sp>
        </mc:Choice>
        <mc:Fallback xmlns="">
          <p:sp>
            <p:nvSpPr>
              <p:cNvPr id="3" name="Content Placeholder 2">
                <a:extLst>
                  <a:ext uri="{FF2B5EF4-FFF2-40B4-BE49-F238E27FC236}">
                    <a16:creationId xmlns:a16="http://schemas.microsoft.com/office/drawing/2014/main" id="{EBF74FBF-1962-F046-AC34-4B320A2CD427}"/>
                  </a:ext>
                </a:extLst>
              </p:cNvPr>
              <p:cNvSpPr>
                <a:spLocks noGrp="1" noRot="1" noChangeAspect="1" noMove="1" noResize="1" noEditPoints="1" noAdjustHandles="1" noChangeArrowheads="1" noChangeShapeType="1" noTextEdit="1"/>
              </p:cNvSpPr>
              <p:nvPr>
                <p:ph idx="1"/>
              </p:nvPr>
            </p:nvSpPr>
            <p:spPr>
              <a:xfrm>
                <a:off x="838200" y="1825624"/>
                <a:ext cx="10515600" cy="4896451"/>
              </a:xfrm>
              <a:blipFill>
                <a:blip r:embed="rId2"/>
                <a:stretch>
                  <a:fillRect l="-1206" t="-2067" r="-1327"/>
                </a:stretch>
              </a:blipFill>
            </p:spPr>
            <p:txBody>
              <a:bodyPr/>
              <a:lstStyle/>
              <a:p>
                <a:r>
                  <a:rPr lang="en-TW">
                    <a:noFill/>
                  </a:rPr>
                  <a:t> </a:t>
                </a:r>
              </a:p>
            </p:txBody>
          </p:sp>
        </mc:Fallback>
      </mc:AlternateContent>
    </p:spTree>
    <p:extLst>
      <p:ext uri="{BB962C8B-B14F-4D97-AF65-F5344CB8AC3E}">
        <p14:creationId xmlns:p14="http://schemas.microsoft.com/office/powerpoint/2010/main" val="176542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2409-C190-184C-A414-A572430A719D}"/>
              </a:ext>
            </a:extLst>
          </p:cNvPr>
          <p:cNvSpPr>
            <a:spLocks noGrp="1"/>
          </p:cNvSpPr>
          <p:nvPr>
            <p:ph type="title"/>
          </p:nvPr>
        </p:nvSpPr>
        <p:spPr/>
        <p:txBody>
          <a:bodyPr/>
          <a:lstStyle/>
          <a:p>
            <a:r>
              <a:rPr lang="en-TW" dirty="0"/>
              <a:t>Example 2</a:t>
            </a:r>
          </a:p>
        </p:txBody>
      </p:sp>
      <p:sp>
        <p:nvSpPr>
          <p:cNvPr id="3" name="Content Placeholder 2">
            <a:extLst>
              <a:ext uri="{FF2B5EF4-FFF2-40B4-BE49-F238E27FC236}">
                <a16:creationId xmlns:a16="http://schemas.microsoft.com/office/drawing/2014/main" id="{ABD5DA23-6580-314E-A15F-4D24C948606A}"/>
              </a:ext>
            </a:extLst>
          </p:cNvPr>
          <p:cNvSpPr>
            <a:spLocks noGrp="1"/>
          </p:cNvSpPr>
          <p:nvPr>
            <p:ph idx="1"/>
          </p:nvPr>
        </p:nvSpPr>
        <p:spPr/>
        <p:txBody>
          <a:bodyPr/>
          <a:lstStyle/>
          <a:p>
            <a:pPr marL="0" indent="0">
              <a:buNone/>
            </a:pPr>
            <a:r>
              <a:rPr lang="en-TW" dirty="0"/>
              <a:t>Find the result of 1 + 3 + 9 + 27 + 81 + 243 by using the formula.</a:t>
            </a:r>
          </a:p>
        </p:txBody>
      </p:sp>
    </p:spTree>
    <p:extLst>
      <p:ext uri="{BB962C8B-B14F-4D97-AF65-F5344CB8AC3E}">
        <p14:creationId xmlns:p14="http://schemas.microsoft.com/office/powerpoint/2010/main" val="274172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52421-6BD9-824B-8597-C097BF85335C}"/>
              </a:ext>
            </a:extLst>
          </p:cNvPr>
          <p:cNvSpPr>
            <a:spLocks noGrp="1"/>
          </p:cNvSpPr>
          <p:nvPr>
            <p:ph type="ctrTitle"/>
          </p:nvPr>
        </p:nvSpPr>
        <p:spPr>
          <a:xfrm>
            <a:off x="1113810" y="2960716"/>
            <a:ext cx="4036334" cy="2387600"/>
          </a:xfrm>
        </p:spPr>
        <p:txBody>
          <a:bodyPr anchor="t">
            <a:normAutofit fontScale="90000"/>
          </a:bodyPr>
          <a:lstStyle/>
          <a:p>
            <a:pPr algn="l"/>
            <a:r>
              <a:rPr lang="en-US" sz="4800" dirty="0"/>
              <a:t>2.</a:t>
            </a:r>
            <a:br>
              <a:rPr lang="en-US" sz="4800" dirty="0"/>
            </a:br>
            <a:r>
              <a:rPr lang="en-TW" sz="4800" dirty="0"/>
              <a:t>Sigma and its properties</a:t>
            </a:r>
            <a:br>
              <a:rPr lang="en-TW" sz="2600" dirty="0"/>
            </a:br>
            <a:br>
              <a:rPr lang="en-US" sz="2600" dirty="0"/>
            </a:br>
            <a:br>
              <a:rPr lang="en-US" sz="2600" dirty="0"/>
            </a:br>
            <a:br>
              <a:rPr lang="en-US" sz="2600" dirty="0"/>
            </a:br>
            <a:endParaRPr lang="en-TW" sz="2600" dirty="0"/>
          </a:p>
        </p:txBody>
      </p:sp>
      <p:sp>
        <p:nvSpPr>
          <p:cNvPr id="3" name="Subtitle 2">
            <a:extLst>
              <a:ext uri="{FF2B5EF4-FFF2-40B4-BE49-F238E27FC236}">
                <a16:creationId xmlns:a16="http://schemas.microsoft.com/office/drawing/2014/main" id="{26AB6786-8C7A-8C4D-A967-EA77BE27EF11}"/>
              </a:ext>
            </a:extLst>
          </p:cNvPr>
          <p:cNvSpPr>
            <a:spLocks noGrp="1"/>
          </p:cNvSpPr>
          <p:nvPr>
            <p:ph type="subTitle" idx="1"/>
          </p:nvPr>
        </p:nvSpPr>
        <p:spPr>
          <a:xfrm>
            <a:off x="1113809" y="953037"/>
            <a:ext cx="4036333" cy="1709849"/>
          </a:xfrm>
        </p:spPr>
        <p:txBody>
          <a:bodyPr anchor="b">
            <a:normAutofit/>
          </a:bodyPr>
          <a:lstStyle/>
          <a:p>
            <a:pPr algn="l"/>
            <a:endParaRPr lang="en-TW" sz="2000" dirty="0"/>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136B13CC-FFAF-0944-A78A-820A994BB8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38308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1F74-EDB1-614B-8527-748D5E830C13}"/>
              </a:ext>
            </a:extLst>
          </p:cNvPr>
          <p:cNvSpPr>
            <a:spLocks noGrp="1"/>
          </p:cNvSpPr>
          <p:nvPr>
            <p:ph type="title"/>
          </p:nvPr>
        </p:nvSpPr>
        <p:spPr/>
        <p:txBody>
          <a:bodyPr/>
          <a:lstStyle/>
          <a:p>
            <a:r>
              <a:rPr lang="en-TW" dirty="0"/>
              <a:t>Sigma Notation</a:t>
            </a:r>
            <a:r>
              <a:rPr lang="zh-TW" altLang="en-US" dirty="0"/>
              <a:t> </a:t>
            </a:r>
            <a:r>
              <a:rPr lang="el-GR" dirty="0"/>
              <a:t>Σ</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AEA1E-62AB-C14B-AF14-0ECA2055F538}"/>
                  </a:ext>
                </a:extLst>
              </p:cNvPr>
              <p:cNvSpPr>
                <a:spLocks noGrp="1"/>
              </p:cNvSpPr>
              <p:nvPr>
                <p:ph idx="1"/>
              </p:nvPr>
            </p:nvSpPr>
            <p:spPr/>
            <p:txBody>
              <a:bodyPr/>
              <a:lstStyle/>
              <a:p>
                <a:pPr marL="0" indent="0">
                  <a:buNone/>
                </a:pPr>
                <a:r>
                  <a:rPr lang="el-GR" dirty="0"/>
                  <a:t>Σ </a:t>
                </a:r>
                <a:r>
                  <a:rPr lang="en-US" dirty="0"/>
                  <a:t>means to sum things up (discrete addition). The simplest way to understand it is by </a:t>
                </a:r>
                <a:r>
                  <a:rPr lang="en-US" altLang="zh-TW" dirty="0"/>
                  <a:t>looking at examples. </a:t>
                </a:r>
              </a:p>
              <a:p>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10</m:t>
                        </m:r>
                      </m:sup>
                      <m:e>
                        <m:r>
                          <a:rPr lang="en-US" altLang="zh-TW" b="0" i="1" smtClean="0">
                            <a:latin typeface="Cambria Math" panose="02040503050406030204" pitchFamily="18" charset="0"/>
                          </a:rPr>
                          <m:t>𝑖</m:t>
                        </m:r>
                      </m:e>
                    </m:nary>
                    <m:r>
                      <a:rPr lang="en-US" altLang="zh-TW" b="0" i="1" smtClean="0">
                        <a:latin typeface="Cambria Math" panose="02040503050406030204" pitchFamily="18" charset="0"/>
                      </a:rPr>
                      <m:t>=1+2+3+…+9+10</m:t>
                    </m:r>
                  </m:oMath>
                </a14:m>
                <a:r>
                  <a:rPr lang="en-US" altLang="zh-TW" dirty="0"/>
                  <a:t> </a:t>
                </a:r>
              </a:p>
              <a:p>
                <a14:m>
                  <m:oMath xmlns:m="http://schemas.openxmlformats.org/officeDocument/2006/math">
                    <m:nary>
                      <m:naryPr>
                        <m:chr m:val="∑"/>
                        <m:ctrlPr>
                          <a:rPr lang="en-US" altLang="zh-TW" i="1">
                            <a:latin typeface="Cambria Math" panose="02040503050406030204" pitchFamily="18" charset="0"/>
                          </a:rPr>
                        </m:ctrlPr>
                      </m:naryPr>
                      <m:sub>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2</m:t>
                        </m:r>
                      </m:sub>
                      <m:sup>
                        <m:r>
                          <a:rPr lang="en-US" altLang="zh-TW" b="0" i="1" smtClean="0">
                            <a:latin typeface="Cambria Math" panose="02040503050406030204" pitchFamily="18" charset="0"/>
                          </a:rPr>
                          <m:t>5</m:t>
                        </m:r>
                      </m:sup>
                      <m:e>
                        <m:r>
                          <a:rPr lang="en-US" altLang="zh-TW" b="0" i="1" smtClean="0">
                            <a:latin typeface="Cambria Math" panose="02040503050406030204" pitchFamily="18" charset="0"/>
                          </a:rPr>
                          <m:t>2</m:t>
                        </m:r>
                        <m:r>
                          <a:rPr lang="en-US" altLang="zh-TW" b="0" i="1" smtClean="0">
                            <a:latin typeface="Cambria Math" panose="02040503050406030204" pitchFamily="18" charset="0"/>
                          </a:rPr>
                          <m:t>𝑛</m:t>
                        </m:r>
                      </m:e>
                    </m:nary>
                    <m:r>
                      <a:rPr lang="en-US" altLang="zh-TW" i="1">
                        <a:latin typeface="Cambria Math" panose="02040503050406030204" pitchFamily="18" charset="0"/>
                      </a:rPr>
                      <m:t>=</m:t>
                    </m:r>
                    <m:r>
                      <a:rPr lang="en-US" altLang="zh-TW" b="0" i="1" smtClean="0">
                        <a:latin typeface="Cambria Math" panose="02040503050406030204" pitchFamily="18" charset="0"/>
                      </a:rPr>
                      <m:t>4+6+8+10</m:t>
                    </m:r>
                  </m:oMath>
                </a14:m>
                <a:r>
                  <a:rPr lang="en-US" altLang="zh-TW" dirty="0"/>
                  <a:t> </a:t>
                </a:r>
              </a:p>
              <a:p>
                <a14:m>
                  <m:oMath xmlns:m="http://schemas.openxmlformats.org/officeDocument/2006/math">
                    <m:nary>
                      <m:naryPr>
                        <m:chr m:val="∑"/>
                        <m:ctrlPr>
                          <a:rPr lang="en-US" altLang="zh-TW" i="1" smtClean="0">
                            <a:latin typeface="Cambria Math" panose="02040503050406030204" pitchFamily="18" charset="0"/>
                          </a:rPr>
                        </m:ctrlPr>
                      </m:naryPr>
                      <m:sub>
                        <m:r>
                          <a:rPr lang="en-US" altLang="zh-TW" i="1">
                            <a:latin typeface="Cambria Math" panose="02040503050406030204" pitchFamily="18" charset="0"/>
                          </a:rPr>
                          <m:t>𝑛</m:t>
                        </m:r>
                        <m:r>
                          <a:rPr lang="en-US" altLang="zh-TW" i="1">
                            <a:latin typeface="Cambria Math" panose="02040503050406030204" pitchFamily="18" charset="0"/>
                          </a:rPr>
                          <m:t>=1</m:t>
                        </m:r>
                      </m:sub>
                      <m:sup>
                        <m:r>
                          <a:rPr lang="en-US" altLang="zh-TW" b="0" i="1" smtClean="0">
                            <a:latin typeface="Cambria Math" panose="02040503050406030204" pitchFamily="18" charset="0"/>
                          </a:rPr>
                          <m:t>10</m:t>
                        </m:r>
                      </m:sup>
                      <m:e>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e>
                    </m:nary>
                    <m:r>
                      <a:rPr lang="en-US" altLang="zh-TW" i="1">
                        <a:latin typeface="Cambria Math" panose="02040503050406030204" pitchFamily="18" charset="0"/>
                      </a:rPr>
                      <m:t>=</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1</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+1+1</m:t>
                        </m:r>
                      </m:e>
                    </m:d>
                    <m:r>
                      <a:rPr lang="en-US" altLang="zh-TW" b="0" i="1" smtClean="0">
                        <a:latin typeface="Cambria Math" panose="02040503050406030204" pitchFamily="18" charset="0"/>
                      </a:rPr>
                      <m:t>+</m:t>
                    </m:r>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2</m:t>
                            </m:r>
                          </m:e>
                          <m:sup>
                            <m:r>
                              <a:rPr lang="en-US" altLang="zh-TW" i="1">
                                <a:latin typeface="Cambria Math" panose="02040503050406030204" pitchFamily="18" charset="0"/>
                              </a:rPr>
                              <m:t>2</m:t>
                            </m:r>
                          </m:sup>
                        </m:s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+1</m:t>
                        </m:r>
                      </m:e>
                    </m:d>
                    <m:r>
                      <a:rPr lang="en-US" altLang="zh-TW" b="0" i="1" smtClean="0">
                        <a:latin typeface="Cambria Math" panose="02040503050406030204" pitchFamily="18" charset="0"/>
                      </a:rPr>
                      <m:t>+…+</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1</m:t>
                        </m:r>
                        <m:r>
                          <a:rPr lang="en-US" altLang="zh-TW" b="0" i="1" smtClean="0">
                            <a:latin typeface="Cambria Math" panose="02040503050406030204" pitchFamily="18" charset="0"/>
                          </a:rPr>
                          <m:t>0</m:t>
                        </m:r>
                      </m:e>
                      <m:sup>
                        <m:r>
                          <a:rPr lang="en-US" altLang="zh-TW" i="1">
                            <a:latin typeface="Cambria Math" panose="02040503050406030204" pitchFamily="18" charset="0"/>
                          </a:rPr>
                          <m:t>2</m:t>
                        </m:r>
                      </m:sup>
                    </m:sSup>
                    <m:r>
                      <a:rPr lang="en-US" altLang="zh-TW" i="1">
                        <a:latin typeface="Cambria Math" panose="02040503050406030204" pitchFamily="18" charset="0"/>
                      </a:rPr>
                      <m:t>+1</m:t>
                    </m:r>
                    <m:r>
                      <a:rPr lang="en-US" altLang="zh-TW" b="0" i="1" smtClean="0">
                        <a:latin typeface="Cambria Math" panose="02040503050406030204" pitchFamily="18" charset="0"/>
                      </a:rPr>
                      <m:t>0</m:t>
                    </m:r>
                    <m:r>
                      <a:rPr lang="en-US" altLang="zh-TW" i="1">
                        <a:latin typeface="Cambria Math" panose="02040503050406030204" pitchFamily="18" charset="0"/>
                      </a:rPr>
                      <m:t>+1)</m:t>
                    </m:r>
                  </m:oMath>
                </a14:m>
                <a:endParaRPr lang="en-US" altLang="zh-TW" dirty="0"/>
              </a:p>
              <a:p>
                <a14:m>
                  <m:oMath xmlns:m="http://schemas.openxmlformats.org/officeDocument/2006/math">
                    <m:nary>
                      <m:naryPr>
                        <m:chr m:val="∑"/>
                        <m:ctrlPr>
                          <a:rPr lang="en-US" altLang="zh-TW" i="1">
                            <a:latin typeface="Cambria Math" panose="02040503050406030204" pitchFamily="18" charset="0"/>
                          </a:rPr>
                        </m:ctrlPr>
                      </m:naryPr>
                      <m:sub>
                        <m:r>
                          <a:rPr lang="en-US" altLang="zh-TW" i="1">
                            <a:latin typeface="Cambria Math" panose="02040503050406030204" pitchFamily="18" charset="0"/>
                          </a:rPr>
                          <m:t>𝑛</m:t>
                        </m:r>
                        <m:r>
                          <a:rPr lang="en-US" altLang="zh-TW" i="1">
                            <a:latin typeface="Cambria Math" panose="02040503050406030204" pitchFamily="18" charset="0"/>
                          </a:rPr>
                          <m:t>=1</m:t>
                        </m:r>
                      </m:sub>
                      <m:sup>
                        <m:r>
                          <a:rPr lang="en-US" altLang="zh-TW" i="1">
                            <a:latin typeface="Cambria Math" panose="02040503050406030204" pitchFamily="18" charset="0"/>
                          </a:rPr>
                          <m:t>5</m:t>
                        </m:r>
                      </m:sup>
                      <m:e>
                        <m:r>
                          <a:rPr lang="en-US" altLang="zh-TW" b="0" i="1" smtClean="0">
                            <a:latin typeface="Cambria Math" panose="02040503050406030204" pitchFamily="18" charset="0"/>
                          </a:rPr>
                          <m:t>𝑘</m:t>
                        </m:r>
                      </m:e>
                    </m:nary>
                    <m:r>
                      <a:rPr lang="en-US" altLang="zh-TW" i="1">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=5</m:t>
                    </m:r>
                    <m:r>
                      <a:rPr lang="en-US" altLang="zh-TW" b="0" i="1" smtClean="0">
                        <a:latin typeface="Cambria Math" panose="02040503050406030204" pitchFamily="18" charset="0"/>
                      </a:rPr>
                      <m:t>𝑘</m:t>
                    </m:r>
                  </m:oMath>
                </a14:m>
                <a:endParaRPr lang="en-US" altLang="zh-TW" dirty="0"/>
              </a:p>
              <a:p>
                <a14:m>
                  <m:oMath xmlns:m="http://schemas.openxmlformats.org/officeDocument/2006/math">
                    <m:nary>
                      <m:naryPr>
                        <m:chr m:val="∑"/>
                        <m:ctrlPr>
                          <a:rPr lang="en-US" altLang="zh-TW" i="1">
                            <a:latin typeface="Cambria Math" panose="02040503050406030204" pitchFamily="18" charset="0"/>
                          </a:rPr>
                        </m:ctrlPr>
                      </m:naryPr>
                      <m:sub>
                        <m:r>
                          <a:rPr lang="en-US" altLang="zh-TW" i="1">
                            <a:latin typeface="Cambria Math" panose="02040503050406030204" pitchFamily="18" charset="0"/>
                          </a:rPr>
                          <m:t>𝑛</m:t>
                        </m:r>
                        <m:r>
                          <a:rPr lang="en-US" altLang="zh-TW" i="1">
                            <a:latin typeface="Cambria Math" panose="02040503050406030204" pitchFamily="18" charset="0"/>
                          </a:rPr>
                          <m:t>=1</m:t>
                        </m:r>
                      </m:sub>
                      <m:sup>
                        <m:r>
                          <a:rPr lang="en-US" altLang="zh-TW" i="1">
                            <a:latin typeface="Cambria Math" panose="02040503050406030204" pitchFamily="18" charset="0"/>
                          </a:rPr>
                          <m:t>5</m:t>
                        </m:r>
                      </m:sup>
                      <m:e>
                        <m:r>
                          <a:rPr lang="en-US" altLang="zh-TW" b="0" i="1" smtClean="0">
                            <a:latin typeface="Cambria Math" panose="02040503050406030204" pitchFamily="18" charset="0"/>
                          </a:rPr>
                          <m:t>𝑛</m:t>
                        </m:r>
                        <m:r>
                          <a:rPr lang="en-US" altLang="zh-TW" i="1">
                            <a:latin typeface="Cambria Math" panose="02040503050406030204" pitchFamily="18" charset="0"/>
                          </a:rPr>
                          <m:t>𝑘</m:t>
                        </m:r>
                      </m:e>
                    </m:nary>
                    <m:r>
                      <a:rPr lang="en-US" altLang="zh-TW" i="1">
                        <a:latin typeface="Cambria Math" panose="02040503050406030204" pitchFamily="18" charset="0"/>
                      </a:rPr>
                      <m:t>=</m:t>
                    </m:r>
                    <m:r>
                      <a:rPr lang="en-US" altLang="zh-TW" i="1">
                        <a:latin typeface="Cambria Math" panose="02040503050406030204" pitchFamily="18" charset="0"/>
                      </a:rPr>
                      <m:t>𝑘</m:t>
                    </m:r>
                    <m:r>
                      <a:rPr lang="en-US" altLang="zh-TW" i="1">
                        <a:latin typeface="Cambria Math" panose="02040503050406030204" pitchFamily="18" charset="0"/>
                      </a:rPr>
                      <m:t>+2</m:t>
                    </m:r>
                    <m:r>
                      <a:rPr lang="en-US" altLang="zh-TW" i="1">
                        <a:latin typeface="Cambria Math" panose="02040503050406030204" pitchFamily="18" charset="0"/>
                      </a:rPr>
                      <m:t>𝑘</m:t>
                    </m:r>
                    <m:r>
                      <a:rPr lang="en-US" altLang="zh-TW" i="1">
                        <a:latin typeface="Cambria Math" panose="02040503050406030204" pitchFamily="18" charset="0"/>
                      </a:rPr>
                      <m:t>+3</m:t>
                    </m:r>
                    <m:r>
                      <a:rPr lang="en-US" altLang="zh-TW" i="1">
                        <a:latin typeface="Cambria Math" panose="02040503050406030204" pitchFamily="18" charset="0"/>
                      </a:rPr>
                      <m:t>𝑘</m:t>
                    </m:r>
                    <m:r>
                      <a:rPr lang="en-US" altLang="zh-TW" i="1">
                        <a:latin typeface="Cambria Math" panose="02040503050406030204" pitchFamily="18" charset="0"/>
                      </a:rPr>
                      <m:t>+4</m:t>
                    </m:r>
                    <m:r>
                      <a:rPr lang="en-US" altLang="zh-TW" i="1">
                        <a:latin typeface="Cambria Math" panose="02040503050406030204" pitchFamily="18" charset="0"/>
                      </a:rPr>
                      <m:t>𝑘</m:t>
                    </m:r>
                    <m:r>
                      <a:rPr lang="en-US" altLang="zh-TW" i="1">
                        <a:latin typeface="Cambria Math" panose="02040503050406030204" pitchFamily="18" charset="0"/>
                      </a:rPr>
                      <m:t>+5</m:t>
                    </m:r>
                    <m:r>
                      <a:rPr lang="en-US" altLang="zh-TW" i="1">
                        <a:latin typeface="Cambria Math" panose="02040503050406030204" pitchFamily="18" charset="0"/>
                      </a:rPr>
                      <m:t>𝑘</m:t>
                    </m:r>
                    <m:r>
                      <a:rPr lang="en-US" altLang="zh-TW" i="1">
                        <a:latin typeface="Cambria Math" panose="02040503050406030204" pitchFamily="18" charset="0"/>
                      </a:rPr>
                      <m:t>=15</m:t>
                    </m:r>
                    <m:r>
                      <a:rPr lang="en-US" altLang="zh-TW" i="1">
                        <a:latin typeface="Cambria Math" panose="02040503050406030204" pitchFamily="18" charset="0"/>
                      </a:rPr>
                      <m:t>𝑘</m:t>
                    </m:r>
                  </m:oMath>
                </a14:m>
                <a:r>
                  <a:rPr lang="en-US" altLang="zh-TW" dirty="0"/>
                  <a:t> </a:t>
                </a:r>
              </a:p>
              <a:p>
                <a:endParaRPr lang="en-US" altLang="zh-TW" dirty="0"/>
              </a:p>
              <a:p>
                <a:endParaRPr lang="en-US" altLang="zh-TW" dirty="0"/>
              </a:p>
              <a:p>
                <a:endParaRPr lang="en-US" altLang="zh-TW" dirty="0"/>
              </a:p>
              <a:p>
                <a:endParaRPr lang="en-US" altLang="zh-TW" dirty="0"/>
              </a:p>
              <a:p>
                <a:endParaRPr lang="en-US" altLang="zh-TW" dirty="0"/>
              </a:p>
            </p:txBody>
          </p:sp>
        </mc:Choice>
        <mc:Fallback xmlns="">
          <p:sp>
            <p:nvSpPr>
              <p:cNvPr id="3" name="Content Placeholder 2">
                <a:extLst>
                  <a:ext uri="{FF2B5EF4-FFF2-40B4-BE49-F238E27FC236}">
                    <a16:creationId xmlns:a16="http://schemas.microsoft.com/office/drawing/2014/main" id="{074AEA1E-62AB-C14B-AF14-0ECA2055F538}"/>
                  </a:ext>
                </a:extLst>
              </p:cNvPr>
              <p:cNvSpPr>
                <a:spLocks noGrp="1" noRot="1" noChangeAspect="1" noMove="1" noResize="1" noEditPoints="1" noAdjustHandles="1" noChangeArrowheads="1" noChangeShapeType="1" noTextEdit="1"/>
              </p:cNvSpPr>
              <p:nvPr>
                <p:ph idx="1"/>
              </p:nvPr>
            </p:nvSpPr>
            <p:spPr>
              <a:blipFill>
                <a:blip r:embed="rId2"/>
                <a:stretch>
                  <a:fillRect l="-3136" t="-2326" b="-12791"/>
                </a:stretch>
              </a:blipFill>
            </p:spPr>
            <p:txBody>
              <a:bodyPr/>
              <a:lstStyle/>
              <a:p>
                <a:r>
                  <a:rPr lang="en-TW">
                    <a:noFill/>
                  </a:rPr>
                  <a:t> </a:t>
                </a:r>
              </a:p>
            </p:txBody>
          </p:sp>
        </mc:Fallback>
      </mc:AlternateContent>
    </p:spTree>
    <p:extLst>
      <p:ext uri="{BB962C8B-B14F-4D97-AF65-F5344CB8AC3E}">
        <p14:creationId xmlns:p14="http://schemas.microsoft.com/office/powerpoint/2010/main" val="24749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2737-435F-684D-8BE8-6FCD9540CC2D}"/>
              </a:ext>
            </a:extLst>
          </p:cNvPr>
          <p:cNvSpPr>
            <a:spLocks noGrp="1"/>
          </p:cNvSpPr>
          <p:nvPr>
            <p:ph type="title"/>
          </p:nvPr>
        </p:nvSpPr>
        <p:spPr/>
        <p:txBody>
          <a:bodyPr/>
          <a:lstStyle/>
          <a:p>
            <a:r>
              <a:rPr lang="en-TW" dirty="0"/>
              <a:t>Properties of Sigma</a:t>
            </a:r>
            <a:r>
              <a:rPr lang="el-GR" dirty="0"/>
              <a:t> Σ</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73653D-1FA9-224F-88B2-9CCA76492CAA}"/>
                  </a:ext>
                </a:extLst>
              </p:cNvPr>
              <p:cNvSpPr>
                <a:spLocks noGrp="1"/>
              </p:cNvSpPr>
              <p:nvPr>
                <p:ph idx="1"/>
              </p:nvPr>
            </p:nvSpPr>
            <p:spPr>
              <a:xfrm>
                <a:off x="838200" y="1825624"/>
                <a:ext cx="10515600" cy="4871737"/>
              </a:xfrm>
            </p:spPr>
            <p:txBody>
              <a:bodyPr>
                <a:normAutofit/>
              </a:bodyPr>
              <a:lstStyle/>
              <a:p>
                <a:pPr marL="514350" indent="-514350">
                  <a:buAutoNum type="arabicPeriod"/>
                </a:pP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nary>
                    <m:r>
                      <a:rPr lang="en-US" altLang="zh-TW" i="1">
                        <a:latin typeface="Cambria Math" panose="02040503050406030204" pitchFamily="18" charset="0"/>
                      </a:rPr>
                      <m:t>=</m:t>
                    </m:r>
                  </m:oMath>
                </a14:m>
                <a:r>
                  <a:rPr lang="en-TW" dirty="0"/>
                  <a:t> </a:t>
                </a:r>
                <a14:m>
                  <m:oMath xmlns:m="http://schemas.openxmlformats.org/officeDocument/2006/math">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m:t>
                        </m:r>
                      </m:e>
                    </m:nary>
                  </m:oMath>
                </a14:m>
                <a:r>
                  <a:rPr lang="en-US" altLang="zh-TW" dirty="0"/>
                  <a:t> </a:t>
                </a:r>
                <a14:m>
                  <m:oMath xmlns:m="http://schemas.openxmlformats.org/officeDocument/2006/math">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i="1">
                                <a:latin typeface="Cambria Math" panose="02040503050406030204" pitchFamily="18" charset="0"/>
                              </a:rPr>
                              <m:t>𝑖</m:t>
                            </m:r>
                          </m:sub>
                        </m:sSub>
                      </m:e>
                    </m:nary>
                  </m:oMath>
                </a14:m>
                <a:endParaRPr lang="en-TW" dirty="0"/>
              </a:p>
              <a:p>
                <a:pPr marL="0" indent="0">
                  <a:buNone/>
                </a:pPr>
                <a:r>
                  <a:rPr lang="en-TW" dirty="0"/>
                  <a:t>Proof:</a:t>
                </a:r>
              </a:p>
              <a:p>
                <a:pPr marL="0" indent="0" algn="ctr">
                  <a:buNone/>
                </a:pPr>
                <a14:m>
                  <m:oMath xmlns:m="http://schemas.openxmlformats.org/officeDocument/2006/math">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𝑖</m:t>
                            </m:r>
                          </m:sub>
                        </m:sSub>
                        <m:r>
                          <a:rPr lang="en-US" altLang="zh-TW" i="1">
                            <a:latin typeface="Cambria Math" panose="02040503050406030204" pitchFamily="18" charset="0"/>
                          </a:rPr>
                          <m:t>)</m:t>
                        </m:r>
                      </m:e>
                    </m:nary>
                    <m:r>
                      <a:rPr lang="en-US" altLang="zh-TW" b="0" i="0" smtClean="0">
                        <a:latin typeface="Cambria Math" panose="02040503050406030204" pitchFamily="18" charset="0"/>
                      </a:rPr>
                      <m:t>=</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1</m:t>
                            </m:r>
                          </m:sub>
                        </m:sSub>
                      </m:e>
                    </m:d>
                    <m:r>
                      <a:rPr lang="en-US" altLang="zh-TW" b="0" i="0" smtClean="0">
                        <a:latin typeface="Cambria Math" panose="02040503050406030204" pitchFamily="18" charset="0"/>
                      </a:rPr>
                      <m:t>+</m:t>
                    </m:r>
                    <m:d>
                      <m:dPr>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2</m:t>
                            </m:r>
                          </m:sub>
                        </m:sSub>
                        <m:r>
                          <a:rPr lang="en-US" altLang="zh-TW" b="1"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2</m:t>
                            </m:r>
                          </m:sub>
                        </m:sSub>
                      </m:e>
                    </m:d>
                    <m:r>
                      <a:rPr lang="en-US" altLang="zh-TW" b="1" i="0" smtClean="0">
                        <a:latin typeface="Cambria Math" panose="02040503050406030204" pitchFamily="18" charset="0"/>
                      </a:rPr>
                      <m:t>+…+</m:t>
                    </m:r>
                    <m:d>
                      <m:dPr>
                        <m:ctrlPr>
                          <a:rPr lang="en-US" altLang="zh-TW" b="1"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𝑛</m:t>
                            </m:r>
                          </m:sub>
                        </m:sSub>
                        <m:r>
                          <a:rPr lang="en-US" altLang="zh-TW" b="1"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𝑛</m:t>
                            </m:r>
                          </m:sub>
                        </m:sSub>
                      </m:e>
                    </m:d>
                    <m:r>
                      <a:rPr lang="en-US" altLang="zh-TW" b="1" i="0" smtClean="0">
                        <a:latin typeface="Cambria Math" panose="02040503050406030204" pitchFamily="18" charset="0"/>
                      </a:rPr>
                      <m:t>=</m:t>
                    </m:r>
                    <m:d>
                      <m:dPr>
                        <m:ctrlPr>
                          <a:rPr lang="en-US" altLang="zh-TW" b="1"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𝑛</m:t>
                            </m:r>
                          </m:sub>
                        </m:sSub>
                      </m:e>
                    </m:d>
                    <m:r>
                      <a:rPr lang="en-US" altLang="zh-TW" b="1" i="0" smtClean="0">
                        <a:latin typeface="Cambria Math" panose="02040503050406030204" pitchFamily="18" charset="0"/>
                      </a:rPr>
                      <m:t>+</m:t>
                    </m:r>
                    <m:d>
                      <m:dPr>
                        <m:ctrlPr>
                          <a:rPr lang="en-US" altLang="zh-TW" b="1"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𝑛</m:t>
                            </m:r>
                          </m:sub>
                        </m:sSub>
                      </m:e>
                    </m:d>
                    <m:r>
                      <a:rPr lang="en-US" altLang="zh-TW" i="1">
                        <a:latin typeface="Cambria Math" panose="02040503050406030204" pitchFamily="18" charset="0"/>
                      </a:rPr>
                      <m:t>=</m:t>
                    </m:r>
                    <m:r>
                      <m:rPr>
                        <m:nor/>
                      </m:rPr>
                      <a:rPr lang="en-TW" dirty="0"/>
                      <m:t> </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a:latin typeface="Cambria Math" panose="02040503050406030204" pitchFamily="18" charset="0"/>
                          </a:rPr>
                          <m:t>+</m:t>
                        </m:r>
                      </m:e>
                    </m:nary>
                    <m:r>
                      <m:rPr>
                        <m:nor/>
                      </m:rPr>
                      <a:rPr lang="en-US" altLang="zh-TW" dirty="0"/>
                      <m:t> </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𝑖</m:t>
                            </m:r>
                          </m:sub>
                        </m:sSub>
                      </m:e>
                    </m:nary>
                  </m:oMath>
                </a14:m>
                <a:r>
                  <a:rPr lang="en-TW" b="1" dirty="0"/>
                  <a:t> </a:t>
                </a:r>
              </a:p>
              <a:p>
                <a:pPr marL="0" indent="0" algn="ctr">
                  <a:buNone/>
                </a:pPr>
                <a:endParaRPr lang="en-TW" b="1" dirty="0"/>
              </a:p>
              <a:p>
                <a:pPr marL="0" indent="0">
                  <a:buNone/>
                </a:pPr>
                <a:r>
                  <a:rPr lang="en-US" altLang="zh-TW" dirty="0"/>
                  <a:t>2. </a:t>
                </a:r>
                <a14:m>
                  <m:oMath xmlns:m="http://schemas.openxmlformats.org/officeDocument/2006/math">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𝑘</m:t>
                            </m:r>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a:latin typeface="Cambria Math" panose="02040503050406030204" pitchFamily="18" charset="0"/>
                          </a:rPr>
                          <m:t>)</m:t>
                        </m:r>
                      </m:e>
                    </m:nary>
                    <m:r>
                      <a:rPr lang="en-US" altLang="zh-TW" i="1">
                        <a:latin typeface="Cambria Math" panose="02040503050406030204" pitchFamily="18" charset="0"/>
                      </a:rPr>
                      <m:t>=</m:t>
                    </m:r>
                  </m:oMath>
                </a14:m>
                <a:r>
                  <a:rPr lang="en-TW" dirty="0"/>
                  <a:t> </a:t>
                </a:r>
                <a14:m>
                  <m:oMath xmlns:m="http://schemas.openxmlformats.org/officeDocument/2006/math">
                    <m:r>
                      <m:rPr>
                        <m:sty m:val="p"/>
                      </m:rPr>
                      <a:rPr lang="en-US" dirty="0">
                        <a:latin typeface="Cambria Math" panose="02040503050406030204" pitchFamily="18" charset="0"/>
                      </a:rPr>
                      <m:t>k</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e>
                    </m:nary>
                  </m:oMath>
                </a14:m>
                <a:endParaRPr lang="en-TW" dirty="0"/>
              </a:p>
              <a:p>
                <a:pPr marL="0" indent="0">
                  <a:buNone/>
                </a:pPr>
                <a:r>
                  <a:rPr lang="en-TW" dirty="0"/>
                  <a:t>Proof:</a:t>
                </a:r>
              </a:p>
              <a:p>
                <a:pPr marL="0" indent="0" algn="ctr">
                  <a:buNone/>
                </a:pPr>
                <a14:m>
                  <m:oMath xmlns:m="http://schemas.openxmlformats.org/officeDocument/2006/math">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𝑘𝑎</m:t>
                            </m:r>
                          </m:e>
                          <m:sub>
                            <m:r>
                              <a:rPr lang="en-US" altLang="zh-TW" i="1">
                                <a:latin typeface="Cambria Math" panose="02040503050406030204" pitchFamily="18" charset="0"/>
                              </a:rPr>
                              <m:t>𝑖</m:t>
                            </m:r>
                          </m:sub>
                        </m:sSub>
                        <m:r>
                          <a:rPr lang="en-US" altLang="zh-TW" i="1">
                            <a:latin typeface="Cambria Math" panose="02040503050406030204" pitchFamily="18" charset="0"/>
                          </a:rPr>
                          <m:t>)</m:t>
                        </m:r>
                      </m:e>
                    </m:nary>
                    <m:r>
                      <a:rPr lang="en-US" altLang="zh-TW" b="0" i="1" smtClean="0">
                        <a:latin typeface="Cambria Math" panose="02040503050406030204" pitchFamily="18" charset="0"/>
                      </a:rPr>
                      <m:t>=</m:t>
                    </m:r>
                    <m:r>
                      <a:rPr lang="en-US" altLang="zh-TW" b="0" i="1" smtClean="0">
                        <a:latin typeface="Cambria Math" panose="02040503050406030204" pitchFamily="18" charset="0"/>
                      </a:rPr>
                      <m:t>𝑘</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𝑘</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𝑘</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𝑘</m:t>
                    </m:r>
                    <m:d>
                      <m:dPr>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b="0" i="1" smtClean="0">
                                <a:latin typeface="Cambria Math" panose="02040503050406030204" pitchFamily="18" charset="0"/>
                              </a:rPr>
                              <m:t>𝑛</m:t>
                            </m:r>
                          </m:sub>
                        </m:sSub>
                      </m:e>
                    </m:d>
                    <m:r>
                      <a:rPr lang="en-US" altLang="zh-TW" b="0" i="1" smtClean="0">
                        <a:latin typeface="Cambria Math" panose="02040503050406030204" pitchFamily="18" charset="0"/>
                      </a:rPr>
                      <m:t>=</m:t>
                    </m:r>
                  </m:oMath>
                </a14:m>
                <a:r>
                  <a:rPr lang="en-US" dirty="0"/>
                  <a:t> </a:t>
                </a:r>
                <a14:m>
                  <m:oMath xmlns:m="http://schemas.openxmlformats.org/officeDocument/2006/math">
                    <m:r>
                      <m:rPr>
                        <m:sty m:val="p"/>
                      </m:rPr>
                      <a:rPr lang="en-US" dirty="0">
                        <a:latin typeface="Cambria Math" panose="02040503050406030204" pitchFamily="18" charset="0"/>
                      </a:rPr>
                      <m:t>k</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e>
                    </m:nary>
                  </m:oMath>
                </a14:m>
                <a:endParaRPr lang="en-TW" dirty="0"/>
              </a:p>
            </p:txBody>
          </p:sp>
        </mc:Choice>
        <mc:Fallback xmlns="">
          <p:sp>
            <p:nvSpPr>
              <p:cNvPr id="3" name="Content Placeholder 2">
                <a:extLst>
                  <a:ext uri="{FF2B5EF4-FFF2-40B4-BE49-F238E27FC236}">
                    <a16:creationId xmlns:a16="http://schemas.microsoft.com/office/drawing/2014/main" id="{2F73653D-1FA9-224F-88B2-9CCA76492CAA}"/>
                  </a:ext>
                </a:extLst>
              </p:cNvPr>
              <p:cNvSpPr>
                <a:spLocks noGrp="1" noRot="1" noChangeAspect="1" noMove="1" noResize="1" noEditPoints="1" noAdjustHandles="1" noChangeArrowheads="1" noChangeShapeType="1" noTextEdit="1"/>
              </p:cNvSpPr>
              <p:nvPr>
                <p:ph idx="1"/>
              </p:nvPr>
            </p:nvSpPr>
            <p:spPr>
              <a:xfrm>
                <a:off x="838200" y="1825624"/>
                <a:ext cx="10515600" cy="4871737"/>
              </a:xfrm>
              <a:blipFill>
                <a:blip r:embed="rId2"/>
                <a:stretch>
                  <a:fillRect l="-3257" t="-14805" b="-1818"/>
                </a:stretch>
              </a:blipFill>
            </p:spPr>
            <p:txBody>
              <a:bodyPr/>
              <a:lstStyle/>
              <a:p>
                <a:r>
                  <a:rPr lang="en-TW">
                    <a:noFill/>
                  </a:rPr>
                  <a:t> </a:t>
                </a:r>
              </a:p>
            </p:txBody>
          </p:sp>
        </mc:Fallback>
      </mc:AlternateContent>
    </p:spTree>
    <p:extLst>
      <p:ext uri="{BB962C8B-B14F-4D97-AF65-F5344CB8AC3E}">
        <p14:creationId xmlns:p14="http://schemas.microsoft.com/office/powerpoint/2010/main" val="241013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2C85-74BE-9E4F-958C-543980C0145C}"/>
              </a:ext>
            </a:extLst>
          </p:cNvPr>
          <p:cNvSpPr>
            <a:spLocks noGrp="1"/>
          </p:cNvSpPr>
          <p:nvPr>
            <p:ph type="title"/>
          </p:nvPr>
        </p:nvSpPr>
        <p:spPr/>
        <p:txBody>
          <a:bodyPr/>
          <a:lstStyle/>
          <a:p>
            <a:r>
              <a:rPr lang="en-TW" dirty="0"/>
              <a:t>Common Formula in Sigma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303C4-3162-BD40-9AA5-0535890BE49C}"/>
                  </a:ext>
                </a:extLst>
              </p:cNvPr>
              <p:cNvSpPr>
                <a:spLocks noGrp="1"/>
              </p:cNvSpPr>
              <p:nvPr>
                <p:ph idx="1"/>
              </p:nvPr>
            </p:nvSpPr>
            <p:spPr/>
            <p:txBody>
              <a:bodyPr>
                <a:normAutofit/>
              </a:bodyPr>
              <a:lstStyle/>
              <a:p>
                <a:pPr marL="0" indent="0">
                  <a:buNone/>
                </a:pPr>
                <a:r>
                  <a:rPr lang="en-TW" dirty="0"/>
                  <a:t>T</a:t>
                </a:r>
                <a:r>
                  <a:rPr lang="en-US" dirty="0"/>
                  <a:t>he following 3 formulas are very common in math:</a:t>
                </a:r>
              </a:p>
              <a:p>
                <a:pPr marL="514350" indent="-514350">
                  <a:buAutoNum type="arabicPeriod"/>
                </a:pPr>
                <a14:m>
                  <m:oMath xmlns:m="http://schemas.openxmlformats.org/officeDocument/2006/math">
                    <m:nary>
                      <m:naryPr>
                        <m:chr m:val="∑"/>
                        <m:ctrlPr>
                          <a:rPr lang="en-US" altLang="zh-TW" i="1" smtClean="0">
                            <a:latin typeface="Cambria Math" panose="02040503050406030204" pitchFamily="18" charset="0"/>
                          </a:rPr>
                        </m:ctrlPr>
                      </m:naryPr>
                      <m:sub>
                        <m:r>
                          <a:rPr lang="en-US" altLang="zh-TW" b="0" i="1" smtClean="0">
                            <a:latin typeface="Cambria Math" panose="02040503050406030204" pitchFamily="18" charset="0"/>
                          </a:rPr>
                          <m:t>𝑘</m:t>
                        </m:r>
                        <m:r>
                          <a:rPr lang="en-US" altLang="zh-TW" i="1">
                            <a:latin typeface="Cambria Math" panose="02040503050406030204" pitchFamily="18" charset="0"/>
                          </a:rPr>
                          <m:t>=1</m:t>
                        </m:r>
                      </m:sub>
                      <m:sup>
                        <m:r>
                          <a:rPr lang="en-US" altLang="zh-TW" i="1">
                            <a:latin typeface="Cambria Math" panose="02040503050406030204" pitchFamily="18" charset="0"/>
                          </a:rPr>
                          <m:t>𝑛</m:t>
                        </m:r>
                      </m:sup>
                      <m:e>
                        <m:r>
                          <a:rPr lang="en-US" altLang="zh-TW" b="0" i="1" smtClean="0">
                            <a:latin typeface="Cambria Math" panose="02040503050406030204" pitchFamily="18" charset="0"/>
                          </a:rPr>
                          <m:t>𝑘</m:t>
                        </m:r>
                      </m:e>
                    </m:nary>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oMath>
                </a14:m>
                <a:endParaRPr lang="en-US" dirty="0"/>
              </a:p>
              <a:p>
                <a:pPr marL="514350" indent="-514350">
                  <a:buAutoNum type="arabicPeriod"/>
                </a:pPr>
                <a14:m>
                  <m:oMath xmlns:m="http://schemas.openxmlformats.org/officeDocument/2006/math">
                    <m:nary>
                      <m:naryPr>
                        <m:chr m:val="∑"/>
                        <m:ctrlPr>
                          <a:rPr lang="en-US" altLang="zh-TW" i="1" smtClean="0">
                            <a:latin typeface="Cambria Math" panose="02040503050406030204" pitchFamily="18" charset="0"/>
                          </a:rPr>
                        </m:ctrlPr>
                      </m:naryPr>
                      <m:sub>
                        <m:r>
                          <a:rPr lang="en-US" altLang="zh-TW" i="1">
                            <a:latin typeface="Cambria Math" panose="02040503050406030204" pitchFamily="18" charset="0"/>
                          </a:rPr>
                          <m:t>𝑘</m:t>
                        </m:r>
                        <m:r>
                          <a:rPr lang="en-US" altLang="zh-TW" i="1">
                            <a:latin typeface="Cambria Math" panose="02040503050406030204" pitchFamily="18" charset="0"/>
                          </a:rPr>
                          <m:t>=1</m:t>
                        </m:r>
                      </m:sub>
                      <m:sup>
                        <m:r>
                          <a:rPr lang="en-US" altLang="zh-TW" i="1">
                            <a:latin typeface="Cambria Math" panose="02040503050406030204" pitchFamily="18" charset="0"/>
                          </a:rPr>
                          <m:t>𝑛</m:t>
                        </m:r>
                      </m:sup>
                      <m:e>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𝑘</m:t>
                            </m:r>
                          </m:e>
                          <m:sup>
                            <m:r>
                              <a:rPr lang="en-US" altLang="zh-TW" b="0" i="1" smtClean="0">
                                <a:latin typeface="Cambria Math" panose="02040503050406030204" pitchFamily="18" charset="0"/>
                              </a:rPr>
                              <m:t>2</m:t>
                            </m:r>
                          </m:sup>
                        </m:sSup>
                      </m:e>
                    </m:nary>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num>
                      <m:den>
                        <m:r>
                          <a:rPr lang="en-US" altLang="zh-TW" b="0" i="1" smtClean="0">
                            <a:latin typeface="Cambria Math" panose="02040503050406030204" pitchFamily="18" charset="0"/>
                          </a:rPr>
                          <m:t>6</m:t>
                        </m:r>
                      </m:den>
                    </m:f>
                  </m:oMath>
                </a14:m>
                <a:r>
                  <a:rPr lang="zh-TW" altLang="en-US" dirty="0"/>
                  <a:t> </a:t>
                </a:r>
                <a:endParaRPr lang="en-US" dirty="0"/>
              </a:p>
              <a:p>
                <a:pPr marL="514350" indent="-514350">
                  <a:buAutoNum type="arabicPeriod"/>
                </a:pPr>
                <a14:m>
                  <m:oMath xmlns:m="http://schemas.openxmlformats.org/officeDocument/2006/math">
                    <m:nary>
                      <m:naryPr>
                        <m:chr m:val="∑"/>
                        <m:ctrlPr>
                          <a:rPr lang="en-US" altLang="zh-TW" i="1">
                            <a:latin typeface="Cambria Math" panose="02040503050406030204" pitchFamily="18" charset="0"/>
                          </a:rPr>
                        </m:ctrlPr>
                      </m:naryPr>
                      <m:sub>
                        <m:r>
                          <a:rPr lang="en-US" altLang="zh-TW" i="1">
                            <a:latin typeface="Cambria Math" panose="02040503050406030204" pitchFamily="18" charset="0"/>
                          </a:rPr>
                          <m:t>𝑘</m:t>
                        </m:r>
                        <m:r>
                          <a:rPr lang="en-US" altLang="zh-TW" i="1">
                            <a:latin typeface="Cambria Math" panose="02040503050406030204" pitchFamily="18" charset="0"/>
                          </a:rPr>
                          <m:t>=1</m:t>
                        </m:r>
                      </m:sub>
                      <m:sup>
                        <m:r>
                          <a:rPr lang="en-US" altLang="zh-TW" i="1">
                            <a:latin typeface="Cambria Math" panose="02040503050406030204" pitchFamily="18" charset="0"/>
                          </a:rPr>
                          <m:t>𝑛</m:t>
                        </m:r>
                      </m:sup>
                      <m:e>
                        <m:sSup>
                          <m:sSupPr>
                            <m:ctrlPr>
                              <a:rPr lang="en-US" altLang="zh-TW" i="1">
                                <a:latin typeface="Cambria Math" panose="02040503050406030204" pitchFamily="18" charset="0"/>
                              </a:rPr>
                            </m:ctrlPr>
                          </m:sSupPr>
                          <m:e>
                            <m:r>
                              <a:rPr lang="en-US" altLang="zh-TW" i="1">
                                <a:latin typeface="Cambria Math" panose="02040503050406030204" pitchFamily="18" charset="0"/>
                              </a:rPr>
                              <m:t>𝑘</m:t>
                            </m:r>
                          </m:e>
                          <m:sup>
                            <m:r>
                              <a:rPr lang="en-US" altLang="zh-TW" b="0" i="1" smtClean="0">
                                <a:latin typeface="Cambria Math" panose="02040503050406030204" pitchFamily="18" charset="0"/>
                              </a:rPr>
                              <m:t>3</m:t>
                            </m:r>
                          </m:sup>
                        </m:sSup>
                      </m:e>
                    </m:nary>
                    <m:r>
                      <a:rPr lang="en-US" altLang="zh-TW" b="0" i="1" smtClean="0">
                        <a:latin typeface="Cambria Math" panose="02040503050406030204" pitchFamily="18" charset="0"/>
                      </a:rPr>
                      <m:t>=</m:t>
                    </m:r>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m:t>
                                </m:r>
                              </m:e>
                            </m:d>
                          </m:num>
                          <m:den>
                            <m:r>
                              <a:rPr lang="en-US" altLang="zh-TW" i="1">
                                <a:latin typeface="Cambria Math" panose="02040503050406030204" pitchFamily="18" charset="0"/>
                              </a:rPr>
                              <m:t>2</m:t>
                            </m:r>
                          </m:den>
                        </m:f>
                        <m:r>
                          <a:rPr lang="en-US" altLang="zh-TW" i="1">
                            <a:latin typeface="Cambria Math" panose="02040503050406030204" pitchFamily="18" charset="0"/>
                          </a:rPr>
                          <m:t>)</m:t>
                        </m:r>
                      </m:e>
                      <m:sup>
                        <m:r>
                          <a:rPr lang="en-US" altLang="zh-TW" b="0" i="1" smtClean="0">
                            <a:latin typeface="Cambria Math" panose="02040503050406030204" pitchFamily="18" charset="0"/>
                          </a:rPr>
                          <m:t>2</m:t>
                        </m:r>
                      </m:sup>
                    </m:sSup>
                  </m:oMath>
                </a14:m>
                <a:endParaRPr lang="en-US" dirty="0"/>
              </a:p>
              <a:p>
                <a:pPr marL="0" indent="0">
                  <a:buNone/>
                </a:pPr>
                <a:endParaRPr lang="en-US" dirty="0"/>
              </a:p>
              <a:p>
                <a:pPr marL="0" indent="0">
                  <a:buNone/>
                </a:pPr>
                <a:r>
                  <a:rPr lang="en-US" sz="2000" dirty="0"/>
                  <a:t>*. 2 is the formula of “sum of squares”, 3 is the formula for “sum of cubes”.</a:t>
                </a:r>
              </a:p>
              <a:p>
                <a:pPr marL="0" indent="0">
                  <a:buNone/>
                </a:pPr>
                <a:r>
                  <a:rPr lang="en-US" sz="2000" dirty="0"/>
                  <a:t>*. The proof of formula 3 is outside the scope of this chapter. In chapter 2-2, we will learn about mathematical induction; then, we will be able to prove formula 3.</a:t>
                </a:r>
              </a:p>
            </p:txBody>
          </p:sp>
        </mc:Choice>
        <mc:Fallback xmlns="">
          <p:sp>
            <p:nvSpPr>
              <p:cNvPr id="3" name="Content Placeholder 2">
                <a:extLst>
                  <a:ext uri="{FF2B5EF4-FFF2-40B4-BE49-F238E27FC236}">
                    <a16:creationId xmlns:a16="http://schemas.microsoft.com/office/drawing/2014/main" id="{A6D303C4-3162-BD40-9AA5-0535890BE49C}"/>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TW">
                    <a:noFill/>
                  </a:rPr>
                  <a:t> </a:t>
                </a:r>
              </a:p>
            </p:txBody>
          </p:sp>
        </mc:Fallback>
      </mc:AlternateContent>
    </p:spTree>
    <p:extLst>
      <p:ext uri="{BB962C8B-B14F-4D97-AF65-F5344CB8AC3E}">
        <p14:creationId xmlns:p14="http://schemas.microsoft.com/office/powerpoint/2010/main" val="27792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524F-1002-0440-8BE2-53E4D56A62E9}"/>
              </a:ext>
            </a:extLst>
          </p:cNvPr>
          <p:cNvSpPr>
            <a:spLocks noGrp="1"/>
          </p:cNvSpPr>
          <p:nvPr>
            <p:ph type="title"/>
          </p:nvPr>
        </p:nvSpPr>
        <p:spPr/>
        <p:txBody>
          <a:bodyPr/>
          <a:lstStyle/>
          <a:p>
            <a:r>
              <a:rPr lang="en-TW" dirty="0"/>
              <a:t>Proof of Sum of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293DF0-DF35-2942-8D39-17FC2A9D7BA0}"/>
                  </a:ext>
                </a:extLst>
              </p:cNvPr>
              <p:cNvSpPr>
                <a:spLocks noGrp="1"/>
              </p:cNvSpPr>
              <p:nvPr>
                <p:ph idx="1"/>
              </p:nvPr>
            </p:nvSpPr>
            <p:spPr>
              <a:xfrm>
                <a:off x="838200" y="1825625"/>
                <a:ext cx="11353800" cy="4351338"/>
              </a:xfrm>
            </p:spPr>
            <p:txBody>
              <a:bodyPr/>
              <a:lstStyle/>
              <a:p>
                <a:pPr marL="0" indent="0">
                  <a:buNone/>
                </a:pPr>
                <a:r>
                  <a:rPr lang="en-TW" dirty="0"/>
                  <a:t>We know that </a:t>
                </a:r>
                <a14:m>
                  <m:oMath xmlns:m="http://schemas.openxmlformats.org/officeDocument/2006/math">
                    <m:sSup>
                      <m:sSupPr>
                        <m:ctrlPr>
                          <a:rPr lang="en-TW"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TW" dirty="0"/>
                  <a:t>, then:</a:t>
                </a:r>
              </a:p>
              <a:p>
                <a:pPr marL="0" indent="0">
                  <a:buNone/>
                </a:pPr>
                <a:r>
                  <a:rPr lang="en-TW" dirty="0"/>
                  <a:t>When k = 1, </a:t>
                </a:r>
                <a14:m>
                  <m:oMath xmlns:m="http://schemas.openxmlformats.org/officeDocument/2006/math">
                    <m:sSup>
                      <m:sSupPr>
                        <m:ctrlPr>
                          <a:rPr lang="en-TW"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3</m:t>
                        </m:r>
                      </m:sup>
                    </m:sSup>
                    <m:r>
                      <a:rPr lang="en-US" b="0" i="1" smtClean="0">
                        <a:latin typeface="Cambria Math" panose="02040503050406030204" pitchFamily="18" charset="0"/>
                      </a:rPr>
                      <m:t>+3</m:t>
                    </m:r>
                  </m:oMath>
                </a14:m>
                <a:r>
                  <a:rPr lang="en-TW" dirty="0"/>
                  <a:t> x </a:t>
                </a:r>
                <a14:m>
                  <m:oMath xmlns:m="http://schemas.openxmlformats.org/officeDocument/2006/math">
                    <m:sSup>
                      <m:sSupPr>
                        <m:ctrlPr>
                          <a:rPr lang="en-TW" i="1" dirty="0" smtClean="0">
                            <a:latin typeface="Cambria Math" panose="02040503050406030204" pitchFamily="18" charset="0"/>
                          </a:rPr>
                        </m:ctrlPr>
                      </m:sSupPr>
                      <m:e>
                        <m:r>
                          <a:rPr lang="en-US" b="0" i="1" dirty="0" smtClean="0">
                            <a:latin typeface="Cambria Math" panose="02040503050406030204" pitchFamily="18" charset="0"/>
                          </a:rPr>
                          <m:t>1</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+3</m:t>
                    </m:r>
                  </m:oMath>
                </a14:m>
                <a:r>
                  <a:rPr lang="en-TW" dirty="0"/>
                  <a:t> x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+1</m:t>
                    </m:r>
                  </m:oMath>
                </a14:m>
                <a:endParaRPr lang="en-US" b="0" dirty="0"/>
              </a:p>
              <a:p>
                <a:pPr marL="0" indent="0">
                  <a:buNone/>
                </a:pPr>
                <a:r>
                  <a:rPr lang="en-TW" dirty="0"/>
                  <a:t>W</a:t>
                </a:r>
                <a:r>
                  <a:rPr lang="en-US" dirty="0"/>
                  <a:t>hen k = 2, </a:t>
                </a:r>
                <a14:m>
                  <m:oMath xmlns:m="http://schemas.openxmlformats.org/officeDocument/2006/math">
                    <m:sSup>
                      <m:sSupPr>
                        <m:ctrlPr>
                          <a:rPr lang="en-TW"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3</m:t>
                        </m:r>
                      </m:sup>
                    </m:sSup>
                    <m:r>
                      <a:rPr lang="en-US" i="1">
                        <a:latin typeface="Cambria Math" panose="02040503050406030204" pitchFamily="18" charset="0"/>
                      </a:rPr>
                      <m:t>+3</m:t>
                    </m:r>
                  </m:oMath>
                </a14:m>
                <a:r>
                  <a:rPr lang="en-TW" dirty="0"/>
                  <a:t> x </a:t>
                </a:r>
                <a14:m>
                  <m:oMath xmlns:m="http://schemas.openxmlformats.org/officeDocument/2006/math">
                    <m:sSup>
                      <m:sSupPr>
                        <m:ctrlPr>
                          <a:rPr lang="en-TW" i="1" dirty="0">
                            <a:latin typeface="Cambria Math" panose="02040503050406030204" pitchFamily="18" charset="0"/>
                          </a:rPr>
                        </m:ctrlPr>
                      </m:sSupPr>
                      <m:e>
                        <m:r>
                          <a:rPr lang="en-US" b="0" i="1" dirty="0" smtClean="0">
                            <a:latin typeface="Cambria Math" panose="02040503050406030204" pitchFamily="18" charset="0"/>
                          </a:rPr>
                          <m:t>2</m:t>
                        </m:r>
                      </m:e>
                      <m:sup>
                        <m:r>
                          <a:rPr lang="en-US" i="1" dirty="0">
                            <a:latin typeface="Cambria Math" panose="02040503050406030204" pitchFamily="18" charset="0"/>
                          </a:rPr>
                          <m:t>2</m:t>
                        </m:r>
                      </m:sup>
                    </m:sSup>
                    <m:r>
                      <a:rPr lang="en-US" i="1" dirty="0">
                        <a:latin typeface="Cambria Math" panose="02040503050406030204" pitchFamily="18" charset="0"/>
                      </a:rPr>
                      <m:t>+3</m:t>
                    </m:r>
                  </m:oMath>
                </a14:m>
                <a:r>
                  <a:rPr lang="en-TW" dirty="0"/>
                  <a:t> x </a:t>
                </a:r>
                <a14:m>
                  <m:oMath xmlns:m="http://schemas.openxmlformats.org/officeDocument/2006/math">
                    <m:r>
                      <a:rPr lang="en-US" i="1" dirty="0">
                        <a:latin typeface="Cambria Math" panose="02040503050406030204" pitchFamily="18" charset="0"/>
                      </a:rPr>
                      <m:t>2</m:t>
                    </m:r>
                    <m:r>
                      <a:rPr lang="en-US" i="1">
                        <a:latin typeface="Cambria Math" panose="02040503050406030204" pitchFamily="18" charset="0"/>
                      </a:rPr>
                      <m:t>+1</m:t>
                    </m:r>
                  </m:oMath>
                </a14:m>
                <a:endParaRPr lang="en-TW" dirty="0"/>
              </a:p>
              <a:p>
                <a:pPr marL="0" indent="0">
                  <a:buNone/>
                </a:pPr>
                <a:r>
                  <a:rPr lang="en-TW" dirty="0"/>
                  <a:t>…</a:t>
                </a:r>
              </a:p>
              <a:p>
                <a:pPr marL="0" indent="0">
                  <a:buNone/>
                </a:pPr>
                <a:r>
                  <a:rPr lang="en-TW" dirty="0"/>
                  <a:t>When k = n, </a:t>
                </a:r>
                <a14:m>
                  <m:oMath xmlns:m="http://schemas.openxmlformats.org/officeDocument/2006/math">
                    <m:sSup>
                      <m:sSupPr>
                        <m:ctrlPr>
                          <a:rPr lang="en-TW"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e>
                      <m:sup>
                        <m:r>
                          <a:rPr lang="en-US" i="1">
                            <a:latin typeface="Cambria Math" panose="02040503050406030204" pitchFamily="18" charset="0"/>
                          </a:rPr>
                          <m:t>3</m:t>
                        </m:r>
                      </m:sup>
                    </m:sSup>
                    <m:r>
                      <a:rPr lang="en-US" i="1">
                        <a:latin typeface="Cambria Math" panose="02040503050406030204" pitchFamily="18" charset="0"/>
                      </a:rPr>
                      <m:t>+3</m:t>
                    </m:r>
                  </m:oMath>
                </a14:m>
                <a:r>
                  <a:rPr lang="en-TW" dirty="0"/>
                  <a:t> x </a:t>
                </a:r>
                <a14:m>
                  <m:oMath xmlns:m="http://schemas.openxmlformats.org/officeDocument/2006/math">
                    <m:sSup>
                      <m:sSupPr>
                        <m:ctrlPr>
                          <a:rPr lang="en-TW" i="1" dirty="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+1)</m:t>
                        </m:r>
                      </m:e>
                      <m:sup>
                        <m:r>
                          <a:rPr lang="en-US" i="1" dirty="0">
                            <a:latin typeface="Cambria Math" panose="02040503050406030204" pitchFamily="18" charset="0"/>
                          </a:rPr>
                          <m:t>2</m:t>
                        </m:r>
                      </m:sup>
                    </m:sSup>
                    <m:r>
                      <a:rPr lang="en-US" i="1" dirty="0">
                        <a:latin typeface="Cambria Math" panose="02040503050406030204" pitchFamily="18" charset="0"/>
                      </a:rPr>
                      <m:t>+3</m:t>
                    </m:r>
                  </m:oMath>
                </a14:m>
                <a:r>
                  <a:rPr lang="en-TW" dirty="0"/>
                  <a:t> x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+1)+1</m:t>
                    </m:r>
                  </m:oMath>
                </a14:m>
                <a:endParaRPr lang="en-TW" dirty="0"/>
              </a:p>
              <a:p>
                <a:pPr marL="0" indent="0">
                  <a:buNone/>
                </a:pPr>
                <a:r>
                  <a:rPr lang="en-TW" dirty="0"/>
                  <a:t>Adding all equations above together, we get:</a:t>
                </a:r>
              </a:p>
              <a:p>
                <a:pPr marL="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e>
                      <m:sup>
                        <m:r>
                          <a:rPr lang="en-US" i="1">
                            <a:latin typeface="Cambria Math" panose="02040503050406030204" pitchFamily="18" charset="0"/>
                          </a:rPr>
                          <m:t>3</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3</m:t>
                        </m:r>
                      </m:sup>
                    </m:sSup>
                    <m:r>
                      <a:rPr lang="en-US" b="0" i="1" smtClean="0">
                        <a:latin typeface="Cambria Math" panose="02040503050406030204" pitchFamily="18" charset="0"/>
                      </a:rPr>
                      <m:t>+3</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oMath>
                </a14:m>
                <a:endParaRPr lang="en-TW" dirty="0"/>
              </a:p>
              <a:p>
                <a:pPr marL="0" indent="0">
                  <a:buNone/>
                </a:pPr>
                <a:r>
                  <a:rPr lang="en-TW" dirty="0"/>
                  <a:t>Then, we do:</a:t>
                </a:r>
              </a:p>
            </p:txBody>
          </p:sp>
        </mc:Choice>
        <mc:Fallback xmlns="">
          <p:sp>
            <p:nvSpPr>
              <p:cNvPr id="3" name="Content Placeholder 2">
                <a:extLst>
                  <a:ext uri="{FF2B5EF4-FFF2-40B4-BE49-F238E27FC236}">
                    <a16:creationId xmlns:a16="http://schemas.microsoft.com/office/drawing/2014/main" id="{D8293DF0-DF35-2942-8D39-17FC2A9D7BA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117" t="-2326"/>
                </a:stretch>
              </a:blipFill>
            </p:spPr>
            <p:txBody>
              <a:bodyPr/>
              <a:lstStyle/>
              <a:p>
                <a:r>
                  <a:rPr lang="en-TW">
                    <a:noFill/>
                  </a:rPr>
                  <a:t> </a:t>
                </a:r>
              </a:p>
            </p:txBody>
          </p:sp>
        </mc:Fallback>
      </mc:AlternateContent>
    </p:spTree>
    <p:extLst>
      <p:ext uri="{BB962C8B-B14F-4D97-AF65-F5344CB8AC3E}">
        <p14:creationId xmlns:p14="http://schemas.microsoft.com/office/powerpoint/2010/main" val="316685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381E-C6E2-8C4D-9FD7-E9C6B3ACB784}"/>
              </a:ext>
            </a:extLst>
          </p:cNvPr>
          <p:cNvSpPr>
            <a:spLocks noGrp="1"/>
          </p:cNvSpPr>
          <p:nvPr>
            <p:ph type="title"/>
          </p:nvPr>
        </p:nvSpPr>
        <p:spPr/>
        <p:txBody>
          <a:bodyPr/>
          <a:lstStyle/>
          <a:p>
            <a:r>
              <a:rPr lang="en-TW" dirty="0"/>
              <a:t>Proof of Sum of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66282-E788-474A-BD7A-92A21570171F}"/>
                  </a:ext>
                </a:extLst>
              </p:cNvPr>
              <p:cNvSpPr>
                <a:spLocks noGrp="1"/>
              </p:cNvSpPr>
              <p:nvPr>
                <p:ph idx="1"/>
              </p:nvPr>
            </p:nvSpPr>
            <p:spPr>
              <a:xfrm>
                <a:off x="838200" y="1825624"/>
                <a:ext cx="10515600" cy="5032375"/>
              </a:xfrm>
            </p:spPr>
            <p:txBody>
              <a:bodyPr/>
              <a:lstStyle/>
              <a:p>
                <a:pPr marL="0" indent="0">
                  <a:buNone/>
                </a:pPr>
                <a14:m>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 </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TW" dirty="0"/>
                  <a:t>, then:</a:t>
                </a:r>
              </a:p>
              <a:p>
                <a:pPr marL="0" indent="0" algn="ctr">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e>
                        <m:sup>
                          <m:r>
                            <a:rPr lang="en-US" i="1">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3</m:t>
                          </m:r>
                        </m:sup>
                      </m:sSup>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+3</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TW" dirty="0"/>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 </m:t>
                    </m:r>
                    <m:sSup>
                      <m:sSupPr>
                        <m:ctrlPr>
                          <a:rPr lang="en-TW"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𝑛</m:t>
                    </m:r>
                    <m:r>
                      <a:rPr lang="en-US" b="0" i="1" smtClean="0">
                        <a:latin typeface="Cambria Math" panose="02040503050406030204" pitchFamily="18" charset="0"/>
                      </a:rPr>
                      <m:t>+1=1+6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𝑛</m:t>
                    </m:r>
                  </m:oMath>
                </a14:m>
                <a:r>
                  <a:rPr lang="en-TW" dirty="0"/>
                  <a:t>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TW"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𝑛</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a14:m>
                <a:r>
                  <a:rPr lang="en-TW" dirty="0"/>
                  <a:t>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TW"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a14:m>
                <a:endParaRPr lang="en-US" dirty="0"/>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TW"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𝑛</m:t>
                        </m:r>
                      </m:sub>
                    </m:sSub>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+1)(2</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i="1">
                            <a:latin typeface="Cambria Math" panose="02040503050406030204" pitchFamily="18" charset="0"/>
                          </a:rPr>
                          <m:t>6</m:t>
                        </m:r>
                      </m:den>
                    </m:f>
                  </m:oMath>
                </a14:m>
                <a:endParaRPr lang="en-TW" dirty="0"/>
              </a:p>
            </p:txBody>
          </p:sp>
        </mc:Choice>
        <mc:Fallback xmlns="">
          <p:sp>
            <p:nvSpPr>
              <p:cNvPr id="3" name="Content Placeholder 2">
                <a:extLst>
                  <a:ext uri="{FF2B5EF4-FFF2-40B4-BE49-F238E27FC236}">
                    <a16:creationId xmlns:a16="http://schemas.microsoft.com/office/drawing/2014/main" id="{57E66282-E788-474A-BD7A-92A21570171F}"/>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362" t="-2015"/>
                </a:stretch>
              </a:blipFill>
            </p:spPr>
            <p:txBody>
              <a:bodyPr/>
              <a:lstStyle/>
              <a:p>
                <a:r>
                  <a:rPr lang="en-TW">
                    <a:noFill/>
                  </a:rPr>
                  <a:t> </a:t>
                </a:r>
              </a:p>
            </p:txBody>
          </p:sp>
        </mc:Fallback>
      </mc:AlternateContent>
    </p:spTree>
    <p:extLst>
      <p:ext uri="{BB962C8B-B14F-4D97-AF65-F5344CB8AC3E}">
        <p14:creationId xmlns:p14="http://schemas.microsoft.com/office/powerpoint/2010/main" val="70244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FB29-2052-C94A-9787-55E013852CDD}"/>
              </a:ext>
            </a:extLst>
          </p:cNvPr>
          <p:cNvSpPr>
            <a:spLocks noGrp="1"/>
          </p:cNvSpPr>
          <p:nvPr>
            <p:ph type="title"/>
          </p:nvPr>
        </p:nvSpPr>
        <p:spPr/>
        <p:txBody>
          <a:bodyPr/>
          <a:lstStyle/>
          <a:p>
            <a:r>
              <a:rPr lang="en-TW" dirty="0"/>
              <a:t>Overview</a:t>
            </a:r>
          </a:p>
        </p:txBody>
      </p:sp>
      <p:sp>
        <p:nvSpPr>
          <p:cNvPr id="3" name="Content Placeholder 2">
            <a:extLst>
              <a:ext uri="{FF2B5EF4-FFF2-40B4-BE49-F238E27FC236}">
                <a16:creationId xmlns:a16="http://schemas.microsoft.com/office/drawing/2014/main" id="{76F1E36A-B8F5-1F47-AD2A-9B155775719A}"/>
              </a:ext>
            </a:extLst>
          </p:cNvPr>
          <p:cNvSpPr>
            <a:spLocks noGrp="1"/>
          </p:cNvSpPr>
          <p:nvPr>
            <p:ph idx="1"/>
          </p:nvPr>
        </p:nvSpPr>
        <p:spPr/>
        <p:txBody>
          <a:bodyPr/>
          <a:lstStyle/>
          <a:p>
            <a:pPr marL="514350" indent="-514350">
              <a:buFont typeface="+mj-lt"/>
              <a:buAutoNum type="arabicPeriod"/>
            </a:pPr>
            <a:r>
              <a:rPr lang="en-US" dirty="0"/>
              <a:t>Arithmetic Sequence and Geometric Sequence</a:t>
            </a:r>
            <a:endParaRPr lang="en-TW" dirty="0"/>
          </a:p>
          <a:p>
            <a:pPr marL="514350" indent="-514350">
              <a:buFont typeface="+mj-lt"/>
              <a:buAutoNum type="arabicPeriod"/>
            </a:pPr>
            <a:r>
              <a:rPr lang="en-TW" dirty="0"/>
              <a:t>Sigma and its properties</a:t>
            </a:r>
          </a:p>
          <a:p>
            <a:pPr marL="0" indent="0">
              <a:buNone/>
            </a:pPr>
            <a:endParaRPr lang="en-TW" dirty="0"/>
          </a:p>
        </p:txBody>
      </p:sp>
    </p:spTree>
    <p:extLst>
      <p:ext uri="{BB962C8B-B14F-4D97-AF65-F5344CB8AC3E}">
        <p14:creationId xmlns:p14="http://schemas.microsoft.com/office/powerpoint/2010/main" val="1220566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59F8-3525-C447-8802-2965CE957EFD}"/>
              </a:ext>
            </a:extLst>
          </p:cNvPr>
          <p:cNvSpPr>
            <a:spLocks noGrp="1"/>
          </p:cNvSpPr>
          <p:nvPr>
            <p:ph type="title"/>
          </p:nvPr>
        </p:nvSpPr>
        <p:spPr/>
        <p:txBody>
          <a:bodyPr/>
          <a:lstStyle/>
          <a:p>
            <a:r>
              <a:rPr lang="en-TW"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400B62-AC06-6743-952E-206BB76D88F9}"/>
                  </a:ext>
                </a:extLst>
              </p:cNvPr>
              <p:cNvSpPr>
                <a:spLocks noGrp="1"/>
              </p:cNvSpPr>
              <p:nvPr>
                <p:ph idx="1"/>
              </p:nvPr>
            </p:nvSpPr>
            <p:spPr/>
            <p:txBody>
              <a:bodyPr/>
              <a:lstStyle/>
              <a:p>
                <a:pPr marL="0" indent="0">
                  <a:buNone/>
                </a:pPr>
                <a:r>
                  <a:rPr lang="en-TW" dirty="0"/>
                  <a:t>Compute the value of </a:t>
                </a:r>
                <a14:m>
                  <m:oMath xmlns:m="http://schemas.openxmlformats.org/officeDocument/2006/math">
                    <m:sSup>
                      <m:sSupPr>
                        <m:ctrlPr>
                          <a:rPr lang="en-TW"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TW" i="1">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TW" i="1">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a14:m>
                <a:r>
                  <a:rPr lang="en-TW" dirty="0"/>
                  <a:t> by using the formula.</a:t>
                </a:r>
              </a:p>
            </p:txBody>
          </p:sp>
        </mc:Choice>
        <mc:Fallback xmlns="">
          <p:sp>
            <p:nvSpPr>
              <p:cNvPr id="3" name="Content Placeholder 2">
                <a:extLst>
                  <a:ext uri="{FF2B5EF4-FFF2-40B4-BE49-F238E27FC236}">
                    <a16:creationId xmlns:a16="http://schemas.microsoft.com/office/drawing/2014/main" id="{51400B62-AC06-6743-952E-206BB76D88F9}"/>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327456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14F8-42D4-4C46-A91A-BE8C71724325}"/>
              </a:ext>
            </a:extLst>
          </p:cNvPr>
          <p:cNvSpPr>
            <a:spLocks noGrp="1"/>
          </p:cNvSpPr>
          <p:nvPr>
            <p:ph type="title"/>
          </p:nvPr>
        </p:nvSpPr>
        <p:spPr/>
        <p:txBody>
          <a:bodyPr/>
          <a:lstStyle/>
          <a:p>
            <a:r>
              <a:rPr lang="en-TW"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1E9264-2A8A-354F-8257-938C64911E89}"/>
                  </a:ext>
                </a:extLst>
              </p:cNvPr>
              <p:cNvSpPr>
                <a:spLocks noGrp="1"/>
              </p:cNvSpPr>
              <p:nvPr>
                <p:ph idx="1"/>
              </p:nvPr>
            </p:nvSpPr>
            <p:spPr/>
            <p:txBody>
              <a:bodyPr/>
              <a:lstStyle/>
              <a:p>
                <a:pPr marL="0" indent="0">
                  <a:buNone/>
                </a:pPr>
                <a:r>
                  <a:rPr lang="en-TW" dirty="0"/>
                  <a:t>Compute the value of </a:t>
                </a:r>
                <a14:m>
                  <m:oMath xmlns:m="http://schemas.openxmlformats.org/officeDocument/2006/math">
                    <m:sSup>
                      <m:sSupPr>
                        <m:ctrlPr>
                          <a:rPr lang="en-TW" i="1">
                            <a:latin typeface="Cambria Math" panose="02040503050406030204" pitchFamily="18" charset="0"/>
                          </a:rPr>
                        </m:ctrlPr>
                      </m:sSupPr>
                      <m:e>
                        <m:r>
                          <a:rPr lang="en-US" b="0" i="1" smtClean="0">
                            <a:latin typeface="Cambria Math" panose="02040503050406030204" pitchFamily="18" charset="0"/>
                          </a:rPr>
                          <m:t>10</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TW" i="1">
                            <a:latin typeface="Cambria Math" panose="02040503050406030204" pitchFamily="18" charset="0"/>
                          </a:rPr>
                        </m:ctrlPr>
                      </m:sSupPr>
                      <m:e>
                        <m:r>
                          <a:rPr lang="en-US" b="0" i="1" smtClean="0">
                            <a:latin typeface="Cambria Math" panose="02040503050406030204" pitchFamily="18" charset="0"/>
                          </a:rPr>
                          <m:t>11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TW" i="1">
                            <a:latin typeface="Cambria Math" panose="02040503050406030204" pitchFamily="18" charset="0"/>
                          </a:rPr>
                        </m:ctrlPr>
                      </m:sSupPr>
                      <m:e>
                        <m:r>
                          <a:rPr lang="en-US" b="0" i="1" smtClean="0">
                            <a:latin typeface="Cambria Math" panose="02040503050406030204" pitchFamily="18" charset="0"/>
                          </a:rPr>
                          <m:t>20</m:t>
                        </m:r>
                      </m:e>
                      <m:sup>
                        <m:r>
                          <a:rPr lang="en-US" i="1">
                            <a:latin typeface="Cambria Math" panose="02040503050406030204" pitchFamily="18" charset="0"/>
                          </a:rPr>
                          <m:t>2</m:t>
                        </m:r>
                      </m:sup>
                    </m:sSup>
                    <m:r>
                      <a:rPr lang="en-US" b="0" i="1" smtClean="0">
                        <a:latin typeface="Cambria Math" panose="02040503050406030204" pitchFamily="18" charset="0"/>
                      </a:rPr>
                      <m:t>.</m:t>
                    </m:r>
                  </m:oMath>
                </a14:m>
                <a:endParaRPr lang="en-TW" dirty="0"/>
              </a:p>
            </p:txBody>
          </p:sp>
        </mc:Choice>
        <mc:Fallback xmlns="">
          <p:sp>
            <p:nvSpPr>
              <p:cNvPr id="3" name="Content Placeholder 2">
                <a:extLst>
                  <a:ext uri="{FF2B5EF4-FFF2-40B4-BE49-F238E27FC236}">
                    <a16:creationId xmlns:a16="http://schemas.microsoft.com/office/drawing/2014/main" id="{221E9264-2A8A-354F-8257-938C64911E89}"/>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134596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23D8-91E5-E74E-8682-4A6D8C5706E8}"/>
              </a:ext>
            </a:extLst>
          </p:cNvPr>
          <p:cNvSpPr>
            <a:spLocks noGrp="1"/>
          </p:cNvSpPr>
          <p:nvPr>
            <p:ph type="title"/>
          </p:nvPr>
        </p:nvSpPr>
        <p:spPr/>
        <p:txBody>
          <a:bodyPr/>
          <a:lstStyle/>
          <a:p>
            <a:r>
              <a:rPr lang="en-TW" dirty="0"/>
              <a:t>Example 5</a:t>
            </a:r>
          </a:p>
        </p:txBody>
      </p:sp>
      <p:sp>
        <p:nvSpPr>
          <p:cNvPr id="3" name="Content Placeholder 2">
            <a:extLst>
              <a:ext uri="{FF2B5EF4-FFF2-40B4-BE49-F238E27FC236}">
                <a16:creationId xmlns:a16="http://schemas.microsoft.com/office/drawing/2014/main" id="{53B242D4-D1C2-F34E-BD1D-8B80748AA69B}"/>
              </a:ext>
            </a:extLst>
          </p:cNvPr>
          <p:cNvSpPr>
            <a:spLocks noGrp="1"/>
          </p:cNvSpPr>
          <p:nvPr>
            <p:ph idx="1"/>
          </p:nvPr>
        </p:nvSpPr>
        <p:spPr/>
        <p:txBody>
          <a:bodyPr/>
          <a:lstStyle/>
          <a:p>
            <a:pPr marL="0" indent="0">
              <a:buNone/>
            </a:pPr>
            <a:r>
              <a:rPr lang="en-TW" dirty="0"/>
              <a:t>Find the value </a:t>
            </a:r>
            <a:r>
              <a:rPr lang="en-US" altLang="zh-TW" dirty="0"/>
              <a:t>of 1x3 + 3x5 + 5x7 + …. + 29x31</a:t>
            </a:r>
            <a:endParaRPr lang="en-TW" dirty="0"/>
          </a:p>
        </p:txBody>
      </p:sp>
    </p:spTree>
    <p:extLst>
      <p:ext uri="{BB962C8B-B14F-4D97-AF65-F5344CB8AC3E}">
        <p14:creationId xmlns:p14="http://schemas.microsoft.com/office/powerpoint/2010/main" val="951648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93FB-3DAE-6F4C-82F6-1BDC6AD69B0F}"/>
              </a:ext>
            </a:extLst>
          </p:cNvPr>
          <p:cNvSpPr>
            <a:spLocks noGrp="1"/>
          </p:cNvSpPr>
          <p:nvPr>
            <p:ph type="title"/>
          </p:nvPr>
        </p:nvSpPr>
        <p:spPr/>
        <p:txBody>
          <a:bodyPr/>
          <a:lstStyle/>
          <a:p>
            <a:r>
              <a:rPr lang="en-TW" dirty="0"/>
              <a:t>Example 6</a:t>
            </a:r>
          </a:p>
        </p:txBody>
      </p:sp>
      <p:sp>
        <p:nvSpPr>
          <p:cNvPr id="3" name="Content Placeholder 2">
            <a:extLst>
              <a:ext uri="{FF2B5EF4-FFF2-40B4-BE49-F238E27FC236}">
                <a16:creationId xmlns:a16="http://schemas.microsoft.com/office/drawing/2014/main" id="{320D4749-649D-7F43-8B13-1FE32CA1E843}"/>
              </a:ext>
            </a:extLst>
          </p:cNvPr>
          <p:cNvSpPr>
            <a:spLocks noGrp="1"/>
          </p:cNvSpPr>
          <p:nvPr>
            <p:ph idx="1"/>
          </p:nvPr>
        </p:nvSpPr>
        <p:spPr/>
        <p:txBody>
          <a:bodyPr/>
          <a:lstStyle/>
          <a:p>
            <a:pPr marL="0" indent="0">
              <a:buNone/>
            </a:pPr>
            <a:r>
              <a:rPr lang="en-TW" dirty="0"/>
              <a:t>Find the value of 5 x 8 + 6 x 9 + … + n x (n + 3) in terms of n.</a:t>
            </a:r>
          </a:p>
        </p:txBody>
      </p:sp>
    </p:spTree>
    <p:extLst>
      <p:ext uri="{BB962C8B-B14F-4D97-AF65-F5344CB8AC3E}">
        <p14:creationId xmlns:p14="http://schemas.microsoft.com/office/powerpoint/2010/main" val="242768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52421-6BD9-824B-8597-C097BF85335C}"/>
              </a:ext>
            </a:extLst>
          </p:cNvPr>
          <p:cNvSpPr>
            <a:spLocks noGrp="1"/>
          </p:cNvSpPr>
          <p:nvPr>
            <p:ph type="ctrTitle"/>
          </p:nvPr>
        </p:nvSpPr>
        <p:spPr>
          <a:xfrm>
            <a:off x="1113810" y="2960716"/>
            <a:ext cx="4036334" cy="2387600"/>
          </a:xfrm>
        </p:spPr>
        <p:txBody>
          <a:bodyPr anchor="t">
            <a:normAutofit fontScale="90000"/>
          </a:bodyPr>
          <a:lstStyle/>
          <a:p>
            <a:pPr algn="l"/>
            <a:r>
              <a:rPr lang="en-US" sz="4600" dirty="0"/>
              <a:t>1.</a:t>
            </a:r>
            <a:br>
              <a:rPr lang="en-US" sz="4600" dirty="0"/>
            </a:br>
            <a:r>
              <a:rPr lang="en-US" sz="4800" dirty="0"/>
              <a:t>Arithmetic Sequence and Geometric Sequence</a:t>
            </a:r>
            <a:br>
              <a:rPr lang="en-TW" sz="4800" dirty="0"/>
            </a:br>
            <a:br>
              <a:rPr lang="en-US" sz="4800" dirty="0"/>
            </a:br>
            <a:br>
              <a:rPr lang="en-US" sz="4600" dirty="0"/>
            </a:br>
            <a:br>
              <a:rPr lang="en-US" sz="4600" dirty="0"/>
            </a:br>
            <a:endParaRPr lang="en-TW" sz="4600" dirty="0"/>
          </a:p>
        </p:txBody>
      </p:sp>
      <p:sp>
        <p:nvSpPr>
          <p:cNvPr id="3" name="Subtitle 2">
            <a:extLst>
              <a:ext uri="{FF2B5EF4-FFF2-40B4-BE49-F238E27FC236}">
                <a16:creationId xmlns:a16="http://schemas.microsoft.com/office/drawing/2014/main" id="{26AB6786-8C7A-8C4D-A967-EA77BE27EF11}"/>
              </a:ext>
            </a:extLst>
          </p:cNvPr>
          <p:cNvSpPr>
            <a:spLocks noGrp="1"/>
          </p:cNvSpPr>
          <p:nvPr>
            <p:ph type="subTitle" idx="1"/>
          </p:nvPr>
        </p:nvSpPr>
        <p:spPr>
          <a:xfrm>
            <a:off x="1113809" y="953037"/>
            <a:ext cx="4036333" cy="1709849"/>
          </a:xfrm>
        </p:spPr>
        <p:txBody>
          <a:bodyPr anchor="b">
            <a:normAutofit/>
          </a:bodyPr>
          <a:lstStyle/>
          <a:p>
            <a:pPr algn="l"/>
            <a:endParaRPr lang="en-TW" sz="2000" dirty="0"/>
          </a:p>
        </p:txBody>
      </p:sp>
      <p:grpSp>
        <p:nvGrpSpPr>
          <p:cNvPr id="92" name="Group 9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93" name="Rectangle 9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CD81E747-1C82-DF40-8596-AC3C63FCC5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17331" y="1047432"/>
            <a:ext cx="4762500" cy="4762500"/>
          </a:xfrm>
          <a:prstGeom prst="rect">
            <a:avLst/>
          </a:prstGeom>
        </p:spPr>
      </p:pic>
    </p:spTree>
    <p:extLst>
      <p:ext uri="{BB962C8B-B14F-4D97-AF65-F5344CB8AC3E}">
        <p14:creationId xmlns:p14="http://schemas.microsoft.com/office/powerpoint/2010/main" val="420411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8D52-2D25-3946-81D7-D0E8C9EDC608}"/>
              </a:ext>
            </a:extLst>
          </p:cNvPr>
          <p:cNvSpPr>
            <a:spLocks noGrp="1"/>
          </p:cNvSpPr>
          <p:nvPr>
            <p:ph type="title"/>
          </p:nvPr>
        </p:nvSpPr>
        <p:spPr/>
        <p:txBody>
          <a:bodyPr/>
          <a:lstStyle/>
          <a:p>
            <a:r>
              <a:rPr lang="en-TW" dirty="0"/>
              <a:t>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3D813-30AD-E942-B40F-05646733A78E}"/>
                  </a:ext>
                </a:extLst>
              </p:cNvPr>
              <p:cNvSpPr>
                <a:spLocks noGrp="1"/>
              </p:cNvSpPr>
              <p:nvPr>
                <p:ph idx="1"/>
              </p:nvPr>
            </p:nvSpPr>
            <p:spPr>
              <a:xfrm>
                <a:off x="838200" y="1825625"/>
                <a:ext cx="10515600" cy="4667250"/>
              </a:xfrm>
            </p:spPr>
            <p:txBody>
              <a:bodyPr>
                <a:normAutofit/>
              </a:bodyPr>
              <a:lstStyle/>
              <a:p>
                <a:pPr marL="0" indent="0">
                  <a:buNone/>
                </a:pPr>
                <a:r>
                  <a:rPr lang="en-TW" dirty="0"/>
                  <a:t>What is a sequence? Well, if we put numbers in a list, then it’s a sequence. For example, -2, 35, </a:t>
                </a:r>
                <a14:m>
                  <m:oMath xmlns:m="http://schemas.openxmlformats.org/officeDocument/2006/math">
                    <m:f>
                      <m:fPr>
                        <m:ctrlPr>
                          <a:rPr lang="en-TW"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oMath>
                </a14:m>
                <a:r>
                  <a:rPr lang="en-TW" dirty="0"/>
                  <a:t>, -</a:t>
                </a:r>
                <a14:m>
                  <m:oMath xmlns:m="http://schemas.openxmlformats.org/officeDocument/2006/math">
                    <m:r>
                      <a:rPr lang="en-TW" i="1" smtClean="0">
                        <a:latin typeface="Cambria Math" panose="02040503050406030204" pitchFamily="18" charset="0"/>
                        <a:ea typeface="Cambria Math" panose="02040503050406030204" pitchFamily="18" charset="0"/>
                      </a:rPr>
                      <m:t>∞</m:t>
                    </m:r>
                  </m:oMath>
                </a14:m>
                <a:r>
                  <a:rPr lang="en-TW" dirty="0"/>
                  <a:t>, 12, 0, 0, 12, 34 is a sequence. However, we are more interested in some special sequences.</a:t>
                </a:r>
              </a:p>
              <a:p>
                <a:pPr marL="0" indent="0">
                  <a:buNone/>
                </a:pPr>
                <a:r>
                  <a:rPr lang="en-TW" dirty="0"/>
                  <a:t>In this chapter, we will </a:t>
                </a:r>
                <a:r>
                  <a:rPr lang="en-US" dirty="0"/>
                  <a:t>investigate</a:t>
                </a:r>
                <a:r>
                  <a:rPr lang="en-TW" dirty="0"/>
                  <a:t> 2 special sequences:</a:t>
                </a:r>
              </a:p>
              <a:p>
                <a:pPr marL="514350" indent="-514350">
                  <a:buAutoNum type="arabicPeriod"/>
                </a:pPr>
                <a:r>
                  <a:rPr lang="en-US" dirty="0"/>
                  <a:t>Arithmetic Sequence</a:t>
                </a:r>
              </a:p>
              <a:p>
                <a:pPr marL="514350" indent="-514350">
                  <a:buFont typeface="Arial" panose="020B0604020202020204" pitchFamily="34" charset="0"/>
                  <a:buAutoNum type="arabicPeriod"/>
                </a:pPr>
                <a:r>
                  <a:rPr lang="en-US" dirty="0"/>
                  <a:t>Geometric Sequence</a:t>
                </a:r>
              </a:p>
              <a:p>
                <a:pPr marL="0" indent="0">
                  <a:buNone/>
                </a:pPr>
                <a:endParaRPr lang="en-TW" dirty="0"/>
              </a:p>
              <a:p>
                <a:pPr marL="0" indent="0">
                  <a:buNone/>
                </a:pPr>
                <a:r>
                  <a:rPr lang="en-TW" sz="2000" dirty="0"/>
                  <a:t>*. There are other special sequences in the world that is not part of this chapter. For example, </a:t>
                </a:r>
                <a:r>
                  <a:rPr lang="en-US" sz="2000" dirty="0"/>
                  <a:t>Fibonacci Sequence</a:t>
                </a:r>
                <a:r>
                  <a:rPr lang="en-TW" sz="2000" dirty="0"/>
                  <a:t> is quite famous in recursion and number theory. We will talk about it later in this course.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AF3D813-30AD-E942-B40F-05646733A78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06" t="-2168"/>
                </a:stretch>
              </a:blipFill>
            </p:spPr>
            <p:txBody>
              <a:bodyPr/>
              <a:lstStyle/>
              <a:p>
                <a:r>
                  <a:rPr lang="en-TW">
                    <a:noFill/>
                  </a:rPr>
                  <a:t> </a:t>
                </a:r>
              </a:p>
            </p:txBody>
          </p:sp>
        </mc:Fallback>
      </mc:AlternateContent>
    </p:spTree>
    <p:extLst>
      <p:ext uri="{BB962C8B-B14F-4D97-AF65-F5344CB8AC3E}">
        <p14:creationId xmlns:p14="http://schemas.microsoft.com/office/powerpoint/2010/main" val="49824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3761-FFC4-BD42-A7D5-D9337FA24B59}"/>
              </a:ext>
            </a:extLst>
          </p:cNvPr>
          <p:cNvSpPr>
            <a:spLocks noGrp="1"/>
          </p:cNvSpPr>
          <p:nvPr>
            <p:ph type="title"/>
          </p:nvPr>
        </p:nvSpPr>
        <p:spPr/>
        <p:txBody>
          <a:bodyPr/>
          <a:lstStyle/>
          <a:p>
            <a:r>
              <a:rPr lang="en-US" dirty="0"/>
              <a:t>Arithmetic Sequence</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206772-1CA0-0349-9B7F-0B7856EC8F2E}"/>
                  </a:ext>
                </a:extLst>
              </p:cNvPr>
              <p:cNvSpPr>
                <a:spLocks noGrp="1"/>
              </p:cNvSpPr>
              <p:nvPr>
                <p:ph idx="1"/>
              </p:nvPr>
            </p:nvSpPr>
            <p:spPr/>
            <p:txBody>
              <a:bodyPr/>
              <a:lstStyle/>
              <a:p>
                <a:pPr marL="0" indent="0">
                  <a:buNone/>
                </a:pPr>
                <a:r>
                  <a:rPr lang="en-US" dirty="0"/>
                  <a:t>In an Arithmetic Sequence, the difference between one term and the next is a constant. The constant is called “common difference” of the arithmetic sequence, denoted as </a:t>
                </a:r>
                <a14:m>
                  <m:oMath xmlns:m="http://schemas.openxmlformats.org/officeDocument/2006/math">
                    <m:r>
                      <a:rPr lang="en-US" b="0" i="1" smtClean="0">
                        <a:latin typeface="Cambria Math" panose="02040503050406030204" pitchFamily="18" charset="0"/>
                      </a:rPr>
                      <m:t>𝑑</m:t>
                    </m:r>
                  </m:oMath>
                </a14:m>
                <a:r>
                  <a:rPr lang="en-US" dirty="0"/>
                  <a:t>.</a:t>
                </a:r>
              </a:p>
              <a:p>
                <a:pPr marL="0" indent="0">
                  <a:buNone/>
                </a:pPr>
                <a:r>
                  <a:rPr lang="en-US" dirty="0"/>
                  <a:t>For example,</a:t>
                </a:r>
              </a:p>
              <a:p>
                <a:pPr marL="0" indent="0">
                  <a:buNone/>
                </a:pPr>
                <a:r>
                  <a:rPr lang="en-US" dirty="0"/>
                  <a:t>1, 1, 1, 1, 1, 1, 1, … is an arithmetic sequence, with </a:t>
                </a:r>
                <a14:m>
                  <m:oMath xmlns:m="http://schemas.openxmlformats.org/officeDocument/2006/math">
                    <m:r>
                      <a:rPr lang="en-US" i="1">
                        <a:latin typeface="Cambria Math" panose="02040503050406030204" pitchFamily="18" charset="0"/>
                      </a:rPr>
                      <m:t>𝑑</m:t>
                    </m:r>
                  </m:oMath>
                </a14:m>
                <a:r>
                  <a:rPr lang="en-TW" dirty="0"/>
                  <a:t> = 0</a:t>
                </a:r>
              </a:p>
              <a:p>
                <a:pPr marL="0" indent="0">
                  <a:buNone/>
                </a:pPr>
                <a:r>
                  <a:rPr lang="en-TW" dirty="0"/>
                  <a:t>1, 3, 5, 7, 9, … is an arithmetic sequence, with </a:t>
                </a:r>
                <a14:m>
                  <m:oMath xmlns:m="http://schemas.openxmlformats.org/officeDocument/2006/math">
                    <m:r>
                      <a:rPr lang="en-US" i="1">
                        <a:latin typeface="Cambria Math" panose="02040503050406030204" pitchFamily="18" charset="0"/>
                      </a:rPr>
                      <m:t>𝑑</m:t>
                    </m:r>
                  </m:oMath>
                </a14:m>
                <a:r>
                  <a:rPr lang="en-TW" dirty="0"/>
                  <a:t> = 2</a:t>
                </a:r>
              </a:p>
              <a:p>
                <a:pPr marL="0" indent="0">
                  <a:buNone/>
                </a:pPr>
                <a:r>
                  <a:rPr lang="en-TW" dirty="0"/>
                  <a:t>-5, -10, -15, -20, … is an an arithmetic sequence, with </a:t>
                </a:r>
                <a14:m>
                  <m:oMath xmlns:m="http://schemas.openxmlformats.org/officeDocument/2006/math">
                    <m:r>
                      <a:rPr lang="en-US" i="1">
                        <a:latin typeface="Cambria Math" panose="02040503050406030204" pitchFamily="18" charset="0"/>
                      </a:rPr>
                      <m:t>𝑑</m:t>
                    </m:r>
                  </m:oMath>
                </a14:m>
                <a:r>
                  <a:rPr lang="en-TW" dirty="0"/>
                  <a:t> = -5</a:t>
                </a:r>
              </a:p>
              <a:p>
                <a:pPr marL="0" indent="0">
                  <a:buNone/>
                </a:pPr>
                <a:r>
                  <a:rPr lang="en-TW" dirty="0"/>
                  <a:t>-2, 4, -8, 16, 32, -64, … is not an arithmetic sequence, since we cannot find the common difference </a:t>
                </a:r>
                <a14:m>
                  <m:oMath xmlns:m="http://schemas.openxmlformats.org/officeDocument/2006/math">
                    <m:r>
                      <a:rPr lang="en-US" b="0" i="1" smtClean="0">
                        <a:latin typeface="Cambria Math" panose="02040503050406030204" pitchFamily="18" charset="0"/>
                      </a:rPr>
                      <m:t>𝑑</m:t>
                    </m:r>
                  </m:oMath>
                </a14:m>
                <a:endParaRPr lang="en-TW" dirty="0"/>
              </a:p>
            </p:txBody>
          </p:sp>
        </mc:Choice>
        <mc:Fallback xmlns="">
          <p:sp>
            <p:nvSpPr>
              <p:cNvPr id="3" name="Content Placeholder 2">
                <a:extLst>
                  <a:ext uri="{FF2B5EF4-FFF2-40B4-BE49-F238E27FC236}">
                    <a16:creationId xmlns:a16="http://schemas.microsoft.com/office/drawing/2014/main" id="{E5206772-1CA0-0349-9B7F-0B7856EC8F2E}"/>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206706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E887-01B6-AD4F-AFB5-CBC761ED9348}"/>
              </a:ext>
            </a:extLst>
          </p:cNvPr>
          <p:cNvSpPr>
            <a:spLocks noGrp="1"/>
          </p:cNvSpPr>
          <p:nvPr>
            <p:ph type="title"/>
          </p:nvPr>
        </p:nvSpPr>
        <p:spPr/>
        <p:txBody>
          <a:bodyPr/>
          <a:lstStyle/>
          <a:p>
            <a:r>
              <a:rPr lang="en-US" dirty="0"/>
              <a:t>Arithmetic Sequence</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99777C-B931-CE40-B50F-38BF59F9AAEA}"/>
                  </a:ext>
                </a:extLst>
              </p:cNvPr>
              <p:cNvSpPr>
                <a:spLocks noGrp="1"/>
              </p:cNvSpPr>
              <p:nvPr>
                <p:ph idx="1"/>
              </p:nvPr>
            </p:nvSpPr>
            <p:spPr/>
            <p:txBody>
              <a:bodyPr/>
              <a:lstStyle/>
              <a:p>
                <a:pPr marL="0" indent="0">
                  <a:buNone/>
                </a:pPr>
                <a:r>
                  <a:rPr lang="en-TW" dirty="0"/>
                  <a:t>When defining a new arithmetic sequence, we can use 2 ways:</a:t>
                </a:r>
              </a:p>
              <a:p>
                <a:pPr marL="514350" indent="-514350">
                  <a:buAutoNum type="arabicPeriod"/>
                </a:pPr>
                <a:r>
                  <a:rPr lang="en-US" dirty="0"/>
                  <a:t>L</a:t>
                </a:r>
                <a:r>
                  <a:rPr lang="en-TW" dirty="0"/>
                  <a:t>ist out some elements of the arithmetic sequence</a:t>
                </a:r>
                <a:r>
                  <a:rPr lang="zh-TW" altLang="en-US" dirty="0"/>
                  <a:t> </a:t>
                </a:r>
                <a:r>
                  <a:rPr lang="en-US" altLang="zh-TW" dirty="0"/>
                  <a:t>(this is what we did)</a:t>
                </a:r>
              </a:p>
              <a:p>
                <a:pPr marL="514350" indent="-514350">
                  <a:buAutoNum type="arabicPeriod"/>
                </a:pPr>
                <a:r>
                  <a:rPr lang="en-TW" dirty="0"/>
                  <a:t>Giving the first element of the sequence, </a:t>
                </a:r>
                <a14:m>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TW" dirty="0"/>
                  <a:t>, and the common difference </a:t>
                </a:r>
                <a14:m>
                  <m:oMath xmlns:m="http://schemas.openxmlformats.org/officeDocument/2006/math">
                    <m:r>
                      <a:rPr lang="en-US" b="0" i="1" smtClean="0">
                        <a:latin typeface="Cambria Math" panose="02040503050406030204" pitchFamily="18" charset="0"/>
                      </a:rPr>
                      <m:t>𝑑</m:t>
                    </m:r>
                  </m:oMath>
                </a14:m>
                <a:r>
                  <a:rPr lang="en-TW" dirty="0"/>
                  <a:t>, we can define an arithmetic sequence.</a:t>
                </a:r>
              </a:p>
              <a:p>
                <a:pPr marL="0" indent="0">
                  <a:buNone/>
                </a:pPr>
                <a:r>
                  <a:rPr lang="en-TW" dirty="0"/>
                  <a:t>The second way is way more common than the first way. Notice that the </a:t>
                </a:r>
                <a14:m>
                  <m:oMath xmlns:m="http://schemas.openxmlformats.org/officeDocument/2006/math">
                    <m:r>
                      <a:rPr lang="en-US" b="0" i="1" smtClean="0">
                        <a:latin typeface="Cambria Math" panose="02040503050406030204" pitchFamily="18" charset="0"/>
                      </a:rPr>
                      <m:t>𝑛</m:t>
                    </m:r>
                  </m:oMath>
                </a14:m>
                <a:r>
                  <a:rPr lang="en-TW" dirty="0"/>
                  <a:t>th element of the arithmetic sequence, denoted as </a:t>
                </a:r>
                <a14:m>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oMath>
                </a14:m>
                <a:r>
                  <a:rPr lang="en-TW" dirty="0"/>
                  <a:t>, </a:t>
                </a:r>
                <a:r>
                  <a:rPr lang="en-US" altLang="zh-TW" dirty="0"/>
                  <a:t>is generated by adding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 −1</m:t>
                    </m:r>
                  </m:oMath>
                </a14:m>
                <a:r>
                  <a:rPr lang="en-TW" dirty="0"/>
                  <a:t> common differences to </a:t>
                </a:r>
                <a14:m>
                  <m:oMath xmlns:m="http://schemas.openxmlformats.org/officeDocument/2006/math">
                    <m:sSub>
                      <m:sSubPr>
                        <m:ctrlPr>
                          <a:rPr lang="en-TW"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r>
                  <a:rPr lang="en-TW" dirty="0"/>
                  <a:t>. Therefore, we can write:</a:t>
                </a:r>
              </a:p>
              <a:p>
                <a:pPr marL="0" indent="0">
                  <a:buNone/>
                </a:pPr>
                <a14:m>
                  <m:oMathPara xmlns:m="http://schemas.openxmlformats.org/officeDocument/2006/math">
                    <m:oMathParaPr>
                      <m:jc m:val="centerGroup"/>
                    </m:oMathParaPr>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𝑑</m:t>
                      </m:r>
                    </m:oMath>
                  </m:oMathPara>
                </a14:m>
                <a:endParaRPr lang="en-TW" dirty="0"/>
              </a:p>
            </p:txBody>
          </p:sp>
        </mc:Choice>
        <mc:Fallback xmlns="">
          <p:sp>
            <p:nvSpPr>
              <p:cNvPr id="3" name="Content Placeholder 2">
                <a:extLst>
                  <a:ext uri="{FF2B5EF4-FFF2-40B4-BE49-F238E27FC236}">
                    <a16:creationId xmlns:a16="http://schemas.microsoft.com/office/drawing/2014/main" id="{0999777C-B931-CE40-B50F-38BF59F9AAEA}"/>
                  </a:ext>
                </a:extLst>
              </p:cNvPr>
              <p:cNvSpPr>
                <a:spLocks noGrp="1" noRot="1" noChangeAspect="1" noMove="1" noResize="1" noEditPoints="1" noAdjustHandles="1" noChangeArrowheads="1" noChangeShapeType="1" noTextEdit="1"/>
              </p:cNvSpPr>
              <p:nvPr>
                <p:ph idx="1"/>
              </p:nvPr>
            </p:nvSpPr>
            <p:spPr>
              <a:blipFill>
                <a:blip r:embed="rId2"/>
                <a:stretch>
                  <a:fillRect l="-1206" t="-2326" r="-362"/>
                </a:stretch>
              </a:blipFill>
            </p:spPr>
            <p:txBody>
              <a:bodyPr/>
              <a:lstStyle/>
              <a:p>
                <a:r>
                  <a:rPr lang="en-TW">
                    <a:noFill/>
                  </a:rPr>
                  <a:t> </a:t>
                </a:r>
              </a:p>
            </p:txBody>
          </p:sp>
        </mc:Fallback>
      </mc:AlternateContent>
    </p:spTree>
    <p:extLst>
      <p:ext uri="{BB962C8B-B14F-4D97-AF65-F5344CB8AC3E}">
        <p14:creationId xmlns:p14="http://schemas.microsoft.com/office/powerpoint/2010/main" val="371418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03D7-2BDB-474F-912C-9EE8501C3789}"/>
              </a:ext>
            </a:extLst>
          </p:cNvPr>
          <p:cNvSpPr>
            <a:spLocks noGrp="1"/>
          </p:cNvSpPr>
          <p:nvPr>
            <p:ph type="title"/>
          </p:nvPr>
        </p:nvSpPr>
        <p:spPr/>
        <p:txBody>
          <a:bodyPr/>
          <a:lstStyle/>
          <a:p>
            <a:r>
              <a:rPr lang="en-TW" dirty="0"/>
              <a:t>Sum of </a:t>
            </a:r>
            <a:r>
              <a:rPr lang="en-US" dirty="0"/>
              <a:t>Arithmetic Sequence</a:t>
            </a:r>
            <a:endParaRPr lang="en-TW" dirty="0"/>
          </a:p>
        </p:txBody>
      </p:sp>
      <p:sp>
        <p:nvSpPr>
          <p:cNvPr id="3" name="Content Placeholder 2">
            <a:extLst>
              <a:ext uri="{FF2B5EF4-FFF2-40B4-BE49-F238E27FC236}">
                <a16:creationId xmlns:a16="http://schemas.microsoft.com/office/drawing/2014/main" id="{0EDBB71A-006C-2F45-9EAF-6544B9ABB344}"/>
              </a:ext>
            </a:extLst>
          </p:cNvPr>
          <p:cNvSpPr>
            <a:spLocks noGrp="1"/>
          </p:cNvSpPr>
          <p:nvPr>
            <p:ph idx="1"/>
          </p:nvPr>
        </p:nvSpPr>
        <p:spPr/>
        <p:txBody>
          <a:bodyPr/>
          <a:lstStyle/>
          <a:p>
            <a:pPr marL="0" indent="0">
              <a:buNone/>
            </a:pPr>
            <a:r>
              <a:rPr lang="en-TW" dirty="0"/>
              <a:t>Given an</a:t>
            </a:r>
            <a:r>
              <a:rPr lang="en-US" dirty="0"/>
              <a:t> Arithmetic Sequence</a:t>
            </a:r>
            <a:r>
              <a:rPr lang="en-TW" dirty="0"/>
              <a:t>, how can we find the sum of all elements in this sequence? For example, what’s the sum of all elements in arithmetic sequence 1, 2, 3, 4, …, 100?</a:t>
            </a:r>
          </a:p>
          <a:p>
            <a:pPr marL="514350" indent="-514350">
              <a:buAutoNum type="arabicPeriod"/>
            </a:pPr>
            <a:r>
              <a:rPr lang="en-TW" dirty="0"/>
              <a:t>Do this manually. We add all numbers together. Computer programs can do this in a reasonable time period. We can use either a for loop or recursion to do this.</a:t>
            </a:r>
          </a:p>
          <a:p>
            <a:pPr marL="514350" indent="-514350">
              <a:buAutoNum type="arabicPeriod"/>
            </a:pPr>
            <a:r>
              <a:rPr lang="en-TW" dirty="0"/>
              <a:t>It would be nice if we can find some kind of formula, so that it would be easier for human to find the sum. Also, computer programs that implement the formula can finish running faster.</a:t>
            </a:r>
          </a:p>
        </p:txBody>
      </p:sp>
    </p:spTree>
    <p:extLst>
      <p:ext uri="{BB962C8B-B14F-4D97-AF65-F5344CB8AC3E}">
        <p14:creationId xmlns:p14="http://schemas.microsoft.com/office/powerpoint/2010/main" val="295236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38AE-DD3A-0B46-B3C5-F24498946CB6}"/>
              </a:ext>
            </a:extLst>
          </p:cNvPr>
          <p:cNvSpPr>
            <a:spLocks noGrp="1"/>
          </p:cNvSpPr>
          <p:nvPr>
            <p:ph type="title"/>
          </p:nvPr>
        </p:nvSpPr>
        <p:spPr/>
        <p:txBody>
          <a:bodyPr/>
          <a:lstStyle/>
          <a:p>
            <a:r>
              <a:rPr lang="en-TW" dirty="0"/>
              <a:t>Pseudocode of 2 solutions</a:t>
            </a:r>
          </a:p>
        </p:txBody>
      </p:sp>
      <p:sp>
        <p:nvSpPr>
          <p:cNvPr id="3" name="Content Placeholder 2">
            <a:extLst>
              <a:ext uri="{FF2B5EF4-FFF2-40B4-BE49-F238E27FC236}">
                <a16:creationId xmlns:a16="http://schemas.microsoft.com/office/drawing/2014/main" id="{D63F4945-629C-F44B-AD8E-ACD230102862}"/>
              </a:ext>
            </a:extLst>
          </p:cNvPr>
          <p:cNvSpPr>
            <a:spLocks noGrp="1"/>
          </p:cNvSpPr>
          <p:nvPr>
            <p:ph idx="1"/>
          </p:nvPr>
        </p:nvSpPr>
        <p:spPr>
          <a:xfrm>
            <a:off x="838200" y="1825624"/>
            <a:ext cx="10515600" cy="5217727"/>
          </a:xfrm>
        </p:spPr>
        <p:txBody>
          <a:bodyPr>
            <a:normAutofit fontScale="92500" lnSpcReduction="20000"/>
          </a:bodyPr>
          <a:lstStyle/>
          <a:p>
            <a:pPr marL="0" indent="0">
              <a:buNone/>
            </a:pPr>
            <a:r>
              <a:rPr lang="en-TW" dirty="0"/>
              <a:t>function add(n):</a:t>
            </a:r>
          </a:p>
          <a:p>
            <a:pPr marL="0" indent="0">
              <a:buNone/>
            </a:pPr>
            <a:r>
              <a:rPr lang="en-TW" dirty="0"/>
              <a:t>	sum = 0</a:t>
            </a:r>
          </a:p>
          <a:p>
            <a:pPr marL="0" indent="0">
              <a:buNone/>
            </a:pPr>
            <a:r>
              <a:rPr lang="en-TW" dirty="0"/>
              <a:t>	for </a:t>
            </a:r>
            <a:r>
              <a:rPr lang="en-US" dirty="0" err="1"/>
              <a:t>i</a:t>
            </a:r>
            <a:r>
              <a:rPr lang="en-US" dirty="0"/>
              <a:t> from 1 to n:</a:t>
            </a:r>
          </a:p>
          <a:p>
            <a:pPr marL="0" indent="0">
              <a:buNone/>
            </a:pPr>
            <a:r>
              <a:rPr lang="en-US" dirty="0"/>
              <a:t>		sum = sum + </a:t>
            </a:r>
            <a:r>
              <a:rPr lang="en-US" dirty="0" err="1"/>
              <a:t>i</a:t>
            </a:r>
            <a:endParaRPr lang="en-US" dirty="0"/>
          </a:p>
          <a:p>
            <a:pPr marL="0" indent="0">
              <a:buNone/>
            </a:pPr>
            <a:r>
              <a:rPr lang="en-US" dirty="0"/>
              <a:t>	return sum</a:t>
            </a:r>
            <a:endParaRPr lang="en-TW" dirty="0"/>
          </a:p>
          <a:p>
            <a:pPr marL="0" indent="0">
              <a:buNone/>
            </a:pPr>
            <a:endParaRPr lang="en-TW" dirty="0"/>
          </a:p>
          <a:p>
            <a:pPr marL="0" indent="0">
              <a:buNone/>
            </a:pPr>
            <a:r>
              <a:rPr lang="en-TW" dirty="0"/>
              <a:t>function add(n):</a:t>
            </a:r>
          </a:p>
          <a:p>
            <a:pPr marL="0" indent="0">
              <a:buNone/>
            </a:pPr>
            <a:r>
              <a:rPr lang="en-TW" dirty="0"/>
              <a:t>	if n is zero:</a:t>
            </a:r>
          </a:p>
          <a:p>
            <a:pPr marL="0" indent="0">
              <a:buNone/>
            </a:pPr>
            <a:r>
              <a:rPr lang="en-TW" dirty="0"/>
              <a:t>		return 0</a:t>
            </a:r>
          </a:p>
          <a:p>
            <a:pPr marL="0" indent="0">
              <a:buNone/>
            </a:pPr>
            <a:r>
              <a:rPr lang="en-TW" dirty="0"/>
              <a:t>	else:</a:t>
            </a:r>
          </a:p>
          <a:p>
            <a:pPr marL="0" indent="0">
              <a:buNone/>
            </a:pPr>
            <a:r>
              <a:rPr lang="en-TW" dirty="0"/>
              <a:t>		return n + add(n - 1)</a:t>
            </a:r>
          </a:p>
          <a:p>
            <a:pPr marL="0" indent="0">
              <a:buNone/>
            </a:pPr>
            <a:r>
              <a:rPr lang="en-TW" dirty="0"/>
              <a:t>	</a:t>
            </a:r>
            <a:endParaRPr lang="en-US" dirty="0"/>
          </a:p>
        </p:txBody>
      </p:sp>
    </p:spTree>
    <p:extLst>
      <p:ext uri="{BB962C8B-B14F-4D97-AF65-F5344CB8AC3E}">
        <p14:creationId xmlns:p14="http://schemas.microsoft.com/office/powerpoint/2010/main" val="416216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9A70-D046-1642-AF1F-B83662CE4635}"/>
              </a:ext>
            </a:extLst>
          </p:cNvPr>
          <p:cNvSpPr>
            <a:spLocks noGrp="1"/>
          </p:cNvSpPr>
          <p:nvPr>
            <p:ph type="title"/>
          </p:nvPr>
        </p:nvSpPr>
        <p:spPr/>
        <p:txBody>
          <a:bodyPr/>
          <a:lstStyle/>
          <a:p>
            <a:r>
              <a:rPr lang="en-TW" dirty="0"/>
              <a:t>Sum of </a:t>
            </a:r>
            <a:r>
              <a:rPr lang="en-US" dirty="0"/>
              <a:t>Arithmetic Sequence</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51188-44E8-604B-9563-CBCF6C4228D9}"/>
                  </a:ext>
                </a:extLst>
              </p:cNvPr>
              <p:cNvSpPr>
                <a:spLocks noGrp="1"/>
              </p:cNvSpPr>
              <p:nvPr>
                <p:ph idx="1"/>
              </p:nvPr>
            </p:nvSpPr>
            <p:spPr/>
            <p:txBody>
              <a:bodyPr/>
              <a:lstStyle/>
              <a:p>
                <a:pPr marL="0" indent="0">
                  <a:buNone/>
                </a:pPr>
                <a:r>
                  <a:rPr lang="en-TW" dirty="0"/>
                  <a:t>Mathematicians already find a formula to compute the sum of an arithmetic sequence. Consider the sequence below:</a:t>
                </a:r>
              </a:p>
              <a:p>
                <a:pPr marL="0" indent="0" algn="ctr">
                  <a:buNone/>
                </a:pPr>
                <a:r>
                  <a:rPr lang="en-TW" dirty="0"/>
                  <a:t>1, 3, 5, 7, 9, 11</a:t>
                </a:r>
              </a:p>
              <a:p>
                <a:pPr marL="0" indent="0">
                  <a:buNone/>
                </a:pPr>
                <a:r>
                  <a:rPr lang="en-TW" dirty="0"/>
                  <a:t>1 + 11 = 12, 3 + 9 = 12, 5 + 7 = 12. Therefore, the sum is 36. If we expand this idea, we know that the formula of the sum of any arithmetic sequence will be:</a:t>
                </a:r>
              </a:p>
              <a:p>
                <a:pPr marL="0" indent="0" algn="ctr">
                  <a:buNone/>
                </a:pPr>
                <a14:m>
                  <m:oMath xmlns:m="http://schemas.openxmlformats.org/officeDocument/2006/math">
                    <m:sSub>
                      <m:sSubPr>
                        <m:ctrlPr>
                          <a:rPr lang="en-TW"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TW"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TW" dirty="0"/>
                  <a:t> x </a:t>
                </a:r>
                <a14:m>
                  <m:oMath xmlns:m="http://schemas.openxmlformats.org/officeDocument/2006/math">
                    <m:f>
                      <m:fPr>
                        <m:ctrlPr>
                          <a:rPr lang="en-TW"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endParaRPr lang="en-TW" dirty="0"/>
              </a:p>
              <a:p>
                <a:pPr marL="0" indent="0">
                  <a:buNone/>
                </a:pPr>
                <a:r>
                  <a:rPr lang="en-TW" dirty="0"/>
                  <a:t>where n is the total number of elements in the sequence. We need to do / 2, since elements in the sequence are paired up.</a:t>
                </a:r>
              </a:p>
            </p:txBody>
          </p:sp>
        </mc:Choice>
        <mc:Fallback xmlns="">
          <p:sp>
            <p:nvSpPr>
              <p:cNvPr id="3" name="Content Placeholder 2">
                <a:extLst>
                  <a:ext uri="{FF2B5EF4-FFF2-40B4-BE49-F238E27FC236}">
                    <a16:creationId xmlns:a16="http://schemas.microsoft.com/office/drawing/2014/main" id="{B5451188-44E8-604B-9563-CBCF6C4228D9}"/>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TW">
                    <a:noFill/>
                  </a:rPr>
                  <a:t> </a:t>
                </a:r>
              </a:p>
            </p:txBody>
          </p:sp>
        </mc:Fallback>
      </mc:AlternateContent>
    </p:spTree>
    <p:extLst>
      <p:ext uri="{BB962C8B-B14F-4D97-AF65-F5344CB8AC3E}">
        <p14:creationId xmlns:p14="http://schemas.microsoft.com/office/powerpoint/2010/main" val="2726019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29649</TotalTime>
  <Words>1388</Words>
  <Application>Microsoft Office PowerPoint</Application>
  <PresentationFormat>寬螢幕</PresentationFormat>
  <Paragraphs>121</Paragraphs>
  <Slides>23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Arial</vt:lpstr>
      <vt:lpstr>Calibri</vt:lpstr>
      <vt:lpstr>Calibri Light</vt:lpstr>
      <vt:lpstr>Cambria Math</vt:lpstr>
      <vt:lpstr>Office Theme</vt:lpstr>
      <vt:lpstr>Discrete Math Additional Information</vt:lpstr>
      <vt:lpstr>Overview</vt:lpstr>
      <vt:lpstr>1. Arithmetic Sequence and Geometric Sequence    </vt:lpstr>
      <vt:lpstr>Sequence</vt:lpstr>
      <vt:lpstr>Arithmetic Sequence</vt:lpstr>
      <vt:lpstr>Arithmetic Sequence</vt:lpstr>
      <vt:lpstr>Sum of Arithmetic Sequence</vt:lpstr>
      <vt:lpstr>Pseudocode of 2 solutions</vt:lpstr>
      <vt:lpstr>Sum of Arithmetic Sequence</vt:lpstr>
      <vt:lpstr>Example 1</vt:lpstr>
      <vt:lpstr>Geometric Sequence</vt:lpstr>
      <vt:lpstr>Sum of Geometric Sequence</vt:lpstr>
      <vt:lpstr>Example 2</vt:lpstr>
      <vt:lpstr>2. Sigma and its properties    </vt:lpstr>
      <vt:lpstr>Sigma Notation Σ</vt:lpstr>
      <vt:lpstr>Properties of Sigma Σ</vt:lpstr>
      <vt:lpstr>Common Formula in Sigma</vt:lpstr>
      <vt:lpstr>Proof of Sum of Squares</vt:lpstr>
      <vt:lpstr>Proof of Sum of Squares</vt:lpstr>
      <vt:lpstr>Example 3</vt:lpstr>
      <vt:lpstr>Example 4</vt:lpstr>
      <vt:lpstr>Example 5</vt:lpstr>
      <vt:lpstr>Example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442</cp:revision>
  <dcterms:created xsi:type="dcterms:W3CDTF">2021-08-25T07:05:14Z</dcterms:created>
  <dcterms:modified xsi:type="dcterms:W3CDTF">2021-12-16T02:15:40Z</dcterms:modified>
</cp:coreProperties>
</file>