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60" r:id="rId5"/>
    <p:sldId id="262" r:id="rId6"/>
    <p:sldId id="263" r:id="rId7"/>
    <p:sldId id="264" r:id="rId8"/>
    <p:sldId id="265" r:id="rId9"/>
    <p:sldId id="267" r:id="rId10"/>
    <p:sldId id="268" r:id="rId11"/>
    <p:sldId id="269" r:id="rId12"/>
    <p:sldId id="270" r:id="rId13"/>
    <p:sldId id="271" r:id="rId14"/>
    <p:sldId id="272" r:id="rId15"/>
    <p:sldId id="300" r:id="rId16"/>
    <p:sldId id="275" r:id="rId17"/>
    <p:sldId id="274" r:id="rId18"/>
    <p:sldId id="277" r:id="rId19"/>
    <p:sldId id="276" r:id="rId20"/>
    <p:sldId id="278" r:id="rId21"/>
    <p:sldId id="279" r:id="rId22"/>
    <p:sldId id="280" r:id="rId23"/>
    <p:sldId id="281" r:id="rId24"/>
    <p:sldId id="282" r:id="rId25"/>
    <p:sldId id="283" r:id="rId26"/>
    <p:sldId id="284" r:id="rId27"/>
    <p:sldId id="290" r:id="rId28"/>
    <p:sldId id="286" r:id="rId29"/>
    <p:sldId id="288" r:id="rId30"/>
    <p:sldId id="289" r:id="rId31"/>
    <p:sldId id="273" r:id="rId32"/>
    <p:sldId id="287" r:id="rId33"/>
    <p:sldId id="291" r:id="rId34"/>
    <p:sldId id="292" r:id="rId35"/>
    <p:sldId id="297" r:id="rId36"/>
    <p:sldId id="298" r:id="rId37"/>
    <p:sldId id="294" r:id="rId38"/>
    <p:sldId id="295" r:id="rId39"/>
    <p:sldId id="296" r:id="rId40"/>
    <p:sldId id="299" r:id="rId41"/>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D1C8B-64D7-0A44-A5B4-35CC944E2B4D}" v="2869" dt="2021-08-28T00:36:55.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12/20/2021</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1E338FF-50C9-7A4B-85DC-4C835DD681DD}" type="slidenum">
              <a:rPr lang="en-TW" smtClean="0"/>
              <a:t>16</a:t>
            </a:fld>
            <a:endParaRPr lang="en-TW"/>
          </a:p>
        </p:txBody>
      </p:sp>
    </p:spTree>
    <p:extLst>
      <p:ext uri="{BB962C8B-B14F-4D97-AF65-F5344CB8AC3E}">
        <p14:creationId xmlns:p14="http://schemas.microsoft.com/office/powerpoint/2010/main" val="269649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D1E338FF-50C9-7A4B-85DC-4C835DD681DD}" type="slidenum">
              <a:rPr lang="en-TW" smtClean="0"/>
              <a:t>24</a:t>
            </a:fld>
            <a:endParaRPr lang="en-TW"/>
          </a:p>
        </p:txBody>
      </p:sp>
    </p:spTree>
    <p:extLst>
      <p:ext uri="{BB962C8B-B14F-4D97-AF65-F5344CB8AC3E}">
        <p14:creationId xmlns:p14="http://schemas.microsoft.com/office/powerpoint/2010/main" val="378264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12/20/2021</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12/20/2021</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Discrete Math Chapter </a:t>
            </a:r>
            <a:r>
              <a:rPr lang="en-US" sz="4800" dirty="0"/>
              <a:t>3</a:t>
            </a:r>
            <a:endParaRPr lang="en-TW" sz="4800" dirty="0"/>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208141"/>
          </a:xfrm>
        </p:spPr>
        <p:txBody>
          <a:bodyPr>
            <a:normAutofit fontScale="92500" lnSpcReduction="10000"/>
          </a:bodyPr>
          <a:lstStyle/>
          <a:p>
            <a:pPr algn="l"/>
            <a:r>
              <a:rPr lang="en-US" sz="4800" i="1" dirty="0"/>
              <a:t>Recursion Algorithms</a:t>
            </a:r>
            <a:endParaRPr lang="en-TW" sz="4800" i="1"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B737AC69-669E-1147-8F9A-08AFD4440A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4273" y="1047750"/>
            <a:ext cx="4762500" cy="476250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EBD2-B307-EE44-A7EF-2F7246AE61AB}"/>
              </a:ext>
            </a:extLst>
          </p:cNvPr>
          <p:cNvSpPr>
            <a:spLocks noGrp="1"/>
          </p:cNvSpPr>
          <p:nvPr>
            <p:ph type="title"/>
          </p:nvPr>
        </p:nvSpPr>
        <p:spPr/>
        <p:txBody>
          <a:bodyPr/>
          <a:lstStyle/>
          <a:p>
            <a:r>
              <a:rPr lang="en-US" altLang="zh-TW" dirty="0"/>
              <a:t>Hanoi</a:t>
            </a:r>
            <a:r>
              <a:rPr lang="en-TW" dirty="0"/>
              <a:t> Tower</a:t>
            </a:r>
          </a:p>
        </p:txBody>
      </p:sp>
      <p:sp>
        <p:nvSpPr>
          <p:cNvPr id="6" name="Content Placeholder 5">
            <a:extLst>
              <a:ext uri="{FF2B5EF4-FFF2-40B4-BE49-F238E27FC236}">
                <a16:creationId xmlns:a16="http://schemas.microsoft.com/office/drawing/2014/main" id="{9A64E5E0-CE87-F74F-8CA0-7A4E62D3F322}"/>
              </a:ext>
            </a:extLst>
          </p:cNvPr>
          <p:cNvSpPr>
            <a:spLocks noGrp="1"/>
          </p:cNvSpPr>
          <p:nvPr>
            <p:ph idx="1"/>
          </p:nvPr>
        </p:nvSpPr>
        <p:spPr/>
        <p:txBody>
          <a:bodyPr>
            <a:normAutofit/>
          </a:bodyPr>
          <a:lstStyle/>
          <a:p>
            <a:pPr marL="0" indent="0">
              <a:buNone/>
            </a:pPr>
            <a:r>
              <a:rPr lang="en-US" dirty="0"/>
              <a:t>The Tower of Hanoi is a mathematical game or puzzle consisting of three rods and a number of disks of different diameters, which can slide onto any rod. The puzzle begins with the disks stacked on one rod in order of decreasing size, the smallest at the top. The objective of the puzzle is to move the entire stack to the last rod, obeying the following rules:</a:t>
            </a:r>
          </a:p>
          <a:p>
            <a:r>
              <a:rPr lang="en-US" dirty="0"/>
              <a:t>Only one disk may be moved at a time.</a:t>
            </a:r>
          </a:p>
          <a:p>
            <a:r>
              <a:rPr lang="en-US" dirty="0"/>
              <a:t>Each move consists of taking the upper disk from one of the stacks and placing it on top of another stack or on an empty rod.</a:t>
            </a:r>
          </a:p>
          <a:p>
            <a:r>
              <a:rPr lang="en-US" dirty="0"/>
              <a:t>No disk may be placed on top of a disk that is smaller than it.</a:t>
            </a:r>
          </a:p>
          <a:p>
            <a:endParaRPr lang="en-TW" dirty="0"/>
          </a:p>
        </p:txBody>
      </p:sp>
    </p:spTree>
    <p:extLst>
      <p:ext uri="{BB962C8B-B14F-4D97-AF65-F5344CB8AC3E}">
        <p14:creationId xmlns:p14="http://schemas.microsoft.com/office/powerpoint/2010/main" val="418294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9F39-EE13-0543-91B6-8FF186859CE8}"/>
              </a:ext>
            </a:extLst>
          </p:cNvPr>
          <p:cNvSpPr>
            <a:spLocks noGrp="1"/>
          </p:cNvSpPr>
          <p:nvPr>
            <p:ph type="title"/>
          </p:nvPr>
        </p:nvSpPr>
        <p:spPr/>
        <p:txBody>
          <a:bodyPr/>
          <a:lstStyle/>
          <a:p>
            <a:r>
              <a:rPr lang="en-US" altLang="zh-TW" dirty="0"/>
              <a:t>Hanoi</a:t>
            </a:r>
            <a:r>
              <a:rPr lang="en-TW" dirty="0"/>
              <a:t> Tower</a:t>
            </a:r>
          </a:p>
        </p:txBody>
      </p:sp>
      <p:sp>
        <p:nvSpPr>
          <p:cNvPr id="3" name="Content Placeholder 2">
            <a:extLst>
              <a:ext uri="{FF2B5EF4-FFF2-40B4-BE49-F238E27FC236}">
                <a16:creationId xmlns:a16="http://schemas.microsoft.com/office/drawing/2014/main" id="{1F8F8E20-5F69-7448-99CA-2022CF4601BC}"/>
              </a:ext>
            </a:extLst>
          </p:cNvPr>
          <p:cNvSpPr>
            <a:spLocks noGrp="1"/>
          </p:cNvSpPr>
          <p:nvPr>
            <p:ph idx="1"/>
          </p:nvPr>
        </p:nvSpPr>
        <p:spPr>
          <a:xfrm>
            <a:off x="838200" y="1825625"/>
            <a:ext cx="6328719" cy="4351338"/>
          </a:xfrm>
        </p:spPr>
        <p:txBody>
          <a:bodyPr/>
          <a:lstStyle/>
          <a:p>
            <a:pPr marL="0" indent="0">
              <a:buNone/>
            </a:pPr>
            <a:r>
              <a:rPr lang="en-US" dirty="0"/>
              <a:t>The puzzle was invented by the French mathematician Édouard Lucas in 1883. Numerous legends popped up immediately, including one about an Indian temple in Kashi Vishwanath containing a large room with three time-worn posts in it, surrounded by 64 golden disks. Legends has it that by the day they move all 64 golden disks from one rod to another rod, that day is the end of the world.</a:t>
            </a:r>
            <a:endParaRPr lang="en-TW" dirty="0"/>
          </a:p>
        </p:txBody>
      </p:sp>
      <p:pic>
        <p:nvPicPr>
          <p:cNvPr id="4" name="內容版面配置區 4" descr="一張含有 物件, 桌, 木製的, 坐 的圖片&#10;&#10;自動產生的描述">
            <a:extLst>
              <a:ext uri="{FF2B5EF4-FFF2-40B4-BE49-F238E27FC236}">
                <a16:creationId xmlns:a16="http://schemas.microsoft.com/office/drawing/2014/main" id="{DA85AC09-A5A2-E948-AEBF-8857D26C9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780" y="1774890"/>
            <a:ext cx="4233538" cy="1863507"/>
          </a:xfrm>
          <a:prstGeom prst="rect">
            <a:avLst/>
          </a:prstGeom>
        </p:spPr>
      </p:pic>
      <p:pic>
        <p:nvPicPr>
          <p:cNvPr id="6" name="Picture 5">
            <a:extLst>
              <a:ext uri="{FF2B5EF4-FFF2-40B4-BE49-F238E27FC236}">
                <a16:creationId xmlns:a16="http://schemas.microsoft.com/office/drawing/2014/main" id="{B7D9FEB2-9313-C84A-A00E-66AB6454300F}"/>
              </a:ext>
            </a:extLst>
          </p:cNvPr>
          <p:cNvPicPr>
            <a:picLocks noChangeAspect="1"/>
          </p:cNvPicPr>
          <p:nvPr/>
        </p:nvPicPr>
        <p:blipFill>
          <a:blip r:embed="rId3"/>
          <a:stretch>
            <a:fillRect/>
          </a:stretch>
        </p:blipFill>
        <p:spPr>
          <a:xfrm>
            <a:off x="7810070" y="4070950"/>
            <a:ext cx="3405617" cy="1319677"/>
          </a:xfrm>
          <a:prstGeom prst="rect">
            <a:avLst/>
          </a:prstGeom>
        </p:spPr>
      </p:pic>
    </p:spTree>
    <p:extLst>
      <p:ext uri="{BB962C8B-B14F-4D97-AF65-F5344CB8AC3E}">
        <p14:creationId xmlns:p14="http://schemas.microsoft.com/office/powerpoint/2010/main" val="408129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F839-54F3-8A4F-ACCA-0CE27EC34327}"/>
              </a:ext>
            </a:extLst>
          </p:cNvPr>
          <p:cNvSpPr>
            <a:spLocks noGrp="1"/>
          </p:cNvSpPr>
          <p:nvPr>
            <p:ph type="title"/>
          </p:nvPr>
        </p:nvSpPr>
        <p:spPr/>
        <p:txBody>
          <a:bodyPr/>
          <a:lstStyle/>
          <a:p>
            <a:r>
              <a:rPr lang="en-TW"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CC0199-591E-7341-935B-CE3D232273F5}"/>
                  </a:ext>
                </a:extLst>
              </p:cNvPr>
              <p:cNvSpPr>
                <a:spLocks noGrp="1"/>
              </p:cNvSpPr>
              <p:nvPr>
                <p:ph idx="1"/>
              </p:nvPr>
            </p:nvSpPr>
            <p:spPr>
              <a:xfrm>
                <a:off x="838200" y="1825624"/>
                <a:ext cx="10515600" cy="4908807"/>
              </a:xfrm>
            </p:spPr>
            <p:txBody>
              <a:bodyPr>
                <a:normAutofit/>
              </a:bodyPr>
              <a:lstStyle/>
              <a:p>
                <a:pPr marL="0" indent="0">
                  <a:buNone/>
                </a:pPr>
                <a:r>
                  <a:rPr lang="en-US" altLang="zh-TW" dirty="0"/>
                  <a:t>Legend has it that a temple in Hanoi, Vietnam has three silver rods on which 64 golden plates are strung. According to an old prophecy, the monks in the monastery moved the plates according to the above rules; the prophecy said that when the plates were moved, the world would perish. This legend is called the Tower of Brahma puzzle. </a:t>
                </a:r>
              </a:p>
              <a:p>
                <a:pPr marL="0" indent="0">
                  <a:buNone/>
                </a:pPr>
                <a:r>
                  <a:rPr lang="en-US" altLang="zh-TW" dirty="0"/>
                  <a:t>If the legend is true, the monks need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64</m:t>
                        </m:r>
                      </m:sup>
                    </m:sSup>
                    <m:r>
                      <a:rPr lang="en-US" altLang="zh-TW" b="0" i="0" smtClean="0">
                        <a:latin typeface="Cambria Math" panose="02040503050406030204" pitchFamily="18" charset="0"/>
                      </a:rPr>
                      <m:t>−1</m:t>
                    </m:r>
                  </m:oMath>
                </a14:m>
                <a:r>
                  <a:rPr lang="en-US" altLang="zh-TW" dirty="0"/>
                  <a:t> steps to complete this task.</a:t>
                </a:r>
              </a:p>
              <a:p>
                <a:pPr marL="0" indent="0">
                  <a:buNone/>
                </a:pPr>
                <a:r>
                  <a:rPr lang="en-US" altLang="zh-TW" dirty="0"/>
                  <a:t>How do we know? We will discuss later. However, we would like to know, is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64</m:t>
                        </m:r>
                      </m:sup>
                    </m:sSup>
                    <m:r>
                      <a:rPr lang="en-US" altLang="zh-TW">
                        <a:latin typeface="Cambria Math" panose="02040503050406030204" pitchFamily="18" charset="0"/>
                      </a:rPr>
                      <m:t>−1</m:t>
                    </m:r>
                  </m:oMath>
                </a14:m>
                <a:r>
                  <a:rPr lang="en-US" altLang="zh-TW" dirty="0"/>
                  <a:t> a big number?</a:t>
                </a:r>
              </a:p>
            </p:txBody>
          </p:sp>
        </mc:Choice>
        <mc:Fallback xmlns="">
          <p:sp>
            <p:nvSpPr>
              <p:cNvPr id="3" name="Content Placeholder 2">
                <a:extLst>
                  <a:ext uri="{FF2B5EF4-FFF2-40B4-BE49-F238E27FC236}">
                    <a16:creationId xmlns:a16="http://schemas.microsoft.com/office/drawing/2014/main" id="{1CCC0199-591E-7341-935B-CE3D232273F5}"/>
                  </a:ext>
                </a:extLst>
              </p:cNvPr>
              <p:cNvSpPr>
                <a:spLocks noGrp="1" noRot="1" noChangeAspect="1" noMove="1" noResize="1" noEditPoints="1" noAdjustHandles="1" noChangeArrowheads="1" noChangeShapeType="1" noTextEdit="1"/>
              </p:cNvSpPr>
              <p:nvPr>
                <p:ph idx="1"/>
              </p:nvPr>
            </p:nvSpPr>
            <p:spPr>
              <a:xfrm>
                <a:off x="838200" y="1825624"/>
                <a:ext cx="10515600" cy="4908807"/>
              </a:xfrm>
              <a:blipFill>
                <a:blip r:embed="rId2"/>
                <a:stretch>
                  <a:fillRect l="-1206" t="-2062" r="-2051"/>
                </a:stretch>
              </a:blipFill>
            </p:spPr>
            <p:txBody>
              <a:bodyPr/>
              <a:lstStyle/>
              <a:p>
                <a:r>
                  <a:rPr lang="en-TW">
                    <a:noFill/>
                  </a:rPr>
                  <a:t> </a:t>
                </a:r>
              </a:p>
            </p:txBody>
          </p:sp>
        </mc:Fallback>
      </mc:AlternateContent>
    </p:spTree>
    <p:extLst>
      <p:ext uri="{BB962C8B-B14F-4D97-AF65-F5344CB8AC3E}">
        <p14:creationId xmlns:p14="http://schemas.microsoft.com/office/powerpoint/2010/main" val="354260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22A3-A6D6-4845-9E5F-F193A981667D}"/>
              </a:ext>
            </a:extLst>
          </p:cNvPr>
          <p:cNvSpPr>
            <a:spLocks noGrp="1"/>
          </p:cNvSpPr>
          <p:nvPr>
            <p:ph type="title"/>
          </p:nvPr>
        </p:nvSpPr>
        <p:spPr/>
        <p:txBody>
          <a:bodyPr/>
          <a:lstStyle/>
          <a:p>
            <a:r>
              <a:rPr lang="en-TW" dirty="0"/>
              <a:t>Conclusion</a:t>
            </a:r>
          </a:p>
        </p:txBody>
      </p:sp>
      <p:sp>
        <p:nvSpPr>
          <p:cNvPr id="3" name="Content Placeholder 2">
            <a:extLst>
              <a:ext uri="{FF2B5EF4-FFF2-40B4-BE49-F238E27FC236}">
                <a16:creationId xmlns:a16="http://schemas.microsoft.com/office/drawing/2014/main" id="{17A99A9B-A38E-6843-9090-47A2D6DC463F}"/>
              </a:ext>
            </a:extLst>
          </p:cNvPr>
          <p:cNvSpPr>
            <a:spLocks noGrp="1"/>
          </p:cNvSpPr>
          <p:nvPr>
            <p:ph idx="1"/>
          </p:nvPr>
        </p:nvSpPr>
        <p:spPr/>
        <p:txBody>
          <a:bodyPr/>
          <a:lstStyle/>
          <a:p>
            <a:pPr marL="0" indent="0">
              <a:buNone/>
            </a:pPr>
            <a:r>
              <a:rPr lang="en-US" altLang="zh-TW" dirty="0"/>
              <a:t>If they can complete one plate movement per second, it would take 584.9 billion years to complete. The entire universe is now only 13.7 billion years old; therefore, it’s impossible to achieve this.</a:t>
            </a:r>
          </a:p>
          <a:p>
            <a:pPr marL="0" indent="0">
              <a:buNone/>
            </a:pPr>
            <a:r>
              <a:rPr lang="en-US" altLang="zh-TW" dirty="0"/>
              <a:t>There are several variants of this legend and there are different opinions on the location of the temple, one of which is that it is located in Hanoi, Vietnam, so it was named "Hanoi Tower". In addition, there are background settings such as "Golden disks were made when the world was created" and "Monks move a disk every day". </a:t>
            </a:r>
          </a:p>
          <a:p>
            <a:pPr marL="0" indent="0">
              <a:buNone/>
            </a:pPr>
            <a:r>
              <a:rPr lang="en-US" altLang="zh-TW" dirty="0"/>
              <a:t>(The above content is taken from Wikipedia)</a:t>
            </a:r>
            <a:endParaRPr lang="en-TW" dirty="0"/>
          </a:p>
        </p:txBody>
      </p:sp>
    </p:spTree>
    <p:extLst>
      <p:ext uri="{BB962C8B-B14F-4D97-AF65-F5344CB8AC3E}">
        <p14:creationId xmlns:p14="http://schemas.microsoft.com/office/powerpoint/2010/main" val="383356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A097-D7AF-5340-A73E-821B78AB8195}"/>
              </a:ext>
            </a:extLst>
          </p:cNvPr>
          <p:cNvSpPr>
            <a:spLocks noGrp="1"/>
          </p:cNvSpPr>
          <p:nvPr>
            <p:ph type="title"/>
          </p:nvPr>
        </p:nvSpPr>
        <p:spPr/>
        <p:txBody>
          <a:bodyPr/>
          <a:lstStyle/>
          <a:p>
            <a:r>
              <a:rPr lang="en-TW" dirty="0"/>
              <a:t>Coding Lesson</a:t>
            </a:r>
          </a:p>
        </p:txBody>
      </p:sp>
      <p:sp>
        <p:nvSpPr>
          <p:cNvPr id="3" name="Content Placeholder 2">
            <a:extLst>
              <a:ext uri="{FF2B5EF4-FFF2-40B4-BE49-F238E27FC236}">
                <a16:creationId xmlns:a16="http://schemas.microsoft.com/office/drawing/2014/main" id="{BA761504-D232-3741-BC56-900DCD17C18B}"/>
              </a:ext>
            </a:extLst>
          </p:cNvPr>
          <p:cNvSpPr>
            <a:spLocks noGrp="1"/>
          </p:cNvSpPr>
          <p:nvPr>
            <p:ph idx="1"/>
          </p:nvPr>
        </p:nvSpPr>
        <p:spPr/>
        <p:txBody>
          <a:bodyPr/>
          <a:lstStyle/>
          <a:p>
            <a:pPr marL="0" indent="0">
              <a:buNone/>
            </a:pPr>
            <a:r>
              <a:rPr lang="en-TW" dirty="0"/>
              <a:t>Write a function called “</a:t>
            </a:r>
            <a:r>
              <a:rPr lang="en-US" altLang="zh-TW" dirty="0"/>
              <a:t>Hanoi</a:t>
            </a:r>
            <a:r>
              <a:rPr lang="en-TW" dirty="0"/>
              <a:t>()”, which takes 4 inputs. The first input is the length of an array of integers, the second input is an array of integers, and the third and fourth input are an empty array.</a:t>
            </a:r>
          </a:p>
          <a:p>
            <a:pPr marL="0" indent="0">
              <a:buNone/>
            </a:pPr>
            <a:r>
              <a:rPr lang="en-TW" dirty="0"/>
              <a:t>This function should follow the rules of Honei tower, and move all elments in the first array to the third array.</a:t>
            </a:r>
          </a:p>
        </p:txBody>
      </p:sp>
    </p:spTree>
    <p:extLst>
      <p:ext uri="{BB962C8B-B14F-4D97-AF65-F5344CB8AC3E}">
        <p14:creationId xmlns:p14="http://schemas.microsoft.com/office/powerpoint/2010/main" val="2113593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2BA6-3AAA-9E4F-B6E5-B7FECCCA17FD}"/>
              </a:ext>
            </a:extLst>
          </p:cNvPr>
          <p:cNvSpPr>
            <a:spLocks noGrp="1"/>
          </p:cNvSpPr>
          <p:nvPr>
            <p:ph type="title"/>
          </p:nvPr>
        </p:nvSpPr>
        <p:spPr/>
        <p:txBody>
          <a:bodyPr/>
          <a:lstStyle/>
          <a:p>
            <a:r>
              <a:rPr lang="en-US" dirty="0"/>
              <a:t>Pseudocode of </a:t>
            </a:r>
            <a:r>
              <a:rPr lang="en-US" altLang="zh-TW" dirty="0"/>
              <a:t>Hanoi</a:t>
            </a:r>
            <a:r>
              <a:rPr lang="en-US" dirty="0"/>
              <a:t> Tower Problem</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7B376F-E6D1-1E47-A588-1C5E24FBBDEF}"/>
                  </a:ext>
                </a:extLst>
              </p:cNvPr>
              <p:cNvSpPr>
                <a:spLocks noGrp="1"/>
              </p:cNvSpPr>
              <p:nvPr>
                <p:ph idx="1"/>
              </p:nvPr>
            </p:nvSpPr>
            <p:spPr>
              <a:xfrm>
                <a:off x="838200" y="1825624"/>
                <a:ext cx="10515600" cy="5032375"/>
              </a:xfrm>
            </p:spPr>
            <p:txBody>
              <a:bodyPr>
                <a:normAutofit/>
              </a:bodyPr>
              <a:lstStyle/>
              <a:p>
                <a:pPr marL="0" indent="0">
                  <a:buNone/>
                </a:pPr>
                <a:r>
                  <a:rPr lang="en-TW" dirty="0"/>
                  <a:t>The funtion </a:t>
                </a:r>
                <a14:m>
                  <m:oMath xmlns:m="http://schemas.openxmlformats.org/officeDocument/2006/math">
                    <m:r>
                      <a:rPr lang="en-US" i="1">
                        <a:latin typeface="Cambria Math" panose="02040503050406030204" pitchFamily="18" charset="0"/>
                      </a:rPr>
                      <m:t>h</m:t>
                    </m:r>
                    <m:r>
                      <a:rPr lang="en-US" b="0" i="1" smtClean="0">
                        <a:latin typeface="Cambria Math" panose="02040503050406030204" pitchFamily="18" charset="0"/>
                      </a:rPr>
                      <m:t>𝑎</m:t>
                    </m:r>
                    <m:r>
                      <a:rPr lang="en-US" i="1">
                        <a:latin typeface="Cambria Math" panose="02040503050406030204" pitchFamily="18" charset="0"/>
                      </a:rPr>
                      <m:t>𝑛</m:t>
                    </m:r>
                    <m:r>
                      <a:rPr lang="en-US" b="0" i="1" smtClean="0">
                        <a:latin typeface="Cambria Math" panose="02040503050406030204" pitchFamily="18" charset="0"/>
                      </a:rPr>
                      <m:t>𝑜</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 </m:t>
                    </m:r>
                  </m:oMath>
                </a14:m>
                <a:r>
                  <a:rPr lang="en-TW" dirty="0"/>
                  <a:t>move n elements from array </a:t>
                </a:r>
                <a14:m>
                  <m:oMath xmlns:m="http://schemas.openxmlformats.org/officeDocument/2006/math">
                    <m:r>
                      <a:rPr lang="en-US" b="0" i="1" smtClean="0">
                        <a:latin typeface="Cambria Math" panose="02040503050406030204" pitchFamily="18" charset="0"/>
                      </a:rPr>
                      <m:t>𝑎</m:t>
                    </m:r>
                  </m:oMath>
                </a14:m>
                <a:r>
                  <a:rPr lang="en-TW" dirty="0"/>
                  <a:t> to array </a:t>
                </a:r>
                <a14:m>
                  <m:oMath xmlns:m="http://schemas.openxmlformats.org/officeDocument/2006/math">
                    <m:r>
                      <a:rPr lang="en-US" b="0" i="1" smtClean="0">
                        <a:latin typeface="Cambria Math" panose="02040503050406030204" pitchFamily="18" charset="0"/>
                      </a:rPr>
                      <m:t>𝑐</m:t>
                    </m:r>
                  </m:oMath>
                </a14:m>
                <a:r>
                  <a:rPr lang="en-TW" dirty="0"/>
                  <a:t>; therefore, we can write this function in a recursive way.</a:t>
                </a:r>
              </a:p>
              <a:p>
                <a:pPr marL="0" indent="0">
                  <a:buNone/>
                </a:pPr>
                <a14:m>
                  <m:oMath xmlns:m="http://schemas.openxmlformats.org/officeDocument/2006/math">
                    <m:r>
                      <a:rPr lang="en-US" b="0" i="1" smtClean="0">
                        <a:latin typeface="Cambria Math" panose="02040503050406030204" pitchFamily="18" charset="0"/>
                      </a:rPr>
                      <m:t>𝑓𝑢𝑛𝑐𝑡𝑖𝑜𝑛</m:t>
                    </m:r>
                    <m:r>
                      <a:rPr lang="en-US" b="0" i="1" smtClean="0">
                        <a:latin typeface="Cambria Math" panose="02040503050406030204" pitchFamily="18" charset="0"/>
                      </a:rPr>
                      <m:t> </m:t>
                    </m:r>
                    <m:r>
                      <a:rPr lang="en-US" b="0" i="1" smtClean="0">
                        <a:latin typeface="Cambria Math" panose="02040503050406030204" pitchFamily="18" charset="0"/>
                      </a:rPr>
                      <m:t>h𝑎𝑛𝑜𝑖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TW" dirty="0"/>
                  <a:t>:</a:t>
                </a:r>
              </a:p>
              <a:p>
                <a:pPr marL="0" indent="0">
                  <a:buNone/>
                </a:pPr>
                <a:r>
                  <a:rPr lang="en-TW" dirty="0"/>
                  <a:t>	if n is 1:</a:t>
                </a:r>
              </a:p>
              <a:p>
                <a:pPr marL="0" indent="0">
                  <a:buNone/>
                </a:pPr>
                <a:r>
                  <a:rPr lang="en-TW" dirty="0"/>
                  <a:t>		pop 1 element from a, push it to c</a:t>
                </a:r>
              </a:p>
              <a:p>
                <a:pPr marL="0" indent="0">
                  <a:buNone/>
                </a:pPr>
                <a:r>
                  <a:rPr lang="en-TW" dirty="0"/>
                  <a:t>	else if n is not 1:</a:t>
                </a:r>
              </a:p>
              <a:p>
                <a:pPr marL="0" indent="0">
                  <a:buNone/>
                </a:pPr>
                <a:r>
                  <a:rPr lang="en-TW" dirty="0"/>
                  <a:t>		move n-1 elements from </a:t>
                </a:r>
                <a14:m>
                  <m:oMath xmlns:m="http://schemas.openxmlformats.org/officeDocument/2006/math">
                    <m:r>
                      <a:rPr lang="en-US" i="1">
                        <a:latin typeface="Cambria Math" panose="02040503050406030204" pitchFamily="18" charset="0"/>
                      </a:rPr>
                      <m:t>𝑎</m:t>
                    </m:r>
                  </m:oMath>
                </a14:m>
                <a:r>
                  <a:rPr lang="en-TW" dirty="0"/>
                  <a:t> to </a:t>
                </a:r>
                <a14:m>
                  <m:oMath xmlns:m="http://schemas.openxmlformats.org/officeDocument/2006/math">
                    <m:r>
                      <a:rPr lang="en-US" b="0" i="1" smtClean="0">
                        <a:latin typeface="Cambria Math" panose="02040503050406030204" pitchFamily="18" charset="0"/>
                      </a:rPr>
                      <m:t>𝑏</m:t>
                    </m:r>
                  </m:oMath>
                </a14:m>
                <a:endParaRPr lang="en-TW" dirty="0"/>
              </a:p>
              <a:p>
                <a:pPr marL="0" indent="0">
                  <a:buNone/>
                </a:pPr>
                <a:r>
                  <a:rPr lang="en-TW" dirty="0"/>
                  <a:t>		move 1 element from </a:t>
                </a:r>
                <a14:m>
                  <m:oMath xmlns:m="http://schemas.openxmlformats.org/officeDocument/2006/math">
                    <m:r>
                      <a:rPr lang="en-US" i="1">
                        <a:latin typeface="Cambria Math" panose="02040503050406030204" pitchFamily="18" charset="0"/>
                      </a:rPr>
                      <m:t>𝑎</m:t>
                    </m:r>
                  </m:oMath>
                </a14:m>
                <a:r>
                  <a:rPr lang="en-TW" dirty="0"/>
                  <a:t> to </a:t>
                </a:r>
                <a14:m>
                  <m:oMath xmlns:m="http://schemas.openxmlformats.org/officeDocument/2006/math">
                    <m:r>
                      <a:rPr lang="en-US" b="0" i="1" smtClean="0">
                        <a:latin typeface="Cambria Math" panose="02040503050406030204" pitchFamily="18" charset="0"/>
                      </a:rPr>
                      <m:t>𝑐</m:t>
                    </m:r>
                  </m:oMath>
                </a14:m>
                <a:endParaRPr lang="en-TW" dirty="0"/>
              </a:p>
              <a:p>
                <a:pPr marL="0" indent="0">
                  <a:buNone/>
                </a:pPr>
                <a:r>
                  <a:rPr lang="en-TW" dirty="0"/>
                  <a:t>		move n-1 elements from </a:t>
                </a:r>
                <a14:m>
                  <m:oMath xmlns:m="http://schemas.openxmlformats.org/officeDocument/2006/math">
                    <m:r>
                      <a:rPr lang="en-US" i="1">
                        <a:latin typeface="Cambria Math" panose="02040503050406030204" pitchFamily="18" charset="0"/>
                      </a:rPr>
                      <m:t>𝑏</m:t>
                    </m:r>
                  </m:oMath>
                </a14:m>
                <a:r>
                  <a:rPr lang="en-TW" dirty="0"/>
                  <a:t> to </a:t>
                </a:r>
                <a14:m>
                  <m:oMath xmlns:m="http://schemas.openxmlformats.org/officeDocument/2006/math">
                    <m:r>
                      <a:rPr lang="en-US" i="1">
                        <a:latin typeface="Cambria Math" panose="02040503050406030204" pitchFamily="18" charset="0"/>
                      </a:rPr>
                      <m:t>𝑐</m:t>
                    </m:r>
                  </m:oMath>
                </a14:m>
                <a:endParaRPr lang="en-TW" dirty="0"/>
              </a:p>
            </p:txBody>
          </p:sp>
        </mc:Choice>
        <mc:Fallback xmlns="">
          <p:sp>
            <p:nvSpPr>
              <p:cNvPr id="3" name="Content Placeholder 2">
                <a:extLst>
                  <a:ext uri="{FF2B5EF4-FFF2-40B4-BE49-F238E27FC236}">
                    <a16:creationId xmlns:a16="http://schemas.microsoft.com/office/drawing/2014/main" id="{937B376F-E6D1-1E47-A588-1C5E24FBBDEF}"/>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5063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52421-6BD9-824B-8597-C097BF85335C}"/>
              </a:ext>
            </a:extLst>
          </p:cNvPr>
          <p:cNvSpPr>
            <a:spLocks noGrp="1"/>
          </p:cNvSpPr>
          <p:nvPr>
            <p:ph type="ctrTitle"/>
          </p:nvPr>
        </p:nvSpPr>
        <p:spPr>
          <a:xfrm>
            <a:off x="1113810" y="2960716"/>
            <a:ext cx="4036334" cy="2387600"/>
          </a:xfrm>
        </p:spPr>
        <p:txBody>
          <a:bodyPr anchor="t">
            <a:normAutofit/>
          </a:bodyPr>
          <a:lstStyle/>
          <a:p>
            <a:pPr algn="l"/>
            <a:r>
              <a:rPr lang="en-US" sz="5400" dirty="0"/>
              <a:t>3-2</a:t>
            </a:r>
            <a:br>
              <a:rPr lang="en-US" sz="5400" dirty="0"/>
            </a:br>
            <a:r>
              <a:rPr lang="en-US" sz="5400" dirty="0"/>
              <a:t>Recurrence Relations</a:t>
            </a:r>
            <a:endParaRPr lang="en-TW" sz="5400" dirty="0"/>
          </a:p>
        </p:txBody>
      </p:sp>
      <p:sp>
        <p:nvSpPr>
          <p:cNvPr id="3" name="Subtitle 2">
            <a:extLst>
              <a:ext uri="{FF2B5EF4-FFF2-40B4-BE49-F238E27FC236}">
                <a16:creationId xmlns:a16="http://schemas.microsoft.com/office/drawing/2014/main" id="{26AB6786-8C7A-8C4D-A967-EA77BE27EF11}"/>
              </a:ext>
            </a:extLst>
          </p:cNvPr>
          <p:cNvSpPr>
            <a:spLocks noGrp="1"/>
          </p:cNvSpPr>
          <p:nvPr>
            <p:ph type="subTitle" idx="1"/>
          </p:nvPr>
        </p:nvSpPr>
        <p:spPr>
          <a:xfrm>
            <a:off x="1113809" y="953037"/>
            <a:ext cx="4036333" cy="1709849"/>
          </a:xfrm>
        </p:spPr>
        <p:txBody>
          <a:bodyPr anchor="b">
            <a:normAutofit/>
          </a:bodyPr>
          <a:lstStyle/>
          <a:p>
            <a:pPr algn="l"/>
            <a:endParaRPr lang="en-TW" sz="2000"/>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175CD420-6AA3-5442-B7BB-A4A980EDC8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398758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AD78-5FAF-1C4C-A05F-8288DA32B0DF}"/>
              </a:ext>
            </a:extLst>
          </p:cNvPr>
          <p:cNvSpPr>
            <a:spLocks noGrp="1"/>
          </p:cNvSpPr>
          <p:nvPr>
            <p:ph type="title"/>
          </p:nvPr>
        </p:nvSpPr>
        <p:spPr/>
        <p:txBody>
          <a:bodyPr/>
          <a:lstStyle/>
          <a:p>
            <a:r>
              <a:rPr lang="en-US" dirty="0"/>
              <a:t>Arithmetic</a:t>
            </a:r>
            <a:r>
              <a:rPr lang="en-TW" dirty="0"/>
              <a:t> Sequence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A1B482-00D0-7443-A3FC-62F8BC47E5A4}"/>
                  </a:ext>
                </a:extLst>
              </p:cNvPr>
              <p:cNvSpPr>
                <a:spLocks noGrp="1"/>
              </p:cNvSpPr>
              <p:nvPr>
                <p:ph idx="1"/>
              </p:nvPr>
            </p:nvSpPr>
            <p:spPr/>
            <p:txBody>
              <a:bodyPr>
                <a:normAutofit lnSpcReduction="10000"/>
              </a:bodyPr>
              <a:lstStyle/>
              <a:p>
                <a:pPr marL="0" indent="0">
                  <a:buNone/>
                </a:pPr>
                <a:r>
                  <a:rPr lang="en-US" dirty="0"/>
                  <a:t>An arithmetic sequence is a sequence of numbers such that the difference between the consecutive terms is constant. For instance, the sequence 5, 7, 9, 11, 13, 15, . . . is an arithmetic progression with a common difference of 2.</a:t>
                </a:r>
              </a:p>
              <a:p>
                <a:pPr marL="0" indent="0">
                  <a:buNone/>
                </a:pPr>
                <a:r>
                  <a:rPr lang="en-US" dirty="0"/>
                  <a:t>A common arithmetic sequence model is set to be: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some value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m:t>
                    </m:r>
                  </m:oMath>
                </a14:m>
                <a:endParaRPr lang="en-US" dirty="0"/>
              </a:p>
              <a:p>
                <a:pPr marL="0" indent="0">
                  <a:buNone/>
                </a:pPr>
                <a:r>
                  <a:rPr lang="en-US" dirty="0"/>
                  <a:t>Which is recurs</a:t>
                </a:r>
                <a:r>
                  <a:rPr lang="en-US" altLang="zh-TW" dirty="0"/>
                  <a:t>ively</a:t>
                </a:r>
                <a:r>
                  <a:rPr lang="zh-TW" altLang="en-US" dirty="0"/>
                  <a:t> </a:t>
                </a:r>
                <a:r>
                  <a:rPr lang="en-US" altLang="zh-TW" dirty="0"/>
                  <a:t>defined</a:t>
                </a:r>
                <a:r>
                  <a:rPr lang="en-US" dirty="0"/>
                  <a:t>, and </a:t>
                </a:r>
                <a14:m>
                  <m:oMath xmlns:m="http://schemas.openxmlformats.org/officeDocument/2006/math">
                    <m:r>
                      <a:rPr lang="en-US" b="0" i="1" smtClean="0">
                        <a:latin typeface="Cambria Math" panose="02040503050406030204" pitchFamily="18" charset="0"/>
                      </a:rPr>
                      <m:t>𝑑</m:t>
                    </m:r>
                  </m:oMath>
                </a14:m>
                <a:r>
                  <a:rPr lang="en-US" dirty="0"/>
                  <a:t> is the common difference.</a:t>
                </a:r>
              </a:p>
              <a:p>
                <a:pPr marL="0" indent="0">
                  <a:buNone/>
                </a:pPr>
                <a:r>
                  <a:rPr lang="en-US" dirty="0"/>
                  <a:t>The </a:t>
                </a:r>
                <a14:m>
                  <m:oMath xmlns:m="http://schemas.openxmlformats.org/officeDocument/2006/math">
                    <m:r>
                      <a:rPr lang="en-US" b="0" i="1" smtClean="0">
                        <a:latin typeface="Cambria Math" panose="02040503050406030204" pitchFamily="18" charset="0"/>
                      </a:rPr>
                      <m:t>𝑛</m:t>
                    </m:r>
                  </m:oMath>
                </a14:m>
                <a:r>
                  <a:rPr lang="en-US" dirty="0" err="1"/>
                  <a:t>th</a:t>
                </a:r>
                <a:r>
                  <a:rPr lang="en-US" dirty="0"/>
                  <a:t> element in arithmetic sequence is:</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b="0" i="0" smtClean="0">
                        <a:latin typeface="Cambria Math" panose="02040503050406030204" pitchFamily="18" charset="0"/>
                      </a:rPr>
                      <m: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r>
                          <a:rPr lang="en-US" b="0" i="0" smtClean="0">
                            <a:latin typeface="Cambria Math" panose="02040503050406030204" pitchFamily="18" charset="0"/>
                          </a:rPr>
                          <m:t>−1</m:t>
                        </m:r>
                      </m:e>
                    </m:d>
                    <m:r>
                      <m:rPr>
                        <m:sty m:val="p"/>
                      </m:rPr>
                      <a:rPr lang="en-US" b="0" i="0" smtClean="0">
                        <a:latin typeface="Cambria Math" panose="02040503050406030204" pitchFamily="18" charset="0"/>
                      </a:rPr>
                      <m:t>d</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8A1B482-00D0-7443-A3FC-62F8BC47E5A4}"/>
                  </a:ext>
                </a:extLst>
              </p:cNvPr>
              <p:cNvSpPr>
                <a:spLocks noGrp="1" noRot="1" noChangeAspect="1" noMove="1" noResize="1" noEditPoints="1" noAdjustHandles="1" noChangeArrowheads="1" noChangeShapeType="1" noTextEdit="1"/>
              </p:cNvSpPr>
              <p:nvPr>
                <p:ph idx="1"/>
              </p:nvPr>
            </p:nvSpPr>
            <p:spPr>
              <a:blipFill>
                <a:blip r:embed="rId2"/>
                <a:stretch>
                  <a:fillRect l="-1206" t="-3198" r="-1568" b="-2035"/>
                </a:stretch>
              </a:blipFill>
            </p:spPr>
            <p:txBody>
              <a:bodyPr/>
              <a:lstStyle/>
              <a:p>
                <a:r>
                  <a:rPr lang="en-TW">
                    <a:noFill/>
                  </a:rPr>
                  <a:t> </a:t>
                </a:r>
              </a:p>
            </p:txBody>
          </p:sp>
        </mc:Fallback>
      </mc:AlternateContent>
    </p:spTree>
    <p:extLst>
      <p:ext uri="{BB962C8B-B14F-4D97-AF65-F5344CB8AC3E}">
        <p14:creationId xmlns:p14="http://schemas.microsoft.com/office/powerpoint/2010/main" val="17819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DE90-99F0-5046-8EEE-FC2864CC20D5}"/>
              </a:ext>
            </a:extLst>
          </p:cNvPr>
          <p:cNvSpPr>
            <a:spLocks noGrp="1"/>
          </p:cNvSpPr>
          <p:nvPr>
            <p:ph type="title"/>
          </p:nvPr>
        </p:nvSpPr>
        <p:spPr/>
        <p:txBody>
          <a:bodyPr/>
          <a:lstStyle/>
          <a:p>
            <a:r>
              <a:rPr lang="en-US" dirty="0"/>
              <a:t>Sum of Arithmetic Sequence</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DDF451-4FF4-1648-9C3D-85BF098CF8DB}"/>
                  </a:ext>
                </a:extLst>
              </p:cNvPr>
              <p:cNvSpPr>
                <a:spLocks noGrp="1"/>
              </p:cNvSpPr>
              <p:nvPr>
                <p:ph idx="1"/>
              </p:nvPr>
            </p:nvSpPr>
            <p:spPr/>
            <p:txBody>
              <a:bodyPr/>
              <a:lstStyle/>
              <a:p>
                <a:pPr marL="0" indent="0">
                  <a:buNone/>
                </a:pPr>
                <a:r>
                  <a:rPr lang="en-TW" dirty="0"/>
                  <a:t>The sum of the first </a:t>
                </a:r>
                <a14:m>
                  <m:oMath xmlns:m="http://schemas.openxmlformats.org/officeDocument/2006/math">
                    <m:r>
                      <a:rPr lang="en-US" b="0" i="1" smtClean="0">
                        <a:latin typeface="Cambria Math" panose="02040503050406030204" pitchFamily="18" charset="0"/>
                      </a:rPr>
                      <m:t>𝑛</m:t>
                    </m:r>
                  </m:oMath>
                </a14:m>
                <a:r>
                  <a:rPr lang="en-TW" dirty="0"/>
                  <a:t>th elements in an arithmetic sequence has the following formula:</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𝑛</m:t>
                          </m:r>
                        </m:num>
                        <m:den>
                          <m:r>
                            <a:rPr lang="en-US" b="0" i="1" smtClean="0">
                              <a:latin typeface="Cambria Math" panose="02040503050406030204" pitchFamily="18" charset="0"/>
                            </a:rPr>
                            <m:t>2</m:t>
                          </m:r>
                        </m:den>
                      </m:f>
                    </m:oMath>
                  </m:oMathPara>
                </a14:m>
                <a:endParaRPr lang="en-US" dirty="0"/>
              </a:p>
              <a:p>
                <a:pPr marL="0" indent="0">
                  <a:buNone/>
                </a:pPr>
                <a:endParaRPr lang="en-TW" dirty="0"/>
              </a:p>
              <a:p>
                <a:pPr marL="0" indent="0">
                  <a:buNone/>
                </a:pPr>
                <a:r>
                  <a:rPr lang="en-TW"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oMath>
                </a14:m>
                <a:r>
                  <a:rPr lang="en-TW" dirty="0"/>
                  <a:t> is replaced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altLang="zh-TW" i="1">
                        <a:latin typeface="Cambria Math" panose="02040503050406030204" pitchFamily="18" charset="0"/>
                      </a:rPr>
                      <m:t>(</m:t>
                    </m:r>
                    <m:r>
                      <a:rPr lang="en-US" altLang="zh-TW" b="0" i="1" smtClean="0">
                        <a:latin typeface="Cambria Math" panose="02040503050406030204" pitchFamily="18" charset="0"/>
                      </a:rPr>
                      <m:t>𝑛</m:t>
                    </m:r>
                    <m:r>
                      <a:rPr lang="en-US" altLang="zh-TW" i="1">
                        <a:latin typeface="Cambria Math" panose="02040503050406030204" pitchFamily="18" charset="0"/>
                      </a:rPr>
                      <m:t>−1)</m:t>
                    </m:r>
                    <m:r>
                      <a:rPr lang="en-US" i="1">
                        <a:latin typeface="Cambria Math" panose="02040503050406030204" pitchFamily="18" charset="0"/>
                      </a:rPr>
                      <m:t>𝑑</m:t>
                    </m:r>
                  </m:oMath>
                </a14:m>
                <a:r>
                  <a:rPr lang="en-US" dirty="0"/>
                  <a:t>, then the formula of the first </a:t>
                </a:r>
                <a14:m>
                  <m:oMath xmlns:m="http://schemas.openxmlformats.org/officeDocument/2006/math">
                    <m:r>
                      <a:rPr lang="en-US" i="1">
                        <a:latin typeface="Cambria Math" panose="02040503050406030204" pitchFamily="18" charset="0"/>
                      </a:rPr>
                      <m:t>𝑛</m:t>
                    </m:r>
                  </m:oMath>
                </a14:m>
                <a:r>
                  <a:rPr lang="en-US" dirty="0" err="1"/>
                  <a:t>th</a:t>
                </a:r>
                <a:r>
                  <a:rPr lang="en-US" dirty="0"/>
                  <a:t> elements will be:`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[2</m:t>
                              </m:r>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𝑑</m:t>
                          </m:r>
                          <m:r>
                            <a:rPr lang="en-US" b="0" i="1" smtClean="0">
                              <a:latin typeface="Cambria Math" panose="02040503050406030204" pitchFamily="18" charset="0"/>
                            </a:rPr>
                            <m:t>]</m:t>
                          </m:r>
                          <m:r>
                            <a:rPr lang="en-US" i="1">
                              <a:latin typeface="Cambria Math" panose="02040503050406030204" pitchFamily="18" charset="0"/>
                            </a:rPr>
                            <m:t>𝑛</m:t>
                          </m:r>
                        </m:num>
                        <m:den>
                          <m:r>
                            <a:rPr lang="en-US" i="1">
                              <a:latin typeface="Cambria Math" panose="02040503050406030204" pitchFamily="18" charset="0"/>
                            </a:rPr>
                            <m:t>2</m:t>
                          </m:r>
                        </m:den>
                      </m:f>
                    </m:oMath>
                  </m:oMathPara>
                </a14:m>
                <a:endParaRPr lang="en-TW" dirty="0"/>
              </a:p>
              <a:p>
                <a:pPr marL="0" indent="0">
                  <a:buNone/>
                </a:pPr>
                <a:endParaRPr lang="en-US" dirty="0"/>
              </a:p>
              <a:p>
                <a:pPr marL="0" indent="0">
                  <a:buNone/>
                </a:pPr>
                <a:endParaRPr lang="en-TW" dirty="0"/>
              </a:p>
            </p:txBody>
          </p:sp>
        </mc:Choice>
        <mc:Fallback xmlns="">
          <p:sp>
            <p:nvSpPr>
              <p:cNvPr id="3" name="Content Placeholder 2">
                <a:extLst>
                  <a:ext uri="{FF2B5EF4-FFF2-40B4-BE49-F238E27FC236}">
                    <a16:creationId xmlns:a16="http://schemas.microsoft.com/office/drawing/2014/main" id="{51DDF451-4FF4-1648-9C3D-85BF098CF8D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3441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0306-2BEF-4F42-B851-B6B43EF321AA}"/>
              </a:ext>
            </a:extLst>
          </p:cNvPr>
          <p:cNvSpPr>
            <a:spLocks noGrp="1"/>
          </p:cNvSpPr>
          <p:nvPr>
            <p:ph type="title"/>
          </p:nvPr>
        </p:nvSpPr>
        <p:spPr/>
        <p:txBody>
          <a:bodyPr/>
          <a:lstStyle/>
          <a:p>
            <a:r>
              <a:rPr lang="en-US" dirty="0"/>
              <a:t>Geometric Sequence</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680FE9-8939-834D-BEAA-A074EE6682EF}"/>
                  </a:ext>
                </a:extLst>
              </p:cNvPr>
              <p:cNvSpPr>
                <a:spLocks noGrp="1"/>
              </p:cNvSpPr>
              <p:nvPr>
                <p:ph idx="1"/>
              </p:nvPr>
            </p:nvSpPr>
            <p:spPr/>
            <p:txBody>
              <a:bodyPr/>
              <a:lstStyle/>
              <a:p>
                <a:pPr marL="0" indent="0">
                  <a:buNone/>
                </a:pPr>
                <a:r>
                  <a:rPr lang="en-US" dirty="0"/>
                  <a:t>Geometric Sequence is a sequence of non-zero numbers where each term after the first is found by multiplying the previous one by a fixed, non-zero number called the common ratio.</a:t>
                </a:r>
              </a:p>
              <a:p>
                <a:pPr marL="0" indent="0">
                  <a:buNone/>
                </a:pPr>
                <a:r>
                  <a:rPr lang="en-US" dirty="0"/>
                  <a:t>A common </a:t>
                </a:r>
                <a:r>
                  <a:rPr lang="en-US" altLang="zh-TW" dirty="0"/>
                  <a:t>geometric</a:t>
                </a:r>
                <a:r>
                  <a:rPr lang="en-US" dirty="0"/>
                  <a:t> sequence model is set to be: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smtClean="0">
                            <a:latin typeface="Cambria Math" panose="02040503050406030204" pitchFamily="18" charset="0"/>
                          </a:rPr>
                          <m:t>1</m:t>
                        </m:r>
                      </m:sub>
                    </m:sSub>
                    <m:r>
                      <a:rPr lang="en-US" i="1">
                        <a:latin typeface="Cambria Math" panose="02040503050406030204" pitchFamily="18" charset="0"/>
                      </a:rPr>
                      <m:t>=</m:t>
                    </m:r>
                  </m:oMath>
                </a14:m>
                <a:r>
                  <a:rPr lang="en-US" dirty="0"/>
                  <a:t> some value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tLang="zh-TW" b="0" i="1" smtClean="0">
                            <a:latin typeface="Cambria Math" panose="02040503050406030204" pitchFamily="18" charset="0"/>
                          </a:rPr>
                          <m:t>𝑟</m:t>
                        </m:r>
                        <m:r>
                          <a:rPr lang="en-US" i="1">
                            <a:latin typeface="Cambria Math" panose="02040503050406030204" pitchFamily="18" charset="0"/>
                          </a:rPr>
                          <m:t>𝑎</m:t>
                        </m:r>
                      </m:e>
                      <m:sub>
                        <m:r>
                          <a:rPr lang="en-US" i="1">
                            <a:latin typeface="Cambria Math" panose="02040503050406030204" pitchFamily="18" charset="0"/>
                          </a:rPr>
                          <m:t>𝑛</m:t>
                        </m:r>
                        <m:r>
                          <a:rPr lang="en-US" i="1">
                            <a:latin typeface="Cambria Math" panose="02040503050406030204" pitchFamily="18" charset="0"/>
                          </a:rPr>
                          <m:t>−1</m:t>
                        </m:r>
                      </m:sub>
                    </m:sSub>
                  </m:oMath>
                </a14:m>
                <a:endParaRPr lang="en-US" dirty="0"/>
              </a:p>
              <a:p>
                <a:pPr marL="0" indent="0">
                  <a:buNone/>
                </a:pPr>
                <a:r>
                  <a:rPr lang="en-US" dirty="0"/>
                  <a:t>Which is recurs</a:t>
                </a:r>
                <a:r>
                  <a:rPr lang="en-US" altLang="zh-TW" dirty="0"/>
                  <a:t>ively</a:t>
                </a:r>
                <a:r>
                  <a:rPr lang="zh-TW" altLang="en-US" dirty="0"/>
                  <a:t> </a:t>
                </a:r>
                <a:r>
                  <a:rPr lang="en-US" altLang="zh-TW" dirty="0"/>
                  <a:t>defined</a:t>
                </a:r>
                <a:r>
                  <a:rPr lang="en-US" dirty="0"/>
                  <a:t>, and </a:t>
                </a:r>
                <a14:m>
                  <m:oMath xmlns:m="http://schemas.openxmlformats.org/officeDocument/2006/math">
                    <m:r>
                      <a:rPr lang="en-US" altLang="zh-TW" b="0" i="1" smtClean="0">
                        <a:latin typeface="Cambria Math" panose="02040503050406030204" pitchFamily="18" charset="0"/>
                      </a:rPr>
                      <m:t>𝑟</m:t>
                    </m:r>
                  </m:oMath>
                </a14:m>
                <a:r>
                  <a:rPr lang="en-US" dirty="0"/>
                  <a:t> is the common </a:t>
                </a:r>
                <a:r>
                  <a:rPr lang="en-US" altLang="zh-TW" dirty="0"/>
                  <a:t>ratio</a:t>
                </a:r>
                <a:r>
                  <a:rPr lang="en-US" dirty="0"/>
                  <a:t>.</a:t>
                </a:r>
              </a:p>
              <a:p>
                <a:pPr marL="0" indent="0">
                  <a:buNone/>
                </a:pPr>
                <a:r>
                  <a:rPr lang="en-US" dirty="0"/>
                  <a:t>The </a:t>
                </a:r>
                <a14:m>
                  <m:oMath xmlns:m="http://schemas.openxmlformats.org/officeDocument/2006/math">
                    <m:r>
                      <a:rPr lang="en-US" b="0" i="1" smtClean="0">
                        <a:latin typeface="Cambria Math" panose="02040503050406030204" pitchFamily="18" charset="0"/>
                      </a:rPr>
                      <m:t>𝑛</m:t>
                    </m:r>
                  </m:oMath>
                </a14:m>
                <a:r>
                  <a:rPr lang="en-US" dirty="0" err="1"/>
                  <a:t>th</a:t>
                </a:r>
                <a:r>
                  <a:rPr lang="en-US" dirty="0"/>
                  <a:t> element of geometric sequence is:</a:t>
                </a:r>
              </a:p>
              <a:p>
                <a:pPr marL="0"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altLang="zh-TW" i="1">
                              <a:latin typeface="Cambria Math" panose="02040503050406030204" pitchFamily="18" charset="0"/>
                            </a:rPr>
                            <m:t>𝑟</m:t>
                          </m:r>
                        </m:e>
                        <m:sup>
                          <m:r>
                            <a:rPr lang="en-US" altLang="zh-TW" i="1">
                              <a:latin typeface="Cambria Math" panose="02040503050406030204" pitchFamily="18" charset="0"/>
                            </a:rPr>
                            <m:t>𝑛</m:t>
                          </m:r>
                          <m:r>
                            <a:rPr lang="en-US" altLang="zh-TW" i="1">
                              <a:latin typeface="Cambria Math" panose="02040503050406030204" pitchFamily="18" charset="0"/>
                            </a:rPr>
                            <m:t>−1</m:t>
                          </m:r>
                        </m:sup>
                      </m:sSup>
                    </m:oMath>
                  </m:oMathPara>
                </a14:m>
                <a:endParaRPr lang="en-US" dirty="0"/>
              </a:p>
            </p:txBody>
          </p:sp>
        </mc:Choice>
        <mc:Fallback xmlns="">
          <p:sp>
            <p:nvSpPr>
              <p:cNvPr id="3" name="Content Placeholder 2">
                <a:extLst>
                  <a:ext uri="{FF2B5EF4-FFF2-40B4-BE49-F238E27FC236}">
                    <a16:creationId xmlns:a16="http://schemas.microsoft.com/office/drawing/2014/main" id="{4C680FE9-8939-834D-BEAA-A074EE6682EF}"/>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329895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FB29-2052-C94A-9787-55E013852CDD}"/>
              </a:ext>
            </a:extLst>
          </p:cNvPr>
          <p:cNvSpPr>
            <a:spLocks noGrp="1"/>
          </p:cNvSpPr>
          <p:nvPr>
            <p:ph type="title"/>
          </p:nvPr>
        </p:nvSpPr>
        <p:spPr/>
        <p:txBody>
          <a:bodyPr/>
          <a:lstStyle/>
          <a:p>
            <a:r>
              <a:rPr lang="en-TW" dirty="0"/>
              <a:t>Chapter </a:t>
            </a:r>
            <a:r>
              <a:rPr lang="en-US" dirty="0"/>
              <a:t>3</a:t>
            </a:r>
            <a:r>
              <a:rPr lang="en-TW" dirty="0"/>
              <a:t> Overview</a:t>
            </a:r>
          </a:p>
        </p:txBody>
      </p:sp>
      <p:sp>
        <p:nvSpPr>
          <p:cNvPr id="3" name="Content Placeholder 2">
            <a:extLst>
              <a:ext uri="{FF2B5EF4-FFF2-40B4-BE49-F238E27FC236}">
                <a16:creationId xmlns:a16="http://schemas.microsoft.com/office/drawing/2014/main" id="{76F1E36A-B8F5-1F47-AD2A-9B155775719A}"/>
              </a:ext>
            </a:extLst>
          </p:cNvPr>
          <p:cNvSpPr>
            <a:spLocks noGrp="1"/>
          </p:cNvSpPr>
          <p:nvPr>
            <p:ph idx="1"/>
          </p:nvPr>
        </p:nvSpPr>
        <p:spPr/>
        <p:txBody>
          <a:bodyPr/>
          <a:lstStyle/>
          <a:p>
            <a:pPr marL="0" indent="0">
              <a:buNone/>
            </a:pPr>
            <a:r>
              <a:rPr lang="en-US" dirty="0"/>
              <a:t>3-1 Recursion Definition</a:t>
            </a:r>
          </a:p>
          <a:p>
            <a:pPr marL="0" indent="0">
              <a:buNone/>
            </a:pPr>
            <a:r>
              <a:rPr lang="en-US" dirty="0"/>
              <a:t>3-2 Recurrence Relations</a:t>
            </a:r>
          </a:p>
          <a:p>
            <a:pPr marL="0" indent="0">
              <a:buNone/>
            </a:pPr>
            <a:r>
              <a:rPr lang="en-US" dirty="0"/>
              <a:t>3-3 Analysis of Algorithms</a:t>
            </a:r>
          </a:p>
          <a:p>
            <a:pPr marL="0" indent="0">
              <a:buNone/>
            </a:pPr>
            <a:endParaRPr lang="en-TW" dirty="0"/>
          </a:p>
        </p:txBody>
      </p:sp>
    </p:spTree>
    <p:extLst>
      <p:ext uri="{BB962C8B-B14F-4D97-AF65-F5344CB8AC3E}">
        <p14:creationId xmlns:p14="http://schemas.microsoft.com/office/powerpoint/2010/main" val="1220566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B23C-80B4-7C43-9953-330214211638}"/>
              </a:ext>
            </a:extLst>
          </p:cNvPr>
          <p:cNvSpPr>
            <a:spLocks noGrp="1"/>
          </p:cNvSpPr>
          <p:nvPr>
            <p:ph type="title"/>
          </p:nvPr>
        </p:nvSpPr>
        <p:spPr/>
        <p:txBody>
          <a:bodyPr/>
          <a:lstStyle/>
          <a:p>
            <a:r>
              <a:rPr lang="en-US" dirty="0"/>
              <a:t>Sum of Geometric Sequence</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22A625-1CE7-2F40-BA28-1AEADA021725}"/>
                  </a:ext>
                </a:extLst>
              </p:cNvPr>
              <p:cNvSpPr>
                <a:spLocks noGrp="1"/>
              </p:cNvSpPr>
              <p:nvPr>
                <p:ph idx="1"/>
              </p:nvPr>
            </p:nvSpPr>
            <p:spPr/>
            <p:txBody>
              <a:bodyPr/>
              <a:lstStyle/>
              <a:p>
                <a:pPr marL="0" indent="0">
                  <a:buNone/>
                </a:pPr>
                <a:r>
                  <a:rPr lang="en-TW" dirty="0"/>
                  <a:t>The sum of the first </a:t>
                </a:r>
                <a14:m>
                  <m:oMath xmlns:m="http://schemas.openxmlformats.org/officeDocument/2006/math">
                    <m:r>
                      <a:rPr lang="en-US" i="1">
                        <a:latin typeface="Cambria Math" panose="02040503050406030204" pitchFamily="18" charset="0"/>
                      </a:rPr>
                      <m:t>𝑛</m:t>
                    </m:r>
                  </m:oMath>
                </a14:m>
                <a:r>
                  <a:rPr lang="en-TW" dirty="0"/>
                  <a:t>th elements in a geometric sequence has the following formula:</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r>
                            <a:rPr lang="en-US" b="0" i="1" smtClean="0">
                              <a:latin typeface="Cambria Math" panose="02040503050406030204" pitchFamily="18" charset="0"/>
                            </a:rPr>
                            <m:t>)</m:t>
                          </m:r>
                        </m:num>
                        <m:den>
                          <m:r>
                            <a:rPr lang="en-US" b="0" i="1" smtClean="0">
                              <a:latin typeface="Cambria Math" panose="02040503050406030204" pitchFamily="18" charset="0"/>
                            </a:rPr>
                            <m:t>1−</m:t>
                          </m:r>
                          <m:r>
                            <a:rPr lang="en-US" b="0" i="1" smtClean="0">
                              <a:latin typeface="Cambria Math" panose="02040503050406030204" pitchFamily="18" charset="0"/>
                            </a:rPr>
                            <m:t>𝑟</m:t>
                          </m:r>
                        </m:den>
                      </m:f>
                    </m:oMath>
                  </m:oMathPara>
                </a14:m>
                <a:endParaRPr lang="en-TW" dirty="0"/>
              </a:p>
              <a:p>
                <a:pPr marL="0" indent="0">
                  <a:buNone/>
                </a:pPr>
                <a:r>
                  <a:rPr lang="en-US" dirty="0"/>
                  <a:t>W</a:t>
                </a:r>
                <a:r>
                  <a:rPr lang="en-TW" dirty="0"/>
                  <a:t>here </a:t>
                </a:r>
                <a14:m>
                  <m:oMath xmlns:m="http://schemas.openxmlformats.org/officeDocument/2006/math">
                    <m:r>
                      <a:rPr lang="en-US" b="0" i="1" smtClean="0">
                        <a:latin typeface="Cambria Math" panose="02040503050406030204" pitchFamily="18" charset="0"/>
                      </a:rPr>
                      <m:t>𝑎</m:t>
                    </m:r>
                  </m:oMath>
                </a14:m>
                <a:r>
                  <a:rPr lang="en-TW" dirty="0"/>
                  <a:t> is the first element of the geometric sequence, and </a:t>
                </a:r>
                <a14:m>
                  <m:oMath xmlns:m="http://schemas.openxmlformats.org/officeDocument/2006/math">
                    <m:r>
                      <a:rPr lang="en-US" b="0" i="1" smtClean="0">
                        <a:latin typeface="Cambria Math" panose="02040503050406030204" pitchFamily="18" charset="0"/>
                      </a:rPr>
                      <m:t>𝑟</m:t>
                    </m:r>
                  </m:oMath>
                </a14:m>
                <a:r>
                  <a:rPr lang="en-TW" dirty="0"/>
                  <a:t> is the common ratio.</a:t>
                </a:r>
                <a:r>
                  <a:rPr lang="zh-TW" alt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𝑛</m:t>
                            </m:r>
                          </m:sup>
                        </m:sSup>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𝑟</m:t>
                        </m:r>
                      </m:den>
                    </m:f>
                  </m:oMath>
                </a14:m>
                <a:r>
                  <a:rPr lang="zh-TW" altLang="en-US" dirty="0"/>
                  <a:t> </a:t>
                </a:r>
                <a:r>
                  <a:rPr lang="en-US" altLang="zh-TW" dirty="0"/>
                  <a:t>is</a:t>
                </a:r>
                <a:r>
                  <a:rPr lang="zh-TW" altLang="en-US" dirty="0"/>
                  <a:t> </a:t>
                </a:r>
                <a:r>
                  <a:rPr lang="en-US" altLang="zh-TW" dirty="0"/>
                  <a:t>the</a:t>
                </a:r>
                <a:r>
                  <a:rPr lang="zh-TW" altLang="en-US" dirty="0"/>
                  <a:t> </a:t>
                </a:r>
                <a:r>
                  <a:rPr lang="en-US" altLang="zh-TW" dirty="0"/>
                  <a:t>sum</a:t>
                </a:r>
                <a:r>
                  <a:rPr lang="zh-TW" altLang="en-US" dirty="0"/>
                  <a:t> </a:t>
                </a:r>
                <a:r>
                  <a:rPr lang="en-US" altLang="zh-TW" dirty="0"/>
                  <a:t>of</a:t>
                </a:r>
                <a:r>
                  <a:rPr lang="zh-TW" altLang="en-US" dirty="0"/>
                  <a:t> </a:t>
                </a:r>
                <a14:m>
                  <m:oMath xmlns:m="http://schemas.openxmlformats.org/officeDocument/2006/math">
                    <m:r>
                      <a:rPr lang="en-US" altLang="zh-TW" b="0" i="1" smtClean="0">
                        <a:latin typeface="Cambria Math" panose="02040503050406030204" pitchFamily="18" charset="0"/>
                      </a:rPr>
                      <m:t>𝑎</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𝑎𝑟</m:t>
                    </m:r>
                    <m:r>
                      <a:rPr lang="en-US" altLang="zh-TW" b="0" i="1" smtClean="0">
                        <a:latin typeface="Cambria Math" panose="02040503050406030204" pitchFamily="18" charset="0"/>
                      </a:rPr>
                      <m:t>, </m:t>
                    </m:r>
                    <m:r>
                      <a:rPr lang="en-US" altLang="zh-TW" b="0" i="1" smtClean="0">
                        <a:latin typeface="Cambria Math" panose="02040503050406030204" pitchFamily="18" charset="0"/>
                      </a:rPr>
                      <m:t>𝑎</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𝑟</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zh-TW" altLang="en-US" b="0" i="1" smtClean="0">
                        <a:latin typeface="Cambria Math" panose="02040503050406030204" pitchFamily="18" charset="0"/>
                      </a:rPr>
                      <m:t> </m:t>
                    </m:r>
                    <m:r>
                      <a:rPr lang="en-US" altLang="zh-TW" b="0" i="1" smtClean="0">
                        <a:latin typeface="Cambria Math" panose="02040503050406030204" pitchFamily="18" charset="0"/>
                      </a:rPr>
                      <m:t>…,</m:t>
                    </m:r>
                    <m:r>
                      <a:rPr lang="zh-TW" altLang="en-US" b="0" i="1" smtClean="0">
                        <a:latin typeface="Cambria Math" panose="02040503050406030204" pitchFamily="18" charset="0"/>
                      </a:rPr>
                      <m:t> </m:t>
                    </m:r>
                    <m:r>
                      <a:rPr lang="en-US" altLang="zh-TW" b="0" i="1" smtClean="0">
                        <a:latin typeface="Cambria Math" panose="02040503050406030204" pitchFamily="18" charset="0"/>
                      </a:rPr>
                      <m:t>𝑎</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𝑟</m:t>
                        </m:r>
                      </m:e>
                      <m:sup>
                        <m:r>
                          <a:rPr lang="en-US" altLang="zh-TW" b="0" i="1" smtClean="0">
                            <a:latin typeface="Cambria Math" panose="02040503050406030204" pitchFamily="18" charset="0"/>
                          </a:rPr>
                          <m:t>𝑛</m:t>
                        </m:r>
                        <m:r>
                          <a:rPr lang="en-US" altLang="zh-TW" b="0" i="1" smtClean="0">
                            <a:latin typeface="Cambria Math" panose="02040503050406030204" pitchFamily="18" charset="0"/>
                          </a:rPr>
                          <m:t>−1</m:t>
                        </m:r>
                      </m:sup>
                    </m:sSup>
                  </m:oMath>
                </a14:m>
                <a:r>
                  <a:rPr lang="en-US" altLang="zh-TW" b="0" dirty="0"/>
                  <a:t>.</a:t>
                </a:r>
              </a:p>
              <a:p>
                <a:pPr marL="0" indent="0">
                  <a:buNone/>
                </a:pPr>
                <a:endParaRPr lang="en-TW" dirty="0"/>
              </a:p>
            </p:txBody>
          </p:sp>
        </mc:Choice>
        <mc:Fallback xmlns="">
          <p:sp>
            <p:nvSpPr>
              <p:cNvPr id="3" name="Content Placeholder 2">
                <a:extLst>
                  <a:ext uri="{FF2B5EF4-FFF2-40B4-BE49-F238E27FC236}">
                    <a16:creationId xmlns:a16="http://schemas.microsoft.com/office/drawing/2014/main" id="{7422A625-1CE7-2F40-BA28-1AEADA021725}"/>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2854889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18AB-5A20-7F4B-BF40-222F2184923F}"/>
              </a:ext>
            </a:extLst>
          </p:cNvPr>
          <p:cNvSpPr>
            <a:spLocks noGrp="1"/>
          </p:cNvSpPr>
          <p:nvPr>
            <p:ph type="title"/>
          </p:nvPr>
        </p:nvSpPr>
        <p:spPr/>
        <p:txBody>
          <a:bodyPr/>
          <a:lstStyle/>
          <a:p>
            <a:r>
              <a:rPr lang="en-TW" dirty="0"/>
              <a:t>Linear First-Order Recurrence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905C1D-28F2-E646-93CE-02FA1BEF2918}"/>
                  </a:ext>
                </a:extLst>
              </p:cNvPr>
              <p:cNvSpPr>
                <a:spLocks noGrp="1"/>
              </p:cNvSpPr>
              <p:nvPr>
                <p:ph idx="1"/>
              </p:nvPr>
            </p:nvSpPr>
            <p:spPr>
              <a:xfrm>
                <a:off x="838200" y="1825624"/>
                <a:ext cx="10515600" cy="4896451"/>
              </a:xfrm>
            </p:spPr>
            <p:txBody>
              <a:bodyPr>
                <a:normAutofit fontScale="92500" lnSpcReduction="10000"/>
              </a:bodyPr>
              <a:lstStyle/>
              <a:p>
                <a:pPr marL="0" indent="0">
                  <a:buNone/>
                </a:pPr>
                <a:r>
                  <a:rPr lang="en-US" dirty="0"/>
                  <a:t>A sequence </a:t>
                </a:r>
                <a14:m>
                  <m:oMath xmlns:m="http://schemas.openxmlformats.org/officeDocument/2006/math">
                    <m:r>
                      <a:rPr lang="en-US" i="1">
                        <a:latin typeface="Cambria Math" panose="02040503050406030204" pitchFamily="18" charset="0"/>
                      </a:rPr>
                      <m:t>𝑆</m:t>
                    </m:r>
                  </m:oMath>
                </a14:m>
                <a:r>
                  <a:rPr lang="en-US" dirty="0"/>
                  <a:t> is linear means that the power of earlier values of </a:t>
                </a:r>
                <a14:m>
                  <m:oMath xmlns:m="http://schemas.openxmlformats.org/officeDocument/2006/math">
                    <m:r>
                      <a:rPr lang="en-US" i="1">
                        <a:latin typeface="Cambria Math" panose="02040503050406030204" pitchFamily="18" charset="0"/>
                      </a:rPr>
                      <m:t>𝑆</m:t>
                    </m:r>
                  </m:oMath>
                </a14:m>
                <a:r>
                  <a:rPr lang="en-US" dirty="0"/>
                  <a:t> in the definition occur only to the first power. The general linear recurrence relation has the following form:</a:t>
                </a:r>
              </a:p>
              <a:p>
                <a:pPr marL="0" indent="0" algn="ctr">
                  <a:buNone/>
                </a:pP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𝑘</m:t>
                        </m:r>
                      </m:e>
                    </m:d>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t>
                </a:r>
              </a:p>
              <a:p>
                <a:pPr marL="0" indent="0">
                  <a:buNone/>
                </a:pPr>
                <a:r>
                  <a:rPr lang="en-US" dirty="0"/>
                  <a:t>Where </a:t>
                </a:r>
                <a14:m>
                  <m:oMath xmlns:m="http://schemas.openxmlformats.org/officeDocument/2006/math">
                    <m:r>
                      <m:rPr>
                        <m:sty m:val="p"/>
                      </m:rPr>
                      <a:rPr lang="en-US" dirty="0">
                        <a:latin typeface="Cambria Math" panose="02040503050406030204" pitchFamily="18" charset="0"/>
                      </a:rPr>
                      <m:t>f</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and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are in functions of </a:t>
                </a:r>
                <a14:m>
                  <m:oMath xmlns:m="http://schemas.openxmlformats.org/officeDocument/2006/math">
                    <m:r>
                      <a:rPr lang="en-US" i="1">
                        <a:latin typeface="Cambria Math" panose="02040503050406030204" pitchFamily="18" charset="0"/>
                      </a:rPr>
                      <m:t>𝑛</m:t>
                    </m:r>
                  </m:oMath>
                </a14:m>
                <a:r>
                  <a:rPr lang="en-US" dirty="0"/>
                  <a:t>.</a:t>
                </a:r>
              </a:p>
              <a:p>
                <a:pPr marL="0" indent="0">
                  <a:buNone/>
                </a:pPr>
                <a:br>
                  <a:rPr lang="en-US" dirty="0"/>
                </a:br>
                <a:r>
                  <a:rPr lang="en-US" dirty="0"/>
                  <a:t>If</a:t>
                </a:r>
              </a:p>
              <a:p>
                <a:pPr marL="0" indent="0" algn="ctr">
                  <a:buNone/>
                </a:pPr>
                <a:r>
                  <a:rPr lang="en-US" dirty="0"/>
                  <a:t>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𝑛</m:t>
                        </m:r>
                      </m:e>
                    </m:d>
                    <m:sSup>
                      <m:sSupPr>
                        <m:ctrlPr>
                          <a:rPr lang="en-US" i="1" dirty="0" smtClean="0">
                            <a:latin typeface="Cambria Math" panose="02040503050406030204" pitchFamily="18" charset="0"/>
                          </a:rPr>
                        </m:ctrlPr>
                      </m:sSupPr>
                      <m:e>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e>
                      <m:sup>
                        <m:r>
                          <a:rPr lang="en-US" b="0" i="1" dirty="0" smtClean="0">
                            <a:latin typeface="Cambria Math" panose="02040503050406030204" pitchFamily="18" charset="0"/>
                          </a:rPr>
                          <m:t>𝑚</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𝑛</m:t>
                        </m:r>
                      </m:e>
                    </m:d>
                    <m:sSup>
                      <m:sSupPr>
                        <m:ctrlPr>
                          <a:rPr lang="en-US" i="1" dirty="0">
                            <a:latin typeface="Cambria Math" panose="02040503050406030204" pitchFamily="18" charset="0"/>
                          </a:rPr>
                        </m:ctrlPr>
                      </m:sSupPr>
                      <m:e>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𝑘</m:t>
                            </m:r>
                          </m:e>
                        </m:d>
                      </m:e>
                      <m:sup>
                        <m:r>
                          <a:rPr lang="en-US" b="0" i="1" smtClean="0">
                            <a:latin typeface="Cambria Math" panose="02040503050406030204" pitchFamily="18" charset="0"/>
                          </a:rPr>
                          <m:t>𝑛</m:t>
                        </m:r>
                      </m:sup>
                    </m:sSup>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t>
                </a:r>
              </a:p>
              <a:p>
                <a:pPr marL="0" indent="0">
                  <a:buNone/>
                </a:pPr>
                <a:r>
                  <a:rPr lang="en-US" dirty="0"/>
                  <a:t>Then sequence </a:t>
                </a:r>
                <a14:m>
                  <m:oMath xmlns:m="http://schemas.openxmlformats.org/officeDocument/2006/math">
                    <m:r>
                      <a:rPr lang="en-US" i="1">
                        <a:latin typeface="Cambria Math" panose="02040503050406030204" pitchFamily="18" charset="0"/>
                      </a:rPr>
                      <m:t>𝑆</m:t>
                    </m:r>
                  </m:oMath>
                </a14:m>
                <a:r>
                  <a:rPr lang="en-US" dirty="0"/>
                  <a:t> is not linear.</a:t>
                </a:r>
              </a:p>
              <a:p>
                <a:pPr marL="0" indent="0">
                  <a:buNone/>
                </a:pPr>
                <a:endParaRPr lang="en-US" dirty="0"/>
              </a:p>
              <a:p>
                <a:pPr marL="0" indent="0">
                  <a:buNone/>
                </a:pPr>
                <a:r>
                  <a:rPr lang="en-US" sz="2200" dirty="0"/>
                  <a:t>*. In previous slides,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𝑛</m:t>
                        </m:r>
                      </m:sub>
                    </m:sSub>
                  </m:oMath>
                </a14:m>
                <a:r>
                  <a:rPr lang="en-US" sz="2200" dirty="0"/>
                  <a:t> means the sum of the first </a:t>
                </a:r>
                <a14:m>
                  <m:oMath xmlns:m="http://schemas.openxmlformats.org/officeDocument/2006/math">
                    <m:r>
                      <a:rPr lang="en-US" sz="2200" b="0" i="1" smtClean="0">
                        <a:latin typeface="Cambria Math" panose="02040503050406030204" pitchFamily="18" charset="0"/>
                      </a:rPr>
                      <m:t>𝑛</m:t>
                    </m:r>
                  </m:oMath>
                </a14:m>
                <a:r>
                  <a:rPr lang="en-US" sz="2200" dirty="0"/>
                  <a:t> elements in a sequence </a:t>
                </a:r>
                <a14:m>
                  <m:oMath xmlns:m="http://schemas.openxmlformats.org/officeDocument/2006/math">
                    <m:r>
                      <a:rPr lang="en-US" sz="2200" b="0" i="1" smtClean="0">
                        <a:latin typeface="Cambria Math" panose="02040503050406030204" pitchFamily="18" charset="0"/>
                      </a:rPr>
                      <m:t>𝑎</m:t>
                    </m:r>
                  </m:oMath>
                </a14:m>
                <a:r>
                  <a:rPr lang="en-US" sz="2200" dirty="0"/>
                  <a:t>. In this slide, </a:t>
                </a:r>
                <a14:m>
                  <m:oMath xmlns:m="http://schemas.openxmlformats.org/officeDocument/2006/math">
                    <m:r>
                      <a:rPr lang="en-US" sz="2200" i="1">
                        <a:latin typeface="Cambria Math" panose="02040503050406030204" pitchFamily="18" charset="0"/>
                      </a:rPr>
                      <m:t>𝑆</m:t>
                    </m:r>
                    <m:d>
                      <m:dPr>
                        <m:ctrlPr>
                          <a:rPr lang="en-US" sz="2200" i="1">
                            <a:latin typeface="Cambria Math" panose="02040503050406030204" pitchFamily="18" charset="0"/>
                          </a:rPr>
                        </m:ctrlPr>
                      </m:dPr>
                      <m:e>
                        <m:r>
                          <a:rPr lang="en-US" sz="2200" i="1">
                            <a:latin typeface="Cambria Math" panose="02040503050406030204" pitchFamily="18" charset="0"/>
                          </a:rPr>
                          <m:t>𝑛</m:t>
                        </m:r>
                      </m:e>
                    </m:d>
                  </m:oMath>
                </a14:m>
                <a:r>
                  <a:rPr lang="en-US" sz="2200" dirty="0"/>
                  <a:t> means the </a:t>
                </a:r>
                <a14:m>
                  <m:oMath xmlns:m="http://schemas.openxmlformats.org/officeDocument/2006/math">
                    <m:r>
                      <a:rPr lang="en-US" sz="2200" b="0" i="1" smtClean="0">
                        <a:latin typeface="Cambria Math" panose="02040503050406030204" pitchFamily="18" charset="0"/>
                      </a:rPr>
                      <m:t>𝑛</m:t>
                    </m:r>
                  </m:oMath>
                </a14:m>
                <a:r>
                  <a:rPr lang="en-US" sz="2200" dirty="0" err="1"/>
                  <a:t>th</a:t>
                </a:r>
                <a:r>
                  <a:rPr lang="en-US" sz="2200" dirty="0"/>
                  <a:t> element of sequence </a:t>
                </a:r>
                <a14:m>
                  <m:oMath xmlns:m="http://schemas.openxmlformats.org/officeDocument/2006/math">
                    <m:r>
                      <a:rPr lang="en-US" sz="2200" b="0" i="1" smtClean="0">
                        <a:latin typeface="Cambria Math" panose="02040503050406030204" pitchFamily="18" charset="0"/>
                      </a:rPr>
                      <m:t>𝑆</m:t>
                    </m:r>
                  </m:oMath>
                </a14:m>
                <a:r>
                  <a:rPr lang="en-US" sz="2200" dirty="0"/>
                  <a:t>.</a:t>
                </a:r>
              </a:p>
            </p:txBody>
          </p:sp>
        </mc:Choice>
        <mc:Fallback xmlns="">
          <p:sp>
            <p:nvSpPr>
              <p:cNvPr id="3" name="Content Placeholder 2">
                <a:extLst>
                  <a:ext uri="{FF2B5EF4-FFF2-40B4-BE49-F238E27FC236}">
                    <a16:creationId xmlns:a16="http://schemas.microsoft.com/office/drawing/2014/main" id="{E7905C1D-28F2-E646-93CE-02FA1BEF2918}"/>
                  </a:ext>
                </a:extLst>
              </p:cNvPr>
              <p:cNvSpPr>
                <a:spLocks noGrp="1" noRot="1" noChangeAspect="1" noMove="1" noResize="1" noEditPoints="1" noAdjustHandles="1" noChangeArrowheads="1" noChangeShapeType="1" noTextEdit="1"/>
              </p:cNvSpPr>
              <p:nvPr>
                <p:ph idx="1"/>
              </p:nvPr>
            </p:nvSpPr>
            <p:spPr>
              <a:xfrm>
                <a:off x="838200" y="1825624"/>
                <a:ext cx="10515600" cy="4896451"/>
              </a:xfrm>
              <a:blipFill>
                <a:blip r:embed="rId2"/>
                <a:stretch>
                  <a:fillRect l="-1086" t="-2326"/>
                </a:stretch>
              </a:blipFill>
            </p:spPr>
            <p:txBody>
              <a:bodyPr/>
              <a:lstStyle/>
              <a:p>
                <a:r>
                  <a:rPr lang="en-TW">
                    <a:noFill/>
                  </a:rPr>
                  <a:t> </a:t>
                </a:r>
              </a:p>
            </p:txBody>
          </p:sp>
        </mc:Fallback>
      </mc:AlternateContent>
    </p:spTree>
    <p:extLst>
      <p:ext uri="{BB962C8B-B14F-4D97-AF65-F5344CB8AC3E}">
        <p14:creationId xmlns:p14="http://schemas.microsoft.com/office/powerpoint/2010/main" val="97254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213C-B624-A84A-ABA7-2D747DAF5F0E}"/>
              </a:ext>
            </a:extLst>
          </p:cNvPr>
          <p:cNvSpPr>
            <a:spLocks noGrp="1"/>
          </p:cNvSpPr>
          <p:nvPr>
            <p:ph type="title"/>
          </p:nvPr>
        </p:nvSpPr>
        <p:spPr/>
        <p:txBody>
          <a:bodyPr/>
          <a:lstStyle/>
          <a:p>
            <a:r>
              <a:rPr lang="en-TW" dirty="0"/>
              <a:t>Linear First-Order Recurrence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624CDB-408D-0440-ABC1-950670D4DB02}"/>
                  </a:ext>
                </a:extLst>
              </p:cNvPr>
              <p:cNvSpPr>
                <a:spLocks noGrp="1"/>
              </p:cNvSpPr>
              <p:nvPr>
                <p:ph idx="1"/>
              </p:nvPr>
            </p:nvSpPr>
            <p:spPr/>
            <p:txBody>
              <a:bodyPr/>
              <a:lstStyle/>
              <a:p>
                <a:pPr marL="0" indent="0">
                  <a:buNone/>
                </a:pPr>
                <a:r>
                  <a:rPr lang="en-US" dirty="0"/>
                  <a:t>By first-order, we mean that we're looking back only one unit when defining the recursive relation. For example:</a:t>
                </a:r>
              </a:p>
              <a:p>
                <a:pPr marL="0" indent="0" algn="ctr">
                  <a:buNone/>
                </a:pP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𝑛</m:t>
                        </m:r>
                      </m:e>
                    </m:d>
                    <m:sSup>
                      <m:sSupPr>
                        <m:ctrlPr>
                          <a:rPr lang="en-US" i="1" dirty="0" smtClean="0">
                            <a:latin typeface="Cambria Math" panose="02040503050406030204" pitchFamily="18" charset="0"/>
                          </a:rPr>
                        </m:ctrlPr>
                      </m:sSupPr>
                      <m:e>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e>
                      <m:sup>
                        <m:r>
                          <a:rPr lang="en-US" i="1" dirty="0" smtClean="0">
                            <a:latin typeface="Cambria Math" panose="02040503050406030204" pitchFamily="18" charset="0"/>
                          </a:rPr>
                          <m:t>𝑚</m:t>
                        </m:r>
                      </m:sup>
                    </m:sSup>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a14:m>
                <a:r>
                  <a:rPr lang="en-TW" dirty="0"/>
                  <a:t> </a:t>
                </a:r>
              </a:p>
              <a:p>
                <a:pPr marL="0" indent="0">
                  <a:buNone/>
                </a:pPr>
                <a:r>
                  <a:rPr lang="en-US" dirty="0"/>
                  <a:t>Then, </a:t>
                </a:r>
                <a14:m>
                  <m:oMath xmlns:m="http://schemas.openxmlformats.org/officeDocument/2006/math">
                    <m:r>
                      <a:rPr lang="en-US" b="0" i="1" smtClean="0">
                        <a:latin typeface="Cambria Math" panose="02040503050406030204" pitchFamily="18" charset="0"/>
                      </a:rPr>
                      <m:t>𝑆</m:t>
                    </m:r>
                  </m:oMath>
                </a14:m>
                <a:r>
                  <a:rPr lang="en-TW" dirty="0"/>
                  <a:t> has first-order recurrence relations. Notice that if </a:t>
                </a:r>
                <a14:m>
                  <m:oMath xmlns:m="http://schemas.openxmlformats.org/officeDocument/2006/math">
                    <m:r>
                      <a:rPr lang="en-US" b="0" i="1" smtClean="0">
                        <a:latin typeface="Cambria Math" panose="02040503050406030204" pitchFamily="18" charset="0"/>
                      </a:rPr>
                      <m:t>𝑚</m:t>
                    </m:r>
                  </m:oMath>
                </a14:m>
                <a:r>
                  <a:rPr lang="en-TW" dirty="0"/>
                  <a:t> is 1, then </a:t>
                </a:r>
                <a14:m>
                  <m:oMath xmlns:m="http://schemas.openxmlformats.org/officeDocument/2006/math">
                    <m:r>
                      <a:rPr lang="en-US" i="1">
                        <a:latin typeface="Cambria Math" panose="02040503050406030204" pitchFamily="18" charset="0"/>
                      </a:rPr>
                      <m:t>𝑆</m:t>
                    </m:r>
                  </m:oMath>
                </a14:m>
                <a:r>
                  <a:rPr lang="en-TW" dirty="0"/>
                  <a:t> is linear </a:t>
                </a:r>
                <a:r>
                  <a:rPr lang="en-US" dirty="0"/>
                  <a:t>and</a:t>
                </a:r>
                <a:r>
                  <a:rPr lang="en-TW" dirty="0"/>
                  <a:t> first-order.</a:t>
                </a:r>
              </a:p>
              <a:p>
                <a:pPr marL="0" indent="0">
                  <a:buNone/>
                </a:pPr>
                <a:r>
                  <a:rPr lang="en-TW" dirty="0"/>
                  <a:t>The same principle applies to K-order recurrence relations. If</a:t>
                </a:r>
              </a:p>
              <a:p>
                <a:pPr marL="0" indent="0" algn="ctr">
                  <a:buNone/>
                </a:pP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𝑛</m:t>
                        </m:r>
                      </m:e>
                    </m:d>
                    <m:sSup>
                      <m:sSupPr>
                        <m:ctrlPr>
                          <a:rPr lang="en-US" i="1" dirty="0">
                            <a:latin typeface="Cambria Math" panose="02040503050406030204" pitchFamily="18" charset="0"/>
                          </a:rPr>
                        </m:ctrlPr>
                      </m:sSupPr>
                      <m:e>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e>
                      <m:sup>
                        <m:r>
                          <a:rPr lang="en-US" i="1" dirty="0">
                            <a:latin typeface="Cambria Math" panose="02040503050406030204" pitchFamily="18" charset="0"/>
                          </a:rPr>
                          <m:t>𝑚</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𝑛</m:t>
                        </m:r>
                      </m:e>
                    </m:d>
                    <m:sSup>
                      <m:sSupPr>
                        <m:ctrlPr>
                          <a:rPr lang="en-US" i="1" dirty="0">
                            <a:latin typeface="Cambria Math" panose="02040503050406030204" pitchFamily="18" charset="0"/>
                          </a:rPr>
                        </m:ctrlPr>
                      </m:sSupPr>
                      <m:e>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e>
                        </m:d>
                      </m:e>
                      <m:sup>
                        <m:r>
                          <a:rPr lang="en-US" i="1">
                            <a:latin typeface="Cambria Math" panose="02040503050406030204" pitchFamily="18" charset="0"/>
                          </a:rPr>
                          <m:t>𝑛</m:t>
                        </m:r>
                      </m:sup>
                    </m:sSup>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TW" dirty="0"/>
                  <a:t> </a:t>
                </a:r>
              </a:p>
              <a:p>
                <a:pPr marL="0" indent="0">
                  <a:buNone/>
                </a:pPr>
                <a:r>
                  <a:rPr lang="en-TW" dirty="0"/>
                  <a:t>Then, </a:t>
                </a:r>
                <a14:m>
                  <m:oMath xmlns:m="http://schemas.openxmlformats.org/officeDocument/2006/math">
                    <m:r>
                      <a:rPr lang="en-US" i="1">
                        <a:latin typeface="Cambria Math" panose="02040503050406030204" pitchFamily="18" charset="0"/>
                      </a:rPr>
                      <m:t>𝑆</m:t>
                    </m:r>
                  </m:oMath>
                </a14:m>
                <a:r>
                  <a:rPr lang="en-TW" dirty="0"/>
                  <a:t> has K-order recurrence relations.</a:t>
                </a:r>
              </a:p>
            </p:txBody>
          </p:sp>
        </mc:Choice>
        <mc:Fallback xmlns="">
          <p:sp>
            <p:nvSpPr>
              <p:cNvPr id="3" name="Content Placeholder 2">
                <a:extLst>
                  <a:ext uri="{FF2B5EF4-FFF2-40B4-BE49-F238E27FC236}">
                    <a16:creationId xmlns:a16="http://schemas.microsoft.com/office/drawing/2014/main" id="{FC624CDB-408D-0440-ABC1-950670D4DB0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
        <p:nvSpPr>
          <p:cNvPr id="4" name="TextBox 3">
            <a:extLst>
              <a:ext uri="{FF2B5EF4-FFF2-40B4-BE49-F238E27FC236}">
                <a16:creationId xmlns:a16="http://schemas.microsoft.com/office/drawing/2014/main" id="{82C9427C-D798-CB44-B689-35F9850BABC7}"/>
              </a:ext>
            </a:extLst>
          </p:cNvPr>
          <p:cNvSpPr txBox="1"/>
          <p:nvPr/>
        </p:nvSpPr>
        <p:spPr>
          <a:xfrm>
            <a:off x="5640859" y="2971800"/>
            <a:ext cx="65" cy="276999"/>
          </a:xfrm>
          <a:prstGeom prst="rect">
            <a:avLst/>
          </a:prstGeom>
          <a:noFill/>
        </p:spPr>
        <p:txBody>
          <a:bodyPr wrap="none" lIns="0" tIns="0" rIns="0" bIns="0" rtlCol="0">
            <a:spAutoFit/>
          </a:bodyPr>
          <a:lstStyle/>
          <a:p>
            <a:endParaRPr lang="en-TW" dirty="0"/>
          </a:p>
        </p:txBody>
      </p:sp>
    </p:spTree>
    <p:extLst>
      <p:ext uri="{BB962C8B-B14F-4D97-AF65-F5344CB8AC3E}">
        <p14:creationId xmlns:p14="http://schemas.microsoft.com/office/powerpoint/2010/main" val="217564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2B93-5F82-284A-9EFD-14DE91F7D013}"/>
              </a:ext>
            </a:extLst>
          </p:cNvPr>
          <p:cNvSpPr>
            <a:spLocks noGrp="1"/>
          </p:cNvSpPr>
          <p:nvPr>
            <p:ph type="title"/>
          </p:nvPr>
        </p:nvSpPr>
        <p:spPr/>
        <p:txBody>
          <a:bodyPr/>
          <a:lstStyle/>
          <a:p>
            <a:r>
              <a:rPr lang="en-TW" dirty="0"/>
              <a:t>Linear First-Order Recurrence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3A25B1-61CA-0B40-B26B-9AACA0333328}"/>
                  </a:ext>
                </a:extLst>
              </p:cNvPr>
              <p:cNvSpPr>
                <a:spLocks noGrp="1"/>
              </p:cNvSpPr>
              <p:nvPr>
                <p:ph idx="1"/>
              </p:nvPr>
            </p:nvSpPr>
            <p:spPr/>
            <p:txBody>
              <a:bodyPr>
                <a:normAutofit fontScale="92500" lnSpcReduction="10000"/>
              </a:bodyPr>
              <a:lstStyle/>
              <a:p>
                <a:pPr marL="0" indent="0">
                  <a:buNone/>
                </a:pPr>
                <a:r>
                  <a:rPr lang="en-TW" dirty="0"/>
                  <a:t>In chapter 3-2, we will discuss the formula of Linear First-Order and Linear Second-Order Recurrence Relations; their formulas are well-known and widely used.</a:t>
                </a:r>
              </a:p>
              <a:p>
                <a:pPr marL="0" indent="0">
                  <a:buNone/>
                </a:pPr>
                <a:r>
                  <a:rPr lang="en-TW" dirty="0"/>
                  <a:t>Consider this sequence </a:t>
                </a:r>
                <a14:m>
                  <m:oMath xmlns:m="http://schemas.openxmlformats.org/officeDocument/2006/math">
                    <m:r>
                      <a:rPr lang="en-US" i="1">
                        <a:latin typeface="Cambria Math" panose="02040503050406030204" pitchFamily="18" charset="0"/>
                      </a:rPr>
                      <m:t>𝑆</m:t>
                    </m:r>
                  </m:oMath>
                </a14:m>
                <a:r>
                  <a:rPr lang="en-TW" dirty="0"/>
                  <a:t> that is linear and first-order with a constant coefficient: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=4</m:t>
                      </m:r>
                    </m:oMath>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+3</m:t>
                      </m:r>
                    </m:oMath>
                  </m:oMathPara>
                </a14:m>
                <a:endParaRPr lang="en-TW" dirty="0"/>
              </a:p>
              <a:p>
                <a:pPr marL="0" indent="0">
                  <a:buNone/>
                </a:pPr>
                <a:r>
                  <a:rPr lang="en-TW" dirty="0"/>
                  <a:t>What would be the fastest way to find the value of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50</m:t>
                        </m:r>
                      </m:e>
                    </m:d>
                    <m:r>
                      <a:rPr lang="en-US" b="0" i="0" smtClean="0">
                        <a:latin typeface="Cambria Math" panose="02040503050406030204" pitchFamily="18" charset="0"/>
                      </a:rPr>
                      <m:t>?</m:t>
                    </m:r>
                  </m:oMath>
                </a14:m>
                <a:endParaRPr lang="en-TW" dirty="0"/>
              </a:p>
              <a:p>
                <a:pPr marL="0" indent="0">
                  <a:buNone/>
                </a:pPr>
                <a:r>
                  <a:rPr lang="en-TW" dirty="0"/>
                  <a:t>We have 2 different approaches:</a:t>
                </a:r>
              </a:p>
              <a:p>
                <a:pPr marL="514350" indent="-514350">
                  <a:buAutoNum type="arabicPeriod"/>
                </a:pPr>
                <a:r>
                  <a:rPr lang="en-TW" dirty="0"/>
                  <a:t>Recursion</a:t>
                </a:r>
              </a:p>
              <a:p>
                <a:pPr marL="514350" indent="-514350">
                  <a:buAutoNum type="arabicPeriod"/>
                </a:pPr>
                <a:r>
                  <a:rPr lang="en-TW" dirty="0"/>
                  <a:t>Closed-Form Solution</a:t>
                </a:r>
              </a:p>
            </p:txBody>
          </p:sp>
        </mc:Choice>
        <mc:Fallback xmlns="">
          <p:sp>
            <p:nvSpPr>
              <p:cNvPr id="3" name="Content Placeholder 2">
                <a:extLst>
                  <a:ext uri="{FF2B5EF4-FFF2-40B4-BE49-F238E27FC236}">
                    <a16:creationId xmlns:a16="http://schemas.microsoft.com/office/drawing/2014/main" id="{E03A25B1-61CA-0B40-B26B-9AACA0333328}"/>
                  </a:ext>
                </a:extLst>
              </p:cNvPr>
              <p:cNvSpPr>
                <a:spLocks noGrp="1" noRot="1" noChangeAspect="1" noMove="1" noResize="1" noEditPoints="1" noAdjustHandles="1" noChangeArrowheads="1" noChangeShapeType="1" noTextEdit="1"/>
              </p:cNvSpPr>
              <p:nvPr>
                <p:ph idx="1"/>
              </p:nvPr>
            </p:nvSpPr>
            <p:spPr>
              <a:blipFill>
                <a:blip r:embed="rId2"/>
                <a:stretch>
                  <a:fillRect l="-1086" t="-2616" b="-2616"/>
                </a:stretch>
              </a:blipFill>
            </p:spPr>
            <p:txBody>
              <a:bodyPr/>
              <a:lstStyle/>
              <a:p>
                <a:r>
                  <a:rPr lang="en-TW">
                    <a:noFill/>
                  </a:rPr>
                  <a:t> </a:t>
                </a:r>
              </a:p>
            </p:txBody>
          </p:sp>
        </mc:Fallback>
      </mc:AlternateContent>
    </p:spTree>
    <p:extLst>
      <p:ext uri="{BB962C8B-B14F-4D97-AF65-F5344CB8AC3E}">
        <p14:creationId xmlns:p14="http://schemas.microsoft.com/office/powerpoint/2010/main" val="3183901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322105C-8051-6946-8BA2-CA3ADF20E535}"/>
                  </a:ext>
                </a:extLst>
              </p:cNvPr>
              <p:cNvSpPr>
                <a:spLocks noGrp="1"/>
              </p:cNvSpPr>
              <p:nvPr>
                <p:ph type="title"/>
              </p:nvPr>
            </p:nvSpPr>
            <p:spPr/>
            <p:txBody>
              <a:bodyPr/>
              <a:lstStyle/>
              <a:p>
                <a:r>
                  <a:rPr lang="en-TW" dirty="0"/>
                  <a:t>Find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50</m:t>
                        </m:r>
                      </m:e>
                    </m:d>
                  </m:oMath>
                </a14:m>
                <a:endParaRPr lang="en-TW" dirty="0"/>
              </a:p>
            </p:txBody>
          </p:sp>
        </mc:Choice>
        <mc:Fallback xmlns="">
          <p:sp>
            <p:nvSpPr>
              <p:cNvPr id="2" name="Title 1">
                <a:extLst>
                  <a:ext uri="{FF2B5EF4-FFF2-40B4-BE49-F238E27FC236}">
                    <a16:creationId xmlns:a16="http://schemas.microsoft.com/office/drawing/2014/main" id="{B322105C-8051-6946-8BA2-CA3ADF20E535}"/>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TW">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C9BD8-98F0-0C43-B3ED-B3C341107CF2}"/>
                  </a:ext>
                </a:extLst>
              </p:cNvPr>
              <p:cNvSpPr>
                <a:spLocks noGrp="1"/>
              </p:cNvSpPr>
              <p:nvPr>
                <p:ph idx="1"/>
              </p:nvPr>
            </p:nvSpPr>
            <p:spPr>
              <a:xfrm>
                <a:off x="838201" y="1825625"/>
                <a:ext cx="6452286" cy="4351338"/>
              </a:xfrm>
            </p:spPr>
            <p:txBody>
              <a:bodyPr>
                <a:normAutofit fontScale="92500" lnSpcReduction="10000"/>
              </a:bodyPr>
              <a:lstStyle/>
              <a:p>
                <a:pPr marL="0" indent="0">
                  <a:buNone/>
                </a:pPr>
                <a:r>
                  <a:rPr lang="en-TW" dirty="0"/>
                  <a:t>By using recursion, we would do:</a:t>
                </a:r>
              </a:p>
              <a:p>
                <a:pPr marL="0" indent="0">
                  <a:buNone/>
                </a:pPr>
                <a14:m>
                  <m:oMath xmlns:m="http://schemas.openxmlformats.org/officeDocument/2006/math">
                    <m:r>
                      <a:rPr lang="en-US" i="1">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=4</m:t>
                    </m:r>
                  </m:oMath>
                </a14:m>
                <a:r>
                  <a:rPr lang="en-US" b="0" dirty="0"/>
                  <a:t>, then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2</m:t>
                        </m:r>
                      </m:e>
                    </m:d>
                    <m:r>
                      <a:rPr lang="en-US" i="1">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+3=11, </m:t>
                    </m:r>
                  </m:oMath>
                </a14:m>
                <a:r>
                  <a:rPr lang="en-US" b="0" dirty="0"/>
                  <a:t>then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=25</m:t>
                    </m:r>
                  </m:oMath>
                </a14:m>
                <a:r>
                  <a:rPr lang="en-US" b="0" dirty="0"/>
                  <a:t>, then</a:t>
                </a:r>
                <a:r>
                  <a:rPr lang="en-TW" b="0" dirty="0"/>
                  <a:t>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=53</m:t>
                    </m:r>
                  </m:oMath>
                </a14:m>
                <a:r>
                  <a:rPr lang="en-US" b="0" dirty="0"/>
                  <a:t>, then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=109</m:t>
                    </m:r>
                  </m:oMath>
                </a14:m>
                <a:r>
                  <a:rPr lang="en-US" b="0" dirty="0"/>
                  <a:t>, then....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50</m:t>
                        </m:r>
                      </m:e>
                    </m:d>
                  </m:oMath>
                </a14:m>
                <a:r>
                  <a:rPr lang="en-US" b="0" dirty="0"/>
                  <a:t> is </a:t>
                </a:r>
                <a:r>
                  <a:rPr lang="en-TW" dirty="0"/>
                  <a:t>3940649673949181</a:t>
                </a:r>
                <a:r>
                  <a:rPr lang="en-US" dirty="0"/>
                  <a:t>.</a:t>
                </a:r>
              </a:p>
              <a:p>
                <a:pPr marL="0" indent="0">
                  <a:buNone/>
                </a:pPr>
                <a:r>
                  <a:rPr lang="en-US" dirty="0"/>
                  <a:t>This is okay, but not good. We must go from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1</m:t>
                        </m:r>
                      </m:e>
                    </m:d>
                  </m:oMath>
                </a14:m>
                <a:r>
                  <a:rPr lang="en-TW" dirty="0"/>
                  <a:t>,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oMath>
                </a14:m>
                <a:r>
                  <a:rPr lang="en-TW" dirty="0"/>
                  <a:t> and so on, until we reach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50</m:t>
                        </m:r>
                      </m:e>
                    </m:d>
                  </m:oMath>
                </a14:m>
                <a:r>
                  <a:rPr lang="en-TW" dirty="0"/>
                  <a:t>. </a:t>
                </a:r>
                <a:r>
                  <a:rPr lang="en-US" dirty="0"/>
                  <a:t>This is tedious and computational heavy for computers.</a:t>
                </a:r>
                <a:endParaRPr lang="en-TW" dirty="0"/>
              </a:p>
              <a:p>
                <a:pPr marL="0" indent="0">
                  <a:buNone/>
                </a:pPr>
                <a:r>
                  <a:rPr lang="en-TW" dirty="0"/>
                  <a:t>Could we do better than simple recursion? Yes we can, and the way is through “closed-form solution.”</a:t>
                </a:r>
              </a:p>
              <a:p>
                <a:pPr marL="0" indent="0">
                  <a:buNone/>
                </a:pPr>
                <a:endParaRPr lang="en-TW" dirty="0"/>
              </a:p>
            </p:txBody>
          </p:sp>
        </mc:Choice>
        <mc:Fallback xmlns="">
          <p:sp>
            <p:nvSpPr>
              <p:cNvPr id="3" name="Content Placeholder 2">
                <a:extLst>
                  <a:ext uri="{FF2B5EF4-FFF2-40B4-BE49-F238E27FC236}">
                    <a16:creationId xmlns:a16="http://schemas.microsoft.com/office/drawing/2014/main" id="{69CC9BD8-98F0-0C43-B3ED-B3C341107CF2}"/>
                  </a:ext>
                </a:extLst>
              </p:cNvPr>
              <p:cNvSpPr>
                <a:spLocks noGrp="1" noRot="1" noChangeAspect="1" noMove="1" noResize="1" noEditPoints="1" noAdjustHandles="1" noChangeArrowheads="1" noChangeShapeType="1" noTextEdit="1"/>
              </p:cNvSpPr>
              <p:nvPr>
                <p:ph idx="1"/>
              </p:nvPr>
            </p:nvSpPr>
            <p:spPr>
              <a:xfrm>
                <a:off x="838201" y="1825625"/>
                <a:ext cx="6452286" cy="4351338"/>
              </a:xfrm>
              <a:blipFill>
                <a:blip r:embed="rId4"/>
                <a:stretch>
                  <a:fillRect l="-1768" t="-2616" r="-2750"/>
                </a:stretch>
              </a:blipFill>
            </p:spPr>
            <p:txBody>
              <a:bodyPr/>
              <a:lstStyle/>
              <a:p>
                <a:r>
                  <a:rPr lang="en-TW">
                    <a:noFill/>
                  </a:rPr>
                  <a:t> </a:t>
                </a:r>
              </a:p>
            </p:txBody>
          </p:sp>
        </mc:Fallback>
      </mc:AlternateContent>
      <p:pic>
        <p:nvPicPr>
          <p:cNvPr id="5" name="Graphic 4">
            <a:extLst>
              <a:ext uri="{FF2B5EF4-FFF2-40B4-BE49-F238E27FC236}">
                <a16:creationId xmlns:a16="http://schemas.microsoft.com/office/drawing/2014/main" id="{B144DD78-CBA4-714A-8274-23F9339711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3858" y="1825625"/>
            <a:ext cx="3859941" cy="3859941"/>
          </a:xfrm>
          <a:prstGeom prst="rect">
            <a:avLst/>
          </a:prstGeom>
        </p:spPr>
      </p:pic>
    </p:spTree>
    <p:extLst>
      <p:ext uri="{BB962C8B-B14F-4D97-AF65-F5344CB8AC3E}">
        <p14:creationId xmlns:p14="http://schemas.microsoft.com/office/powerpoint/2010/main" val="1472569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A69D-6DCC-AA44-8E2E-58909CD711C6}"/>
              </a:ext>
            </a:extLst>
          </p:cNvPr>
          <p:cNvSpPr>
            <a:spLocks noGrp="1"/>
          </p:cNvSpPr>
          <p:nvPr>
            <p:ph type="title"/>
          </p:nvPr>
        </p:nvSpPr>
        <p:spPr/>
        <p:txBody>
          <a:bodyPr/>
          <a:lstStyle/>
          <a:p>
            <a:r>
              <a:rPr lang="en-TW" dirty="0"/>
              <a:t>Closed-Form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D70B72-64D4-7A49-8E3E-4210CD490C0B}"/>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In mathematics, an expression is said to be a closed-form expression if it can be expressed analytically in terms of a finite number of certain "well-known" functions. Sounds too complex? Let’s take a look at this example: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=4</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2</m:t>
                          </m:r>
                        </m:e>
                      </m:d>
                      <m:r>
                        <a:rPr lang="en-US" i="1">
                          <a:latin typeface="Cambria Math" panose="02040503050406030204" pitchFamily="18" charset="0"/>
                        </a:rPr>
                        <m:t>=</m:t>
                      </m:r>
                      <m:r>
                        <a:rPr lang="en-US" b="0" i="1" smtClean="0">
                          <a:latin typeface="Cambria Math" panose="02040503050406030204" pitchFamily="18" charset="0"/>
                        </a:rPr>
                        <m:t>11=4+7</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=25</m:t>
                      </m:r>
                      <m:r>
                        <a:rPr lang="en-US" b="0" i="1" smtClean="0">
                          <a:latin typeface="Cambria Math" panose="02040503050406030204" pitchFamily="18" charset="0"/>
                        </a:rPr>
                        <m:t>=4+7+14</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4</m:t>
                          </m:r>
                        </m:e>
                      </m:d>
                      <m:r>
                        <a:rPr lang="en-US" i="1">
                          <a:latin typeface="Cambria Math" panose="02040503050406030204" pitchFamily="18" charset="0"/>
                        </a:rPr>
                        <m:t>=53</m:t>
                      </m:r>
                      <m:r>
                        <a:rPr lang="en-US" b="0" i="1" smtClean="0">
                          <a:latin typeface="Cambria Math" panose="02040503050406030204" pitchFamily="18" charset="0"/>
                        </a:rPr>
                        <m:t>=4+7+14+28</m:t>
                      </m:r>
                    </m:oMath>
                  </m:oMathPara>
                </a14:m>
                <a:endParaRPr lang="en-US" b="0" dirty="0"/>
              </a:p>
              <a:p>
                <a:pPr marL="0" indent="0">
                  <a:buNone/>
                </a:pPr>
                <a:r>
                  <a:rPr lang="en-TW" dirty="0"/>
                  <a:t>Then, we can infer that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=4+</m:t>
                    </m:r>
                    <m:f>
                      <m:fPr>
                        <m:ctrlPr>
                          <a:rPr lang="en-US" b="0" i="1" smtClean="0">
                            <a:latin typeface="Cambria Math" panose="02040503050406030204" pitchFamily="18" charset="0"/>
                          </a:rPr>
                        </m:ctrlPr>
                      </m:fPr>
                      <m:num>
                        <m:r>
                          <a:rPr lang="en-US" b="0" i="1" smtClean="0">
                            <a:latin typeface="Cambria Math" panose="02040503050406030204" pitchFamily="18" charset="0"/>
                          </a:rPr>
                          <m:t>7(1−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altLang="zh-TW" b="0" i="1" smtClean="0">
                                <a:latin typeface="Cambria Math" panose="02040503050406030204" pitchFamily="18" charset="0"/>
                              </a:rPr>
                              <m:t>−1</m:t>
                            </m:r>
                          </m:sup>
                        </m:sSup>
                        <m:r>
                          <a:rPr lang="en-US" b="0" i="1" smtClean="0">
                            <a:latin typeface="Cambria Math" panose="02040503050406030204" pitchFamily="18" charset="0"/>
                          </a:rPr>
                          <m:t>)</m:t>
                        </m:r>
                      </m:num>
                      <m:den>
                        <m:r>
                          <a:rPr lang="en-US" b="0" i="1" smtClean="0">
                            <a:latin typeface="Cambria Math" panose="02040503050406030204" pitchFamily="18" charset="0"/>
                          </a:rPr>
                          <m:t>1−2</m:t>
                        </m:r>
                      </m:den>
                    </m:f>
                  </m:oMath>
                </a14:m>
                <a:r>
                  <a:rPr lang="en-TW" dirty="0"/>
                  <a:t>.</a:t>
                </a:r>
              </a:p>
              <a:p>
                <a:pPr marL="0" indent="0">
                  <a:buNone/>
                </a:pPr>
                <a:r>
                  <a:rPr lang="en-TW" dirty="0"/>
                  <a:t>This is the closed-form formula for first-order linear recurrence sequence</a:t>
                </a:r>
                <a:r>
                  <a:rPr lang="en-US" dirty="0"/>
                  <a:t> </a:t>
                </a:r>
                <a14:m>
                  <m:oMath xmlns:m="http://schemas.openxmlformats.org/officeDocument/2006/math">
                    <m:r>
                      <a:rPr lang="en-US" i="1">
                        <a:latin typeface="Cambria Math" panose="02040503050406030204" pitchFamily="18" charset="0"/>
                      </a:rPr>
                      <m:t>𝑆</m:t>
                    </m:r>
                  </m:oMath>
                </a14:m>
                <a:r>
                  <a:rPr lang="en-TW" dirty="0"/>
                  <a:t>.</a:t>
                </a:r>
              </a:p>
            </p:txBody>
          </p:sp>
        </mc:Choice>
        <mc:Fallback xmlns="">
          <p:sp>
            <p:nvSpPr>
              <p:cNvPr id="3" name="Content Placeholder 2">
                <a:extLst>
                  <a:ext uri="{FF2B5EF4-FFF2-40B4-BE49-F238E27FC236}">
                    <a16:creationId xmlns:a16="http://schemas.microsoft.com/office/drawing/2014/main" id="{21D70B72-64D4-7A49-8E3E-4210CD490C0B}"/>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06" t="-2981"/>
                </a:stretch>
              </a:blipFill>
            </p:spPr>
            <p:txBody>
              <a:bodyPr/>
              <a:lstStyle/>
              <a:p>
                <a:r>
                  <a:rPr lang="en-TW">
                    <a:noFill/>
                  </a:rPr>
                  <a:t> </a:t>
                </a:r>
              </a:p>
            </p:txBody>
          </p:sp>
        </mc:Fallback>
      </mc:AlternateContent>
    </p:spTree>
    <p:extLst>
      <p:ext uri="{BB962C8B-B14F-4D97-AF65-F5344CB8AC3E}">
        <p14:creationId xmlns:p14="http://schemas.microsoft.com/office/powerpoint/2010/main" val="368633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E932-055B-1640-894A-4C98E7DFB578}"/>
              </a:ext>
            </a:extLst>
          </p:cNvPr>
          <p:cNvSpPr>
            <a:spLocks noGrp="1"/>
          </p:cNvSpPr>
          <p:nvPr>
            <p:ph type="title"/>
          </p:nvPr>
        </p:nvSpPr>
        <p:spPr/>
        <p:txBody>
          <a:bodyPr/>
          <a:lstStyle/>
          <a:p>
            <a:r>
              <a:rPr lang="en-TW" dirty="0"/>
              <a:t>Coding Lesson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4D772E-7B57-4643-BE52-5C9D6A5BC4B6}"/>
                  </a:ext>
                </a:extLst>
              </p:cNvPr>
              <p:cNvSpPr>
                <a:spLocks noGrp="1"/>
              </p:cNvSpPr>
              <p:nvPr>
                <p:ph idx="1"/>
              </p:nvPr>
            </p:nvSpPr>
            <p:spPr/>
            <p:txBody>
              <a:bodyPr/>
              <a:lstStyle/>
              <a:p>
                <a:pPr marL="0" indent="0">
                  <a:buNone/>
                </a:pPr>
                <a:r>
                  <a:rPr lang="en-TW" dirty="0"/>
                  <a:t>Try to verify that the closed-form solution and recusion algorithm will return the same result of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50</m:t>
                        </m:r>
                      </m:e>
                    </m:d>
                  </m:oMath>
                </a14:m>
                <a:r>
                  <a:rPr lang="en-TW" dirty="0"/>
                  <a:t>. Also, time the codes so that we know which one takes more time.</a:t>
                </a:r>
              </a:p>
            </p:txBody>
          </p:sp>
        </mc:Choice>
        <mc:Fallback xmlns="">
          <p:sp>
            <p:nvSpPr>
              <p:cNvPr id="3" name="Content Placeholder 2">
                <a:extLst>
                  <a:ext uri="{FF2B5EF4-FFF2-40B4-BE49-F238E27FC236}">
                    <a16:creationId xmlns:a16="http://schemas.microsoft.com/office/drawing/2014/main" id="{984D772E-7B57-4643-BE52-5C9D6A5BC4B6}"/>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2916712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C26E-06E1-7849-B783-AF9384B4616D}"/>
              </a:ext>
            </a:extLst>
          </p:cNvPr>
          <p:cNvSpPr>
            <a:spLocks noGrp="1"/>
          </p:cNvSpPr>
          <p:nvPr>
            <p:ph type="title"/>
          </p:nvPr>
        </p:nvSpPr>
        <p:spPr/>
        <p:txBody>
          <a:bodyPr/>
          <a:lstStyle/>
          <a:p>
            <a:r>
              <a:rPr lang="en-US"/>
              <a:t>Formula Proof</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76526F-7BF6-A849-AF14-E217DFA54990}"/>
                  </a:ext>
                </a:extLst>
              </p:cNvPr>
              <p:cNvSpPr>
                <a:spLocks noGrp="1"/>
              </p:cNvSpPr>
              <p:nvPr>
                <p:ph idx="1"/>
              </p:nvPr>
            </p:nvSpPr>
            <p:spPr>
              <a:xfrm>
                <a:off x="838200" y="1825625"/>
                <a:ext cx="4784124" cy="4351338"/>
              </a:xfrm>
            </p:spPr>
            <p:txBody>
              <a:bodyPr/>
              <a:lstStyle/>
              <a:p>
                <a:pPr marL="0" indent="0">
                  <a:buNone/>
                </a:pPr>
                <a:r>
                  <a:rPr lang="en-TW" dirty="0"/>
                  <a:t>In 3-2, we prove the formula of linear first-order recurrence relation with constant coefficient:</a:t>
                </a:r>
              </a:p>
              <a:p>
                <a:pPr marL="0" indent="0" algn="ctr">
                  <a:buNone/>
                </a:pP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𝑐𝑆</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r>
                      <a:rPr lang="en-US" i="1" dirty="0">
                        <a:latin typeface="Cambria Math" panose="02040503050406030204" pitchFamily="18" charset="0"/>
                      </a:rPr>
                      <m:t>𝑔</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TW" dirty="0"/>
                  <a:t> </a:t>
                </a:r>
              </a:p>
              <a:p>
                <a:pPr marL="0" indent="0" algn="ctr">
                  <a:buNone/>
                </a:pPr>
                <a:endParaRPr lang="en-TW" dirty="0"/>
              </a:p>
              <a:p>
                <a:pPr marL="0" indent="0">
                  <a:buNone/>
                </a:pPr>
                <a:r>
                  <a:rPr lang="en-TW" dirty="0"/>
                  <a:t>Notice that the coefficient of </a:t>
                </a:r>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oMath>
                </a14:m>
                <a:r>
                  <a:rPr lang="en-TW" dirty="0"/>
                  <a:t> must be a constant, not a function of n.</a:t>
                </a:r>
              </a:p>
            </p:txBody>
          </p:sp>
        </mc:Choice>
        <mc:Fallback xmlns="">
          <p:sp>
            <p:nvSpPr>
              <p:cNvPr id="3" name="Content Placeholder 2">
                <a:extLst>
                  <a:ext uri="{FF2B5EF4-FFF2-40B4-BE49-F238E27FC236}">
                    <a16:creationId xmlns:a16="http://schemas.microsoft.com/office/drawing/2014/main" id="{1C76526F-7BF6-A849-AF14-E217DFA54990}"/>
                  </a:ext>
                </a:extLst>
              </p:cNvPr>
              <p:cNvSpPr>
                <a:spLocks noGrp="1" noRot="1" noChangeAspect="1" noMove="1" noResize="1" noEditPoints="1" noAdjustHandles="1" noChangeArrowheads="1" noChangeShapeType="1" noTextEdit="1"/>
              </p:cNvSpPr>
              <p:nvPr>
                <p:ph idx="1"/>
              </p:nvPr>
            </p:nvSpPr>
            <p:spPr>
              <a:xfrm>
                <a:off x="838200" y="1825625"/>
                <a:ext cx="4784124" cy="4351338"/>
              </a:xfrm>
              <a:blipFill>
                <a:blip r:embed="rId2"/>
                <a:stretch>
                  <a:fillRect l="-2653" t="-2326" r="-2122"/>
                </a:stretch>
              </a:blipFill>
            </p:spPr>
            <p:txBody>
              <a:bodyPr/>
              <a:lstStyle/>
              <a:p>
                <a:r>
                  <a:rPr lang="en-TW">
                    <a:noFill/>
                  </a:rPr>
                  <a:t> </a:t>
                </a:r>
              </a:p>
            </p:txBody>
          </p:sp>
        </mc:Fallback>
      </mc:AlternateContent>
      <p:pic>
        <p:nvPicPr>
          <p:cNvPr id="5" name="Picture 4" descr="Text, letter&#10;&#10;Description automatically generated">
            <a:extLst>
              <a:ext uri="{FF2B5EF4-FFF2-40B4-BE49-F238E27FC236}">
                <a16:creationId xmlns:a16="http://schemas.microsoft.com/office/drawing/2014/main" id="{D8C914F4-ECCB-8E44-9E86-C75654C22059}"/>
              </a:ext>
            </a:extLst>
          </p:cNvPr>
          <p:cNvPicPr>
            <a:picLocks noChangeAspect="1"/>
          </p:cNvPicPr>
          <p:nvPr/>
        </p:nvPicPr>
        <p:blipFill>
          <a:blip r:embed="rId3"/>
          <a:stretch>
            <a:fillRect/>
          </a:stretch>
        </p:blipFill>
        <p:spPr>
          <a:xfrm>
            <a:off x="5756189" y="1690688"/>
            <a:ext cx="5834449" cy="3764965"/>
          </a:xfrm>
          <a:prstGeom prst="rect">
            <a:avLst/>
          </a:prstGeom>
        </p:spPr>
      </p:pic>
    </p:spTree>
    <p:extLst>
      <p:ext uri="{BB962C8B-B14F-4D97-AF65-F5344CB8AC3E}">
        <p14:creationId xmlns:p14="http://schemas.microsoft.com/office/powerpoint/2010/main" val="2536703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F38E-6ABC-5B44-BEF0-69F563E195CA}"/>
              </a:ext>
            </a:extLst>
          </p:cNvPr>
          <p:cNvSpPr>
            <a:spLocks noGrp="1"/>
          </p:cNvSpPr>
          <p:nvPr>
            <p:ph type="title"/>
          </p:nvPr>
        </p:nvSpPr>
        <p:spPr/>
        <p:txBody>
          <a:bodyPr/>
          <a:lstStyle/>
          <a:p>
            <a:r>
              <a:rPr lang="en-TW" dirty="0"/>
              <a:t>Example 3-2-1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431A1D-A13B-E34B-BC99-197962B50D07}"/>
                  </a:ext>
                </a:extLst>
              </p:cNvPr>
              <p:cNvSpPr>
                <a:spLocks noGrp="1"/>
              </p:cNvSpPr>
              <p:nvPr>
                <p:ph idx="1"/>
              </p:nvPr>
            </p:nvSpPr>
            <p:spPr/>
            <p:txBody>
              <a:bodyPr/>
              <a:lstStyle/>
              <a:p>
                <a:pPr marL="0" indent="0">
                  <a:buNone/>
                </a:pPr>
                <a:r>
                  <a:rPr lang="en-TW" dirty="0"/>
                  <a:t>Using the formula of linear first-order recurrence relation, find the closed-form solution of:</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=4</m:t>
                      </m:r>
                    </m:oMath>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+3</m:t>
                      </m:r>
                    </m:oMath>
                  </m:oMathPara>
                </a14:m>
                <a:endParaRPr lang="en-TW" dirty="0"/>
              </a:p>
              <a:p>
                <a:pPr marL="0" indent="0">
                  <a:buNone/>
                </a:pPr>
                <a:endParaRPr lang="en-TW" dirty="0"/>
              </a:p>
            </p:txBody>
          </p:sp>
        </mc:Choice>
        <mc:Fallback xmlns="">
          <p:sp>
            <p:nvSpPr>
              <p:cNvPr id="3" name="Content Placeholder 2">
                <a:extLst>
                  <a:ext uri="{FF2B5EF4-FFF2-40B4-BE49-F238E27FC236}">
                    <a16:creationId xmlns:a16="http://schemas.microsoft.com/office/drawing/2014/main" id="{7F431A1D-A13B-E34B-BC99-197962B50D07}"/>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213090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387B-80BB-4548-BB34-2507128F890C}"/>
              </a:ext>
            </a:extLst>
          </p:cNvPr>
          <p:cNvSpPr>
            <a:spLocks noGrp="1"/>
          </p:cNvSpPr>
          <p:nvPr>
            <p:ph type="title"/>
          </p:nvPr>
        </p:nvSpPr>
        <p:spPr/>
        <p:txBody>
          <a:bodyPr/>
          <a:lstStyle/>
          <a:p>
            <a:r>
              <a:rPr lang="en-TW" dirty="0"/>
              <a:t>Example 3-2-2</a:t>
            </a:r>
          </a:p>
        </p:txBody>
      </p:sp>
      <p:sp>
        <p:nvSpPr>
          <p:cNvPr id="3" name="Content Placeholder 2">
            <a:extLst>
              <a:ext uri="{FF2B5EF4-FFF2-40B4-BE49-F238E27FC236}">
                <a16:creationId xmlns:a16="http://schemas.microsoft.com/office/drawing/2014/main" id="{7C9F384B-1E9F-1A4C-8B20-85F74EFBDD5B}"/>
              </a:ext>
            </a:extLst>
          </p:cNvPr>
          <p:cNvSpPr>
            <a:spLocks noGrp="1"/>
          </p:cNvSpPr>
          <p:nvPr>
            <p:ph idx="1"/>
          </p:nvPr>
        </p:nvSpPr>
        <p:spPr/>
        <p:txBody>
          <a:bodyPr/>
          <a:lstStyle/>
          <a:p>
            <a:pPr marL="0" indent="0">
              <a:buNone/>
            </a:pPr>
            <a:r>
              <a:rPr lang="en-TW" dirty="0"/>
              <a:t>Consider the problem of reading data from a computer disk drive. The disk has multiple track, and computer has a read head that can read data in tracks. The following table shows the distance of destination track and source track.</a:t>
            </a:r>
          </a:p>
          <a:p>
            <a:pPr marL="0" indent="0">
              <a:buNone/>
            </a:pPr>
            <a:endParaRPr lang="en-TW" dirty="0"/>
          </a:p>
        </p:txBody>
      </p:sp>
      <p:graphicFrame>
        <p:nvGraphicFramePr>
          <p:cNvPr id="4" name="Table 4">
            <a:extLst>
              <a:ext uri="{FF2B5EF4-FFF2-40B4-BE49-F238E27FC236}">
                <a16:creationId xmlns:a16="http://schemas.microsoft.com/office/drawing/2014/main" id="{544B37EC-9E5A-D548-9931-F1A4D621B88E}"/>
              </a:ext>
            </a:extLst>
          </p:cNvPr>
          <p:cNvGraphicFramePr>
            <a:graphicFrameLocks noGrp="1"/>
          </p:cNvGraphicFramePr>
          <p:nvPr>
            <p:extLst>
              <p:ext uri="{D42A27DB-BD31-4B8C-83A1-F6EECF244321}">
                <p14:modId xmlns:p14="http://schemas.microsoft.com/office/powerpoint/2010/main" val="463694364"/>
              </p:ext>
            </p:extLst>
          </p:nvPr>
        </p:nvGraphicFramePr>
        <p:xfrm>
          <a:off x="974125" y="3465538"/>
          <a:ext cx="9936894" cy="2926080"/>
        </p:xfrm>
        <a:graphic>
          <a:graphicData uri="http://schemas.openxmlformats.org/drawingml/2006/table">
            <a:tbl>
              <a:tblPr firstRow="1" bandRow="1">
                <a:tableStyleId>{5C22544A-7EE6-4342-B048-85BDC9FD1C3A}</a:tableStyleId>
              </a:tblPr>
              <a:tblGrid>
                <a:gridCol w="1656149">
                  <a:extLst>
                    <a:ext uri="{9D8B030D-6E8A-4147-A177-3AD203B41FA5}">
                      <a16:colId xmlns:a16="http://schemas.microsoft.com/office/drawing/2014/main" val="3951208834"/>
                    </a:ext>
                  </a:extLst>
                </a:gridCol>
                <a:gridCol w="1656149">
                  <a:extLst>
                    <a:ext uri="{9D8B030D-6E8A-4147-A177-3AD203B41FA5}">
                      <a16:colId xmlns:a16="http://schemas.microsoft.com/office/drawing/2014/main" val="1734356865"/>
                    </a:ext>
                  </a:extLst>
                </a:gridCol>
                <a:gridCol w="1656149">
                  <a:extLst>
                    <a:ext uri="{9D8B030D-6E8A-4147-A177-3AD203B41FA5}">
                      <a16:colId xmlns:a16="http://schemas.microsoft.com/office/drawing/2014/main" val="735501705"/>
                    </a:ext>
                  </a:extLst>
                </a:gridCol>
                <a:gridCol w="1656149">
                  <a:extLst>
                    <a:ext uri="{9D8B030D-6E8A-4147-A177-3AD203B41FA5}">
                      <a16:colId xmlns:a16="http://schemas.microsoft.com/office/drawing/2014/main" val="2912301317"/>
                    </a:ext>
                  </a:extLst>
                </a:gridCol>
                <a:gridCol w="1656149">
                  <a:extLst>
                    <a:ext uri="{9D8B030D-6E8A-4147-A177-3AD203B41FA5}">
                      <a16:colId xmlns:a16="http://schemas.microsoft.com/office/drawing/2014/main" val="442081094"/>
                    </a:ext>
                  </a:extLst>
                </a:gridCol>
                <a:gridCol w="1656149">
                  <a:extLst>
                    <a:ext uri="{9D8B030D-6E8A-4147-A177-3AD203B41FA5}">
                      <a16:colId xmlns:a16="http://schemas.microsoft.com/office/drawing/2014/main" val="2887917619"/>
                    </a:ext>
                  </a:extLst>
                </a:gridCol>
              </a:tblGrid>
              <a:tr h="572536">
                <a:tc>
                  <a:txBody>
                    <a:bodyPr/>
                    <a:lstStyle/>
                    <a:p>
                      <a:pPr algn="ctr"/>
                      <a:r>
                        <a:rPr lang="en-US" sz="1800" dirty="0"/>
                        <a:t>S</a:t>
                      </a:r>
                      <a:r>
                        <a:rPr lang="en-TW" sz="1800" dirty="0"/>
                        <a:t>ource</a:t>
                      </a:r>
                      <a:r>
                        <a:rPr lang="en-US" altLang="zh-TW" sz="1800" dirty="0"/>
                        <a:t>/</a:t>
                      </a:r>
                      <a:r>
                        <a:rPr lang="en-TW" sz="1800" dirty="0"/>
                        <a:t>destina</a:t>
                      </a:r>
                      <a:r>
                        <a:rPr lang="en-US" altLang="zh-TW" sz="1800" dirty="0"/>
                        <a:t>-</a:t>
                      </a:r>
                      <a:r>
                        <a:rPr lang="en-TW" sz="1800" dirty="0"/>
                        <a:t>tion</a:t>
                      </a:r>
                    </a:p>
                  </a:txBody>
                  <a:tcPr anchor="ctr"/>
                </a:tc>
                <a:tc>
                  <a:txBody>
                    <a:bodyPr/>
                    <a:lstStyle/>
                    <a:p>
                      <a:pPr algn="ctr"/>
                      <a:r>
                        <a:rPr lang="en-TW" sz="2400" dirty="0"/>
                        <a:t>1</a:t>
                      </a:r>
                    </a:p>
                  </a:txBody>
                  <a:tcPr anchor="ctr"/>
                </a:tc>
                <a:tc>
                  <a:txBody>
                    <a:bodyPr/>
                    <a:lstStyle/>
                    <a:p>
                      <a:pPr algn="ctr"/>
                      <a:r>
                        <a:rPr lang="en-TW" sz="2400" dirty="0"/>
                        <a:t>2</a:t>
                      </a:r>
                    </a:p>
                  </a:txBody>
                  <a:tcPr anchor="ctr"/>
                </a:tc>
                <a:tc>
                  <a:txBody>
                    <a:bodyPr/>
                    <a:lstStyle/>
                    <a:p>
                      <a:pPr algn="ctr"/>
                      <a:r>
                        <a:rPr lang="en-TW" sz="2400" dirty="0"/>
                        <a:t>3</a:t>
                      </a:r>
                    </a:p>
                  </a:txBody>
                  <a:tcPr anchor="ctr"/>
                </a:tc>
                <a:tc>
                  <a:txBody>
                    <a:bodyPr/>
                    <a:lstStyle/>
                    <a:p>
                      <a:pPr algn="ctr"/>
                      <a:r>
                        <a:rPr lang="en-TW" sz="2400" dirty="0"/>
                        <a:t>4</a:t>
                      </a:r>
                    </a:p>
                  </a:txBody>
                  <a:tcPr anchor="ctr"/>
                </a:tc>
                <a:tc>
                  <a:txBody>
                    <a:bodyPr/>
                    <a:lstStyle/>
                    <a:p>
                      <a:pPr algn="ctr"/>
                      <a:r>
                        <a:rPr lang="en-TW" sz="2400" dirty="0"/>
                        <a:t>5</a:t>
                      </a:r>
                    </a:p>
                  </a:txBody>
                  <a:tcPr anchor="ctr"/>
                </a:tc>
                <a:extLst>
                  <a:ext uri="{0D108BD9-81ED-4DB2-BD59-A6C34878D82A}">
                    <a16:rowId xmlns:a16="http://schemas.microsoft.com/office/drawing/2014/main" val="2495212384"/>
                  </a:ext>
                </a:extLst>
              </a:tr>
              <a:tr h="424080">
                <a:tc>
                  <a:txBody>
                    <a:bodyPr/>
                    <a:lstStyle/>
                    <a:p>
                      <a:pPr algn="ctr"/>
                      <a:r>
                        <a:rPr lang="en-TW" sz="2400" dirty="0"/>
                        <a:t>1</a:t>
                      </a:r>
                    </a:p>
                  </a:txBody>
                  <a:tcPr anchor="ctr"/>
                </a:tc>
                <a:tc>
                  <a:txBody>
                    <a:bodyPr/>
                    <a:lstStyle/>
                    <a:p>
                      <a:pPr algn="ctr"/>
                      <a:r>
                        <a:rPr lang="en-TW" sz="2400" dirty="0"/>
                        <a:t>0</a:t>
                      </a:r>
                    </a:p>
                  </a:txBody>
                  <a:tcPr anchor="ctr"/>
                </a:tc>
                <a:tc>
                  <a:txBody>
                    <a:bodyPr/>
                    <a:lstStyle/>
                    <a:p>
                      <a:pPr algn="ctr"/>
                      <a:r>
                        <a:rPr lang="en-TW" sz="2400" dirty="0"/>
                        <a:t>1</a:t>
                      </a:r>
                    </a:p>
                  </a:txBody>
                  <a:tcPr anchor="ctr"/>
                </a:tc>
                <a:tc>
                  <a:txBody>
                    <a:bodyPr/>
                    <a:lstStyle/>
                    <a:p>
                      <a:pPr algn="ctr"/>
                      <a:r>
                        <a:rPr lang="en-TW" sz="2400" dirty="0"/>
                        <a:t>2</a:t>
                      </a:r>
                    </a:p>
                  </a:txBody>
                  <a:tcPr anchor="ctr"/>
                </a:tc>
                <a:tc>
                  <a:txBody>
                    <a:bodyPr/>
                    <a:lstStyle/>
                    <a:p>
                      <a:pPr algn="ctr"/>
                      <a:r>
                        <a:rPr lang="en-TW" sz="2400" dirty="0"/>
                        <a:t>3</a:t>
                      </a:r>
                    </a:p>
                  </a:txBody>
                  <a:tcPr anchor="ctr"/>
                </a:tc>
                <a:tc>
                  <a:txBody>
                    <a:bodyPr/>
                    <a:lstStyle/>
                    <a:p>
                      <a:pPr algn="ctr"/>
                      <a:r>
                        <a:rPr lang="en-TW" sz="2400" dirty="0"/>
                        <a:t>4</a:t>
                      </a:r>
                    </a:p>
                  </a:txBody>
                  <a:tcPr anchor="ctr"/>
                </a:tc>
                <a:extLst>
                  <a:ext uri="{0D108BD9-81ED-4DB2-BD59-A6C34878D82A}">
                    <a16:rowId xmlns:a16="http://schemas.microsoft.com/office/drawing/2014/main" val="3522794857"/>
                  </a:ext>
                </a:extLst>
              </a:tr>
              <a:tr h="424080">
                <a:tc>
                  <a:txBody>
                    <a:bodyPr/>
                    <a:lstStyle/>
                    <a:p>
                      <a:pPr algn="ctr"/>
                      <a:r>
                        <a:rPr lang="en-TW" sz="2400" dirty="0"/>
                        <a:t>2</a:t>
                      </a:r>
                    </a:p>
                  </a:txBody>
                  <a:tcPr anchor="ctr"/>
                </a:tc>
                <a:tc>
                  <a:txBody>
                    <a:bodyPr/>
                    <a:lstStyle/>
                    <a:p>
                      <a:pPr algn="ctr"/>
                      <a:r>
                        <a:rPr lang="en-TW" sz="2400" dirty="0"/>
                        <a:t>1</a:t>
                      </a:r>
                    </a:p>
                  </a:txBody>
                  <a:tcPr anchor="ctr"/>
                </a:tc>
                <a:tc>
                  <a:txBody>
                    <a:bodyPr/>
                    <a:lstStyle/>
                    <a:p>
                      <a:pPr algn="ctr"/>
                      <a:r>
                        <a:rPr lang="en-TW" sz="2400" dirty="0"/>
                        <a:t>0</a:t>
                      </a:r>
                    </a:p>
                  </a:txBody>
                  <a:tcPr anchor="ctr"/>
                </a:tc>
                <a:tc>
                  <a:txBody>
                    <a:bodyPr/>
                    <a:lstStyle/>
                    <a:p>
                      <a:pPr algn="ctr"/>
                      <a:r>
                        <a:rPr lang="en-TW" sz="2400" dirty="0"/>
                        <a:t>1</a:t>
                      </a:r>
                    </a:p>
                  </a:txBody>
                  <a:tcPr anchor="ctr"/>
                </a:tc>
                <a:tc>
                  <a:txBody>
                    <a:bodyPr/>
                    <a:lstStyle/>
                    <a:p>
                      <a:pPr algn="ctr"/>
                      <a:r>
                        <a:rPr lang="en-TW" sz="2400" dirty="0"/>
                        <a:t>2</a:t>
                      </a:r>
                    </a:p>
                  </a:txBody>
                  <a:tcPr anchor="ctr"/>
                </a:tc>
                <a:tc>
                  <a:txBody>
                    <a:bodyPr/>
                    <a:lstStyle/>
                    <a:p>
                      <a:pPr algn="ctr"/>
                      <a:r>
                        <a:rPr lang="en-TW" sz="2400" dirty="0"/>
                        <a:t>3</a:t>
                      </a:r>
                    </a:p>
                  </a:txBody>
                  <a:tcPr anchor="ctr"/>
                </a:tc>
                <a:extLst>
                  <a:ext uri="{0D108BD9-81ED-4DB2-BD59-A6C34878D82A}">
                    <a16:rowId xmlns:a16="http://schemas.microsoft.com/office/drawing/2014/main" val="3997588203"/>
                  </a:ext>
                </a:extLst>
              </a:tr>
              <a:tr h="408954">
                <a:tc>
                  <a:txBody>
                    <a:bodyPr/>
                    <a:lstStyle/>
                    <a:p>
                      <a:pPr algn="ctr"/>
                      <a:r>
                        <a:rPr lang="en-TW" sz="2400" dirty="0"/>
                        <a:t>3</a:t>
                      </a:r>
                    </a:p>
                  </a:txBody>
                  <a:tcPr anchor="ctr"/>
                </a:tc>
                <a:tc>
                  <a:txBody>
                    <a:bodyPr/>
                    <a:lstStyle/>
                    <a:p>
                      <a:pPr algn="ctr"/>
                      <a:r>
                        <a:rPr lang="en-TW" sz="2400" dirty="0"/>
                        <a:t>2</a:t>
                      </a:r>
                    </a:p>
                  </a:txBody>
                  <a:tcPr anchor="ctr"/>
                </a:tc>
                <a:tc>
                  <a:txBody>
                    <a:bodyPr/>
                    <a:lstStyle/>
                    <a:p>
                      <a:pPr algn="ctr"/>
                      <a:r>
                        <a:rPr lang="en-TW" sz="2400" dirty="0"/>
                        <a:t>1</a:t>
                      </a:r>
                    </a:p>
                  </a:txBody>
                  <a:tcPr anchor="ctr"/>
                </a:tc>
                <a:tc>
                  <a:txBody>
                    <a:bodyPr/>
                    <a:lstStyle/>
                    <a:p>
                      <a:pPr algn="ctr"/>
                      <a:r>
                        <a:rPr lang="en-TW" sz="2400" dirty="0"/>
                        <a:t>0</a:t>
                      </a:r>
                    </a:p>
                  </a:txBody>
                  <a:tcPr anchor="ctr"/>
                </a:tc>
                <a:tc>
                  <a:txBody>
                    <a:bodyPr/>
                    <a:lstStyle/>
                    <a:p>
                      <a:pPr algn="ctr"/>
                      <a:r>
                        <a:rPr lang="en-TW" sz="2400" dirty="0"/>
                        <a:t>1</a:t>
                      </a:r>
                    </a:p>
                  </a:txBody>
                  <a:tcPr anchor="ctr"/>
                </a:tc>
                <a:tc>
                  <a:txBody>
                    <a:bodyPr/>
                    <a:lstStyle/>
                    <a:p>
                      <a:pPr algn="ctr"/>
                      <a:r>
                        <a:rPr lang="en-TW" sz="2400" dirty="0"/>
                        <a:t>2</a:t>
                      </a:r>
                    </a:p>
                  </a:txBody>
                  <a:tcPr anchor="ctr"/>
                </a:tc>
                <a:extLst>
                  <a:ext uri="{0D108BD9-81ED-4DB2-BD59-A6C34878D82A}">
                    <a16:rowId xmlns:a16="http://schemas.microsoft.com/office/drawing/2014/main" val="3172181551"/>
                  </a:ext>
                </a:extLst>
              </a:tr>
              <a:tr h="424080">
                <a:tc>
                  <a:txBody>
                    <a:bodyPr/>
                    <a:lstStyle/>
                    <a:p>
                      <a:pPr algn="ctr"/>
                      <a:r>
                        <a:rPr lang="en-TW" sz="2400" dirty="0"/>
                        <a:t>4</a:t>
                      </a:r>
                    </a:p>
                  </a:txBody>
                  <a:tcPr anchor="ctr"/>
                </a:tc>
                <a:tc>
                  <a:txBody>
                    <a:bodyPr/>
                    <a:lstStyle/>
                    <a:p>
                      <a:pPr algn="ctr"/>
                      <a:r>
                        <a:rPr lang="en-TW" sz="2400" dirty="0"/>
                        <a:t>3</a:t>
                      </a:r>
                    </a:p>
                  </a:txBody>
                  <a:tcPr anchor="ctr"/>
                </a:tc>
                <a:tc>
                  <a:txBody>
                    <a:bodyPr/>
                    <a:lstStyle/>
                    <a:p>
                      <a:pPr algn="ctr"/>
                      <a:r>
                        <a:rPr lang="en-TW" sz="2400" dirty="0"/>
                        <a:t>2</a:t>
                      </a:r>
                    </a:p>
                  </a:txBody>
                  <a:tcPr anchor="ctr"/>
                </a:tc>
                <a:tc>
                  <a:txBody>
                    <a:bodyPr/>
                    <a:lstStyle/>
                    <a:p>
                      <a:pPr algn="ctr"/>
                      <a:r>
                        <a:rPr lang="en-TW" sz="2400" dirty="0"/>
                        <a:t>1</a:t>
                      </a:r>
                    </a:p>
                  </a:txBody>
                  <a:tcPr anchor="ctr"/>
                </a:tc>
                <a:tc>
                  <a:txBody>
                    <a:bodyPr/>
                    <a:lstStyle/>
                    <a:p>
                      <a:pPr algn="ctr"/>
                      <a:r>
                        <a:rPr lang="en-TW" sz="2400" dirty="0"/>
                        <a:t>0</a:t>
                      </a:r>
                    </a:p>
                  </a:txBody>
                  <a:tcPr anchor="ctr"/>
                </a:tc>
                <a:tc>
                  <a:txBody>
                    <a:bodyPr/>
                    <a:lstStyle/>
                    <a:p>
                      <a:pPr algn="ctr"/>
                      <a:r>
                        <a:rPr lang="en-TW" sz="2400" dirty="0"/>
                        <a:t>1</a:t>
                      </a:r>
                    </a:p>
                  </a:txBody>
                  <a:tcPr anchor="ctr"/>
                </a:tc>
                <a:extLst>
                  <a:ext uri="{0D108BD9-81ED-4DB2-BD59-A6C34878D82A}">
                    <a16:rowId xmlns:a16="http://schemas.microsoft.com/office/drawing/2014/main" val="179819126"/>
                  </a:ext>
                </a:extLst>
              </a:tr>
              <a:tr h="424080">
                <a:tc>
                  <a:txBody>
                    <a:bodyPr/>
                    <a:lstStyle/>
                    <a:p>
                      <a:pPr algn="ctr"/>
                      <a:r>
                        <a:rPr lang="en-TW" sz="2400" dirty="0"/>
                        <a:t>5</a:t>
                      </a:r>
                    </a:p>
                  </a:txBody>
                  <a:tcPr anchor="ctr"/>
                </a:tc>
                <a:tc>
                  <a:txBody>
                    <a:bodyPr/>
                    <a:lstStyle/>
                    <a:p>
                      <a:pPr algn="ctr"/>
                      <a:r>
                        <a:rPr lang="en-TW" sz="2400" dirty="0"/>
                        <a:t>4</a:t>
                      </a:r>
                    </a:p>
                  </a:txBody>
                  <a:tcPr anchor="ctr"/>
                </a:tc>
                <a:tc>
                  <a:txBody>
                    <a:bodyPr/>
                    <a:lstStyle/>
                    <a:p>
                      <a:pPr algn="ctr"/>
                      <a:r>
                        <a:rPr lang="en-TW" sz="2400" dirty="0"/>
                        <a:t>3</a:t>
                      </a:r>
                    </a:p>
                  </a:txBody>
                  <a:tcPr anchor="ctr"/>
                </a:tc>
                <a:tc>
                  <a:txBody>
                    <a:bodyPr/>
                    <a:lstStyle/>
                    <a:p>
                      <a:pPr algn="ctr"/>
                      <a:r>
                        <a:rPr lang="en-TW" sz="2400" dirty="0"/>
                        <a:t>2</a:t>
                      </a:r>
                    </a:p>
                  </a:txBody>
                  <a:tcPr anchor="ctr"/>
                </a:tc>
                <a:tc>
                  <a:txBody>
                    <a:bodyPr/>
                    <a:lstStyle/>
                    <a:p>
                      <a:pPr algn="ctr"/>
                      <a:r>
                        <a:rPr lang="en-TW" sz="2400" dirty="0"/>
                        <a:t>1</a:t>
                      </a:r>
                    </a:p>
                  </a:txBody>
                  <a:tcPr anchor="ctr"/>
                </a:tc>
                <a:tc>
                  <a:txBody>
                    <a:bodyPr/>
                    <a:lstStyle/>
                    <a:p>
                      <a:pPr algn="ctr"/>
                      <a:r>
                        <a:rPr lang="en-TW" sz="2400" dirty="0"/>
                        <a:t>0</a:t>
                      </a:r>
                    </a:p>
                  </a:txBody>
                  <a:tcPr anchor="ctr"/>
                </a:tc>
                <a:extLst>
                  <a:ext uri="{0D108BD9-81ED-4DB2-BD59-A6C34878D82A}">
                    <a16:rowId xmlns:a16="http://schemas.microsoft.com/office/drawing/2014/main" val="3964190213"/>
                  </a:ext>
                </a:extLst>
              </a:tr>
            </a:tbl>
          </a:graphicData>
        </a:graphic>
      </p:graphicFrame>
    </p:spTree>
    <p:extLst>
      <p:ext uri="{BB962C8B-B14F-4D97-AF65-F5344CB8AC3E}">
        <p14:creationId xmlns:p14="http://schemas.microsoft.com/office/powerpoint/2010/main" val="81395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A2D3-3FCD-B84F-B63E-090702A06011}"/>
              </a:ext>
            </a:extLst>
          </p:cNvPr>
          <p:cNvSpPr>
            <a:spLocks noGrp="1"/>
          </p:cNvSpPr>
          <p:nvPr>
            <p:ph type="title"/>
          </p:nvPr>
        </p:nvSpPr>
        <p:spPr/>
        <p:txBody>
          <a:bodyPr/>
          <a:lstStyle/>
          <a:p>
            <a:r>
              <a:rPr lang="en-TW" dirty="0"/>
              <a:t>Notes of Chapter</a:t>
            </a:r>
            <a:r>
              <a:rPr lang="en-US" dirty="0"/>
              <a:t> 3</a:t>
            </a:r>
            <a:endParaRPr lang="en-TW" dirty="0"/>
          </a:p>
        </p:txBody>
      </p:sp>
      <p:sp>
        <p:nvSpPr>
          <p:cNvPr id="3" name="Content Placeholder 2">
            <a:extLst>
              <a:ext uri="{FF2B5EF4-FFF2-40B4-BE49-F238E27FC236}">
                <a16:creationId xmlns:a16="http://schemas.microsoft.com/office/drawing/2014/main" id="{FBEDA6CA-05D3-EB49-B356-A1CFC0DC39A6}"/>
              </a:ext>
            </a:extLst>
          </p:cNvPr>
          <p:cNvSpPr>
            <a:spLocks noGrp="1"/>
          </p:cNvSpPr>
          <p:nvPr>
            <p:ph idx="1"/>
          </p:nvPr>
        </p:nvSpPr>
        <p:spPr/>
        <p:txBody>
          <a:bodyPr/>
          <a:lstStyle/>
          <a:p>
            <a:r>
              <a:rPr lang="en-US" dirty="0"/>
              <a:t>Recursion is a common structures in computer science. Programming languages are defined in recursive definition, and compilers are written in recursive algorithms.</a:t>
            </a:r>
          </a:p>
          <a:p>
            <a:r>
              <a:rPr lang="en-US" dirty="0"/>
              <a:t>Recursion is also a common way to define sequence in math.</a:t>
            </a:r>
          </a:p>
          <a:p>
            <a:r>
              <a:rPr lang="en-US" dirty="0"/>
              <a:t>In algorithm and data structure, recursion algorithm is widely used to solve problems, such as subsequence matching, graph traversal, sorting algorithms.</a:t>
            </a:r>
          </a:p>
        </p:txBody>
      </p:sp>
    </p:spTree>
    <p:extLst>
      <p:ext uri="{BB962C8B-B14F-4D97-AF65-F5344CB8AC3E}">
        <p14:creationId xmlns:p14="http://schemas.microsoft.com/office/powerpoint/2010/main" val="94304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3449-8C0F-0A4F-BE12-F6B838732CA7}"/>
              </a:ext>
            </a:extLst>
          </p:cNvPr>
          <p:cNvSpPr>
            <a:spLocks noGrp="1"/>
          </p:cNvSpPr>
          <p:nvPr>
            <p:ph type="title"/>
          </p:nvPr>
        </p:nvSpPr>
        <p:spPr/>
        <p:txBody>
          <a:bodyPr/>
          <a:lstStyle/>
          <a:p>
            <a:r>
              <a:rPr lang="en-TW" dirty="0"/>
              <a:t>Example 3-2-2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AD101A-940E-4140-B5D7-C4B3C86D3D12}"/>
                  </a:ext>
                </a:extLst>
              </p:cNvPr>
              <p:cNvSpPr>
                <a:spLocks noGrp="1"/>
              </p:cNvSpPr>
              <p:nvPr>
                <p:ph idx="1"/>
              </p:nvPr>
            </p:nvSpPr>
            <p:spPr/>
            <p:txBody>
              <a:bodyPr/>
              <a:lstStyle/>
              <a:p>
                <a:pPr marL="0" indent="0">
                  <a:buNone/>
                </a:pPr>
                <a:r>
                  <a:rPr lang="en-TW" dirty="0"/>
                  <a:t>Average Seek time means the average distance of read head’s movement. Try to find the average seek time under t</a:t>
                </a:r>
                <a:r>
                  <a:rPr lang="en-US" dirty="0"/>
                  <a:t>he</a:t>
                </a:r>
                <a:r>
                  <a:rPr lang="en-TW" dirty="0"/>
                  <a:t> assumption that there are n tracks, and the read head’s is positioned at track </a:t>
                </a:r>
                <a:r>
                  <a:rPr lang="en-US" dirty="0" err="1"/>
                  <a:t>i</a:t>
                </a:r>
                <a:r>
                  <a:rPr lang="en-US" dirty="0"/>
                  <a:t>, and read head is equally likely to have to move to any track j.</a:t>
                </a:r>
              </a:p>
              <a:p>
                <a:pPr marL="0" indent="0">
                  <a:buNone/>
                </a:pPr>
                <a:r>
                  <a:rPr lang="en-US" dirty="0"/>
                  <a:t>Hints:</a:t>
                </a:r>
              </a:p>
              <a:p>
                <a:pPr marL="0" indent="0">
                  <a:buNone/>
                </a:pPr>
                <a:r>
                  <a:rPr lang="en-US" dirty="0"/>
                  <a:t>1. The answer is not n/2.</a:t>
                </a:r>
                <a:endParaRPr lang="en-TW" dirty="0"/>
              </a:p>
              <a:p>
                <a:pPr marL="0" indent="0">
                  <a:buNone/>
                </a:pPr>
                <a:r>
                  <a:rPr lang="en-TW" dirty="0"/>
                  <a:t>2. Let T(n) be the total distances of the table, and A(n) be the average distance of table T(n), then A(n) = T(n) / </a:t>
                </a:r>
                <a14:m>
                  <m:oMath xmlns:m="http://schemas.openxmlformats.org/officeDocument/2006/math">
                    <m:sSup>
                      <m:sSupPr>
                        <m:ctrlPr>
                          <a:rPr lang="en-TW"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TW" dirty="0"/>
                  <a:t>.</a:t>
                </a:r>
              </a:p>
              <a:p>
                <a:pPr marL="0" indent="0">
                  <a:buNone/>
                </a:pPr>
                <a:r>
                  <a:rPr lang="en-TW" dirty="0"/>
                  <a:t>For example, T(1) = 0, T(2) = 2, T(3) = 8, T(4) = 20.</a:t>
                </a:r>
              </a:p>
            </p:txBody>
          </p:sp>
        </mc:Choice>
        <mc:Fallback xmlns="">
          <p:sp>
            <p:nvSpPr>
              <p:cNvPr id="3" name="Content Placeholder 2">
                <a:extLst>
                  <a:ext uri="{FF2B5EF4-FFF2-40B4-BE49-F238E27FC236}">
                    <a16:creationId xmlns:a16="http://schemas.microsoft.com/office/drawing/2014/main" id="{55AD101A-940E-4140-B5D7-C4B3C86D3D12}"/>
                  </a:ext>
                </a:extLst>
              </p:cNvPr>
              <p:cNvSpPr>
                <a:spLocks noGrp="1" noRot="1" noChangeAspect="1" noMove="1" noResize="1" noEditPoints="1" noAdjustHandles="1" noChangeArrowheads="1" noChangeShapeType="1" noTextEdit="1"/>
              </p:cNvSpPr>
              <p:nvPr>
                <p:ph idx="1"/>
              </p:nvPr>
            </p:nvSpPr>
            <p:spPr>
              <a:blipFill>
                <a:blip r:embed="rId2"/>
                <a:stretch>
                  <a:fillRect l="-1217" t="-2241" r="-46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52419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9CF9-EE44-C640-A31C-66A698E9901A}"/>
              </a:ext>
            </a:extLst>
          </p:cNvPr>
          <p:cNvSpPr>
            <a:spLocks noGrp="1"/>
          </p:cNvSpPr>
          <p:nvPr>
            <p:ph type="title"/>
          </p:nvPr>
        </p:nvSpPr>
        <p:spPr/>
        <p:txBody>
          <a:bodyPr/>
          <a:lstStyle/>
          <a:p>
            <a:r>
              <a:rPr lang="en-US" altLang="zh-TW" dirty="0"/>
              <a:t>Hanoi</a:t>
            </a:r>
            <a:r>
              <a:rPr lang="en-TW" dirty="0"/>
              <a:t> Tower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9D7EDE-2125-8A4B-83CE-04E455AE73FF}"/>
                  </a:ext>
                </a:extLst>
              </p:cNvPr>
              <p:cNvSpPr>
                <a:spLocks noGrp="1"/>
              </p:cNvSpPr>
              <p:nvPr>
                <p:ph idx="1"/>
              </p:nvPr>
            </p:nvSpPr>
            <p:spPr/>
            <p:txBody>
              <a:bodyPr>
                <a:normAutofit/>
              </a:bodyPr>
              <a:lstStyle/>
              <a:p>
                <a:pPr marL="0" indent="0">
                  <a:buNone/>
                </a:pPr>
                <a:r>
                  <a:rPr lang="en-TW" dirty="0"/>
                  <a:t>How many steps does it take to move n plates completely to another rod?</a:t>
                </a:r>
              </a:p>
              <a:p>
                <a:pPr marL="0" indent="0">
                  <a:buNone/>
                </a:pPr>
                <a:r>
                  <a:rPr lang="en-TW" dirty="0"/>
                  <a:t>We know that to move one plate, the total step is 1. To move n plates, we take the first n – 1 plates to the center rod, move the bottom plate to the third rod, and move the plates at the center rod to the third rod. Therefore, we get the recursion definition:</a:t>
                </a:r>
              </a:p>
              <a:p>
                <a:pPr marL="514350" indent="-514350">
                  <a:buAutoNum type="arabicPeriod"/>
                </a:pPr>
                <a:r>
                  <a:rPr lang="en-TW" dirty="0"/>
                  <a:t>H(1) = 1</a:t>
                </a:r>
              </a:p>
              <a:p>
                <a:pPr marL="514350" indent="-514350">
                  <a:buAutoNum type="arabicPeriod"/>
                </a:pPr>
                <a:r>
                  <a:rPr lang="en-TW" dirty="0"/>
                  <a:t>H(n) = 2H(n - 1) + 1 for </a:t>
                </a:r>
                <a:r>
                  <a:rPr lang="en-US" altLang="zh-TW" dirty="0">
                    <a:latin typeface="Cambria Math" panose="02040503050406030204" pitchFamily="18" charset="0"/>
                  </a:rPr>
                  <a:t>n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i="1" dirty="0">
                    <a:latin typeface="Cambria Math" panose="02040503050406030204" pitchFamily="18" charset="0"/>
                  </a:rPr>
                  <a:t> </a:t>
                </a:r>
                <a:r>
                  <a:rPr lang="en-US" altLang="zh-TW" dirty="0">
                    <a:latin typeface="Cambria Math" panose="02040503050406030204" pitchFamily="18" charset="0"/>
                  </a:rPr>
                  <a:t>2</a:t>
                </a:r>
                <a:endParaRPr lang="en-TW" dirty="0"/>
              </a:p>
              <a:p>
                <a:pPr marL="0" indent="0">
                  <a:buNone/>
                </a:pPr>
                <a:r>
                  <a:rPr lang="en-US" dirty="0"/>
                  <a:t>This </a:t>
                </a:r>
                <a:r>
                  <a:rPr lang="en-TW" dirty="0"/>
                  <a:t>will result in H(n) = </a:t>
                </a:r>
                <a14:m>
                  <m:oMath xmlns:m="http://schemas.openxmlformats.org/officeDocument/2006/math">
                    <m:sSup>
                      <m:sSupPr>
                        <m:ctrlPr>
                          <a:rPr lang="en-TW"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−1</m:t>
                    </m:r>
                  </m:oMath>
                </a14:m>
                <a:r>
                  <a:rPr lang="en-TW" dirty="0"/>
                  <a:t> for n</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TW" dirty="0"/>
                  <a:t> 1.</a:t>
                </a:r>
              </a:p>
              <a:p>
                <a:pPr marL="0" indent="0">
                  <a:buNone/>
                </a:pPr>
                <a:endParaRPr lang="en-TW" dirty="0"/>
              </a:p>
            </p:txBody>
          </p:sp>
        </mc:Choice>
        <mc:Fallback xmlns="">
          <p:sp>
            <p:nvSpPr>
              <p:cNvPr id="3" name="Content Placeholder 2">
                <a:extLst>
                  <a:ext uri="{FF2B5EF4-FFF2-40B4-BE49-F238E27FC236}">
                    <a16:creationId xmlns:a16="http://schemas.microsoft.com/office/drawing/2014/main" id="{D59D7EDE-2125-8A4B-83CE-04E455AE73F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91138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1249-1E33-914B-AACE-3003589055DA}"/>
              </a:ext>
            </a:extLst>
          </p:cNvPr>
          <p:cNvSpPr>
            <a:spLocks noGrp="1"/>
          </p:cNvSpPr>
          <p:nvPr>
            <p:ph type="title"/>
          </p:nvPr>
        </p:nvSpPr>
        <p:spPr/>
        <p:txBody>
          <a:bodyPr/>
          <a:lstStyle/>
          <a:p>
            <a:r>
              <a:rPr lang="en-TW" dirty="0"/>
              <a:t>Linear Second-Order Recurrence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FAC4BF-C79B-FC43-9139-70DCD23FC49B}"/>
                  </a:ext>
                </a:extLst>
              </p:cNvPr>
              <p:cNvSpPr>
                <a:spLocks noGrp="1"/>
              </p:cNvSpPr>
              <p:nvPr>
                <p:ph idx="1"/>
              </p:nvPr>
            </p:nvSpPr>
            <p:spPr/>
            <p:txBody>
              <a:bodyPr/>
              <a:lstStyle/>
              <a:p>
                <a:pPr marL="0" indent="0">
                  <a:buNone/>
                </a:pPr>
                <a:r>
                  <a:rPr lang="en-TW" dirty="0"/>
                  <a:t>A form of linear second-order recurrence with constant coefficients would be: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oMath>
                  </m:oMathPara>
                </a14:m>
                <a:endParaRPr lang="en-TW" dirty="0"/>
              </a:p>
              <a:p>
                <a:pPr marL="0" indent="0">
                  <a:buNone/>
                </a:pPr>
                <a:r>
                  <a:rPr lang="en-TW" dirty="0"/>
                  <a:t>The proof of the formula is kinda tricky. Therefore, it’s an optional lecture to learn how to find the formula.</a:t>
                </a:r>
              </a:p>
              <a:p>
                <a:pPr marL="0" indent="0">
                  <a:buNone/>
                </a:pPr>
                <a:endParaRPr lang="en-TW" dirty="0"/>
              </a:p>
            </p:txBody>
          </p:sp>
        </mc:Choice>
        <mc:Fallback xmlns="">
          <p:sp>
            <p:nvSpPr>
              <p:cNvPr id="3" name="Content Placeholder 2">
                <a:extLst>
                  <a:ext uri="{FF2B5EF4-FFF2-40B4-BE49-F238E27FC236}">
                    <a16:creationId xmlns:a16="http://schemas.microsoft.com/office/drawing/2014/main" id="{4CFAC4BF-C79B-FC43-9139-70DCD23FC49B}"/>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2663792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F7C4-B5D4-0B40-AD8D-D144C56D4153}"/>
              </a:ext>
            </a:extLst>
          </p:cNvPr>
          <p:cNvSpPr>
            <a:spLocks noGrp="1"/>
          </p:cNvSpPr>
          <p:nvPr>
            <p:ph type="title"/>
          </p:nvPr>
        </p:nvSpPr>
        <p:spPr/>
        <p:txBody>
          <a:bodyPr/>
          <a:lstStyle/>
          <a:p>
            <a:r>
              <a:rPr lang="en-TW" dirty="0"/>
              <a:t>Example 3-2-3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8CA6DB-72A0-494E-A549-12E5557747B5}"/>
                  </a:ext>
                </a:extLst>
              </p:cNvPr>
              <p:cNvSpPr>
                <a:spLocks noGrp="1"/>
              </p:cNvSpPr>
              <p:nvPr>
                <p:ph idx="1"/>
              </p:nvPr>
            </p:nvSpPr>
            <p:spPr/>
            <p:txBody>
              <a:bodyPr/>
              <a:lstStyle/>
              <a:p>
                <a:pPr marL="0" indent="0">
                  <a:buNone/>
                </a:pPr>
                <a:r>
                  <a:rPr lang="en-US" altLang="zh-TW" dirty="0"/>
                  <a:t>Supposed a linear second-order recurrence sequence is defined as:</a:t>
                </a:r>
              </a:p>
              <a:p>
                <a:pPr marL="0" indent="0" algn="ctr">
                  <a:buNone/>
                </a:pPr>
                <a14:m>
                  <m:oMath xmlns:m="http://schemas.openxmlformats.org/officeDocument/2006/math">
                    <m:r>
                      <a:rPr lang="en-US" altLang="zh-TW" b="0" i="1" smtClean="0">
                        <a:latin typeface="Cambria Math" panose="02040503050406030204" pitchFamily="18" charset="0"/>
                      </a:rPr>
                      <m:t>𝑆</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0</m:t>
                        </m:r>
                      </m:e>
                    </m:d>
                    <m:r>
                      <a:rPr lang="en-US" altLang="zh-TW" b="0" i="1" smtClean="0">
                        <a:latin typeface="Cambria Math" panose="02040503050406030204" pitchFamily="18" charset="0"/>
                      </a:rPr>
                      <m:t>=3, </m:t>
                    </m:r>
                    <m:r>
                      <a:rPr lang="en-US" altLang="zh-TW" b="0" i="1" smtClean="0">
                        <a:latin typeface="Cambria Math" panose="02040503050406030204" pitchFamily="18" charset="0"/>
                      </a:rPr>
                      <m:t>𝑆</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e>
                    </m:d>
                    <m:r>
                      <a:rPr lang="en-US" altLang="zh-TW" b="0" i="1" smtClean="0">
                        <a:latin typeface="Cambria Math" panose="02040503050406030204" pitchFamily="18" charset="0"/>
                      </a:rPr>
                      <m:t>=8</m:t>
                    </m:r>
                  </m:oMath>
                </a14:m>
                <a:r>
                  <a:rPr lang="en-US" altLang="zh-TW" b="0" dirty="0"/>
                  <a:t> </a:t>
                </a:r>
                <a:br>
                  <a:rPr lang="en-US" altLang="zh-TW" b="0" dirty="0"/>
                </a:br>
                <a14:m>
                  <m:oMath xmlns:m="http://schemas.openxmlformats.org/officeDocument/2006/math">
                    <m:r>
                      <a:rPr lang="en-US" altLang="zh-TW" b="0" i="1" smtClean="0">
                        <a:latin typeface="Cambria Math" panose="02040503050406030204" pitchFamily="18" charset="0"/>
                      </a:rPr>
                      <m:t>𝑆</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=3</m:t>
                    </m:r>
                    <m:r>
                      <a:rPr lang="en-US" altLang="zh-TW" b="0" i="1" smtClean="0">
                        <a:latin typeface="Cambria Math" panose="02040503050406030204" pitchFamily="18" charset="0"/>
                      </a:rPr>
                      <m:t>𝑆</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r>
                      <a:rPr lang="zh-TW" altLang="en-US" i="1">
                        <a:latin typeface="Cambria Math" panose="02040503050406030204" pitchFamily="18" charset="0"/>
                      </a:rPr>
                      <m:t> </m:t>
                    </m:r>
                    <m:r>
                      <a:rPr lang="en-US" altLang="zh-TW" i="1">
                        <a:latin typeface="Cambria Math" panose="02040503050406030204" pitchFamily="18" charset="0"/>
                      </a:rPr>
                      <m:t>−</m:t>
                    </m:r>
                    <m:r>
                      <a:rPr lang="zh-TW" altLang="en-US" i="1" smtClean="0">
                        <a:latin typeface="Cambria Math" panose="02040503050406030204" pitchFamily="18" charset="0"/>
                      </a:rPr>
                      <m:t> </m:t>
                    </m:r>
                    <m:r>
                      <a:rPr lang="en-US" altLang="zh-TW" b="0" i="1" smtClean="0">
                        <a:latin typeface="Cambria Math" panose="02040503050406030204" pitchFamily="18" charset="0"/>
                      </a:rPr>
                      <m:t>2</m:t>
                    </m:r>
                    <m:r>
                      <a:rPr lang="en-US" altLang="zh-TW" b="0" i="1" smtClean="0">
                        <a:latin typeface="Cambria Math" panose="02040503050406030204" pitchFamily="18" charset="0"/>
                      </a:rPr>
                      <m:t>𝑆</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−2)</m:t>
                    </m:r>
                  </m:oMath>
                </a14:m>
                <a:r>
                  <a:rPr lang="en-US" altLang="zh-TW" dirty="0"/>
                  <a:t>, for all n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t> 2</a:t>
                </a:r>
              </a:p>
              <a:p>
                <a:pPr marL="0" indent="0">
                  <a:buNone/>
                </a:pPr>
                <a:r>
                  <a:rPr lang="en-US" altLang="zh-TW" dirty="0"/>
                  <a:t>Find the closed-form solution of sequence </a:t>
                </a:r>
                <a14:m>
                  <m:oMath xmlns:m="http://schemas.openxmlformats.org/officeDocument/2006/math">
                    <m:r>
                      <a:rPr lang="en-US" altLang="zh-TW" b="0" i="1" smtClean="0">
                        <a:latin typeface="Cambria Math" panose="02040503050406030204" pitchFamily="18" charset="0"/>
                      </a:rPr>
                      <m:t>𝑆</m:t>
                    </m:r>
                  </m:oMath>
                </a14:m>
                <a:r>
                  <a:rPr lang="en-US" altLang="zh-TW" dirty="0"/>
                  <a:t>.</a:t>
                </a:r>
              </a:p>
            </p:txBody>
          </p:sp>
        </mc:Choice>
        <mc:Fallback xmlns="">
          <p:sp>
            <p:nvSpPr>
              <p:cNvPr id="3" name="Content Placeholder 2">
                <a:extLst>
                  <a:ext uri="{FF2B5EF4-FFF2-40B4-BE49-F238E27FC236}">
                    <a16:creationId xmlns:a16="http://schemas.microsoft.com/office/drawing/2014/main" id="{1F8CA6DB-72A0-494E-A549-12E5557747B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92280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6BC0-56CE-5944-8BB2-A93B2AEE4EB2}"/>
              </a:ext>
            </a:extLst>
          </p:cNvPr>
          <p:cNvSpPr>
            <a:spLocks noGrp="1"/>
          </p:cNvSpPr>
          <p:nvPr>
            <p:ph type="title"/>
          </p:nvPr>
        </p:nvSpPr>
        <p:spPr/>
        <p:txBody>
          <a:bodyPr/>
          <a:lstStyle/>
          <a:p>
            <a:r>
              <a:rPr lang="en-TW" dirty="0"/>
              <a:t>Example 3-2-4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8136C1-11D7-C743-AAC1-A8887135B3EA}"/>
                  </a:ext>
                </a:extLst>
              </p:cNvPr>
              <p:cNvSpPr>
                <a:spLocks noGrp="1"/>
              </p:cNvSpPr>
              <p:nvPr>
                <p:ph idx="1"/>
              </p:nvPr>
            </p:nvSpPr>
            <p:spPr/>
            <p:txBody>
              <a:bodyPr/>
              <a:lstStyle/>
              <a:p>
                <a:pPr marL="0" indent="0">
                  <a:buNone/>
                </a:pPr>
                <a:r>
                  <a:rPr lang="en-US" altLang="zh-TW" dirty="0"/>
                  <a:t>Supposed a linear second-order recurrence sequence is defined as:</a:t>
                </a:r>
              </a:p>
              <a:p>
                <a:pPr marL="0" indent="0" algn="ctr">
                  <a:buNone/>
                </a:pPr>
                <a14:m>
                  <m:oMath xmlns:m="http://schemas.openxmlformats.org/officeDocument/2006/math">
                    <m:r>
                      <a:rPr lang="en-US" altLang="zh-TW" i="1" smtClean="0">
                        <a:latin typeface="Cambria Math" panose="02040503050406030204" pitchFamily="18" charset="0"/>
                      </a:rPr>
                      <m:t>𝑆</m:t>
                    </m:r>
                    <m:d>
                      <m:dPr>
                        <m:ctrlPr>
                          <a:rPr lang="en-US" altLang="zh-TW" i="1" smtClean="0">
                            <a:latin typeface="Cambria Math" panose="02040503050406030204" pitchFamily="18" charset="0"/>
                          </a:rPr>
                        </m:ctrlPr>
                      </m:dPr>
                      <m:e>
                        <m:r>
                          <a:rPr lang="en-US" altLang="zh-TW" i="1">
                            <a:latin typeface="Cambria Math" panose="02040503050406030204" pitchFamily="18" charset="0"/>
                          </a:rPr>
                          <m:t>0</m:t>
                        </m:r>
                      </m:e>
                    </m:d>
                    <m:r>
                      <a:rPr lang="en-US" altLang="zh-TW" i="1">
                        <a:latin typeface="Cambria Math" panose="02040503050406030204" pitchFamily="18" charset="0"/>
                      </a:rPr>
                      <m:t>=</m:t>
                    </m:r>
                    <m:r>
                      <a:rPr lang="en-US" altLang="zh-TW" b="0" i="1" smtClean="0">
                        <a:latin typeface="Cambria Math" panose="02040503050406030204" pitchFamily="18" charset="0"/>
                      </a:rPr>
                      <m:t>1</m:t>
                    </m:r>
                    <m:r>
                      <a:rPr lang="en-US" altLang="zh-TW" i="1">
                        <a:latin typeface="Cambria Math" panose="02040503050406030204" pitchFamily="18" charset="0"/>
                      </a:rPr>
                      <m:t>, </m:t>
                    </m:r>
                    <m:r>
                      <a:rPr lang="en-US" altLang="zh-TW" i="1">
                        <a:latin typeface="Cambria Math" panose="02040503050406030204" pitchFamily="18" charset="0"/>
                      </a:rPr>
                      <m:t>𝑆</m:t>
                    </m:r>
                    <m:d>
                      <m:dPr>
                        <m:ctrlPr>
                          <a:rPr lang="en-US" altLang="zh-TW" i="1">
                            <a:latin typeface="Cambria Math" panose="02040503050406030204" pitchFamily="18" charset="0"/>
                          </a:rPr>
                        </m:ctrlPr>
                      </m:dPr>
                      <m:e>
                        <m:r>
                          <a:rPr lang="en-US" altLang="zh-TW" i="1">
                            <a:latin typeface="Cambria Math" panose="02040503050406030204" pitchFamily="18" charset="0"/>
                          </a:rPr>
                          <m:t>1</m:t>
                        </m:r>
                      </m:e>
                    </m:d>
                    <m:r>
                      <a:rPr lang="en-US" altLang="zh-TW" b="0" i="1" smtClean="0">
                        <a:latin typeface="Cambria Math" panose="02040503050406030204" pitchFamily="18" charset="0"/>
                      </a:rPr>
                      <m:t>=12</m:t>
                    </m:r>
                  </m:oMath>
                </a14:m>
                <a:r>
                  <a:rPr lang="en-US" altLang="zh-TW" dirty="0"/>
                  <a:t> </a:t>
                </a:r>
                <a:br>
                  <a:rPr lang="en-US" altLang="zh-TW" dirty="0"/>
                </a:br>
                <a14:m>
                  <m:oMath xmlns:m="http://schemas.openxmlformats.org/officeDocument/2006/math">
                    <m:r>
                      <a:rPr lang="en-US" altLang="zh-TW" i="1">
                        <a:latin typeface="Cambria Math" panose="02040503050406030204" pitchFamily="18" charset="0"/>
                      </a:rPr>
                      <m:t>𝑆</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a:rPr lang="en-US" altLang="zh-TW" b="0" i="1" smtClean="0">
                        <a:latin typeface="Cambria Math" panose="02040503050406030204" pitchFamily="18" charset="0"/>
                      </a:rPr>
                      <m:t>8</m:t>
                    </m:r>
                    <m:r>
                      <a:rPr lang="en-US" altLang="zh-TW" i="1">
                        <a:latin typeface="Cambria Math" panose="02040503050406030204" pitchFamily="18" charset="0"/>
                      </a:rPr>
                      <m:t>𝑆</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m:t>
                        </m:r>
                      </m:e>
                    </m:d>
                    <m:r>
                      <a:rPr lang="en-US" altLang="zh-TW" b="0" i="1" smtClean="0">
                        <a:latin typeface="Cambria Math" panose="02040503050406030204" pitchFamily="18" charset="0"/>
                      </a:rPr>
                      <m:t>−16</m:t>
                    </m:r>
                    <m:r>
                      <a:rPr lang="en-US" altLang="zh-TW" i="1">
                        <a:latin typeface="Cambria Math" panose="02040503050406030204" pitchFamily="18" charset="0"/>
                      </a:rPr>
                      <m:t>𝑆</m:t>
                    </m:r>
                    <m:r>
                      <a:rPr lang="en-US" altLang="zh-TW" i="1">
                        <a:latin typeface="Cambria Math" panose="02040503050406030204" pitchFamily="18" charset="0"/>
                      </a:rPr>
                      <m:t>(</m:t>
                    </m:r>
                    <m:r>
                      <a:rPr lang="en-US" altLang="zh-TW" i="1">
                        <a:latin typeface="Cambria Math" panose="02040503050406030204" pitchFamily="18" charset="0"/>
                      </a:rPr>
                      <m:t>𝑛</m:t>
                    </m:r>
                    <m:r>
                      <a:rPr lang="en-US" altLang="zh-TW" i="1">
                        <a:latin typeface="Cambria Math" panose="02040503050406030204" pitchFamily="18" charset="0"/>
                      </a:rPr>
                      <m:t>−2)</m:t>
                    </m:r>
                  </m:oMath>
                </a14:m>
                <a:r>
                  <a:rPr lang="en-US" altLang="zh-TW" dirty="0"/>
                  <a:t>, for all n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a:t> 2</a:t>
                </a:r>
              </a:p>
              <a:p>
                <a:pPr marL="0" indent="0">
                  <a:buNone/>
                </a:pPr>
                <a:r>
                  <a:rPr lang="en-US" altLang="zh-TW" dirty="0"/>
                  <a:t>Find the closed-form solution of sequence </a:t>
                </a:r>
                <a14:m>
                  <m:oMath xmlns:m="http://schemas.openxmlformats.org/officeDocument/2006/math">
                    <m:r>
                      <a:rPr lang="en-US" altLang="zh-TW" i="1">
                        <a:latin typeface="Cambria Math" panose="02040503050406030204" pitchFamily="18" charset="0"/>
                      </a:rPr>
                      <m:t>𝑆</m:t>
                    </m:r>
                  </m:oMath>
                </a14:m>
                <a:r>
                  <a:rPr lang="en-US" altLang="zh-TW" dirty="0"/>
                  <a:t>.</a:t>
                </a:r>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sz="2000" dirty="0"/>
                  <a:t>*. This example is very tricky. Make sure that you don’t skip this one.</a:t>
                </a:r>
              </a:p>
            </p:txBody>
          </p:sp>
        </mc:Choice>
        <mc:Fallback xmlns="">
          <p:sp>
            <p:nvSpPr>
              <p:cNvPr id="3" name="Content Placeholder 2">
                <a:extLst>
                  <a:ext uri="{FF2B5EF4-FFF2-40B4-BE49-F238E27FC236}">
                    <a16:creationId xmlns:a16="http://schemas.microsoft.com/office/drawing/2014/main" id="{AC8136C1-11D7-C743-AAC1-A8887135B3EA}"/>
                  </a:ext>
                </a:extLst>
              </p:cNvPr>
              <p:cNvSpPr>
                <a:spLocks noGrp="1" noRot="1" noChangeAspect="1" noMove="1" noResize="1" noEditPoints="1" noAdjustHandles="1" noChangeArrowheads="1" noChangeShapeType="1" noTextEdit="1"/>
              </p:cNvSpPr>
              <p:nvPr>
                <p:ph idx="1"/>
              </p:nvPr>
            </p:nvSpPr>
            <p:spPr>
              <a:blipFill>
                <a:blip r:embed="rId2"/>
                <a:stretch>
                  <a:fillRect l="-1217" t="-2241" b="-19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28936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61DD-7246-8643-BCA2-AFAC1913B749}"/>
              </a:ext>
            </a:extLst>
          </p:cNvPr>
          <p:cNvSpPr>
            <a:spLocks noGrp="1"/>
          </p:cNvSpPr>
          <p:nvPr>
            <p:ph type="title"/>
          </p:nvPr>
        </p:nvSpPr>
        <p:spPr/>
        <p:txBody>
          <a:bodyPr/>
          <a:lstStyle/>
          <a:p>
            <a:r>
              <a:rPr lang="en-TW" dirty="0"/>
              <a:t>F</a:t>
            </a:r>
            <a:r>
              <a:rPr lang="en-US" dirty="0" err="1"/>
              <a:t>i</a:t>
            </a:r>
            <a:r>
              <a:rPr lang="en-TW" dirty="0"/>
              <a:t>bonacci Sequence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899BE-92A7-FA4D-9A22-D8451131C4EC}"/>
                  </a:ext>
                </a:extLst>
              </p:cNvPr>
              <p:cNvSpPr>
                <a:spLocks noGrp="1"/>
              </p:cNvSpPr>
              <p:nvPr>
                <p:ph idx="1"/>
              </p:nvPr>
            </p:nvSpPr>
            <p:spPr/>
            <p:txBody>
              <a:bodyPr>
                <a:normAutofit/>
              </a:bodyPr>
              <a:lstStyle/>
              <a:p>
                <a:pPr marL="0" indent="0">
                  <a:buNone/>
                </a:pPr>
                <a:r>
                  <a:rPr lang="en-TW" dirty="0"/>
                  <a:t>Recall that F</a:t>
                </a:r>
                <a:r>
                  <a:rPr lang="en-US" dirty="0" err="1"/>
                  <a:t>i</a:t>
                </a:r>
                <a:r>
                  <a:rPr lang="en-TW" dirty="0"/>
                  <a:t>bonacci Sequence has a linear second-order recurrence relations. What’s the closed-form solution of Fabonacci Sequence?</a:t>
                </a:r>
              </a:p>
              <a:p>
                <a:pPr marL="0" indent="0">
                  <a:buNone/>
                </a:pPr>
                <a:r>
                  <a:rPr lang="en-TW" dirty="0"/>
                  <a:t>It would be: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5</m:t>
                              </m:r>
                            </m:e>
                          </m:rad>
                        </m:den>
                      </m:f>
                      <m:sSup>
                        <m:sSupPr>
                          <m:ctrlPr>
                            <a:rPr lang="en-US" b="0" i="1" smtClean="0">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r>
                            <a:rPr lang="en-US" i="1">
                              <a:latin typeface="Cambria Math" panose="02040503050406030204" pitchFamily="18" charset="0"/>
                            </a:rPr>
                            <m:t>)</m:t>
                          </m:r>
                        </m:e>
                        <m:sup>
                          <m:r>
                            <a:rPr lang="en-US" b="0" i="1" smtClean="0">
                              <a:latin typeface="Cambria Math" panose="02040503050406030204" pitchFamily="18" charset="0"/>
                            </a:rPr>
                            <m:t>𝑛</m:t>
                          </m:r>
                        </m:sup>
                      </m:sSup>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den>
                      </m:f>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r>
                            <a:rPr lang="en-US" i="1">
                              <a:latin typeface="Cambria Math" panose="02040503050406030204" pitchFamily="18" charset="0"/>
                            </a:rPr>
                            <m:t>)</m:t>
                          </m:r>
                        </m:e>
                        <m:sup>
                          <m:r>
                            <a:rPr lang="en-US" i="1">
                              <a:latin typeface="Cambria Math" panose="02040503050406030204" pitchFamily="18" charset="0"/>
                            </a:rPr>
                            <m:t>𝑛</m:t>
                          </m:r>
                        </m:sup>
                      </m:sSup>
                    </m:oMath>
                  </m:oMathPara>
                </a14:m>
                <a:endParaRPr lang="en-TW" dirty="0"/>
              </a:p>
              <a:p>
                <a:pPr marL="0" indent="0">
                  <a:buNone/>
                </a:pPr>
                <a:r>
                  <a:rPr lang="en-TW" dirty="0"/>
                  <a:t>Notice that the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oMath>
                </a14:m>
                <a:r>
                  <a:rPr lang="en-TW" dirty="0"/>
                  <a:t> is the same as the golden ratio.</a:t>
                </a:r>
                <a:br>
                  <a:rPr lang="en-TW" dirty="0"/>
                </a:br>
                <a:br>
                  <a:rPr lang="en-TW" dirty="0"/>
                </a:br>
                <a:br>
                  <a:rPr lang="en-TW" dirty="0"/>
                </a:br>
                <a:r>
                  <a:rPr lang="en-TW" sz="2000" dirty="0"/>
                  <a:t>*. Golden ratio means that a+b:a = a:b</a:t>
                </a:r>
                <a:endParaRPr lang="en-TW" dirty="0"/>
              </a:p>
            </p:txBody>
          </p:sp>
        </mc:Choice>
        <mc:Fallback xmlns="">
          <p:sp>
            <p:nvSpPr>
              <p:cNvPr id="3" name="Content Placeholder 2">
                <a:extLst>
                  <a:ext uri="{FF2B5EF4-FFF2-40B4-BE49-F238E27FC236}">
                    <a16:creationId xmlns:a16="http://schemas.microsoft.com/office/drawing/2014/main" id="{B42899BE-92A7-FA4D-9A22-D8451131C4E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zh-TW" altLang="en-US">
                    <a:noFill/>
                  </a:rPr>
                  <a:t> </a:t>
                </a:r>
              </a:p>
            </p:txBody>
          </p:sp>
        </mc:Fallback>
      </mc:AlternateContent>
      <p:pic>
        <p:nvPicPr>
          <p:cNvPr id="5" name="Graphic 4">
            <a:extLst>
              <a:ext uri="{FF2B5EF4-FFF2-40B4-BE49-F238E27FC236}">
                <a16:creationId xmlns:a16="http://schemas.microsoft.com/office/drawing/2014/main" id="{0F95B7B7-18ED-604D-8E37-E586773239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0300" y="4504563"/>
            <a:ext cx="2171700" cy="1988312"/>
          </a:xfrm>
          <a:prstGeom prst="rect">
            <a:avLst/>
          </a:prstGeom>
        </p:spPr>
      </p:pic>
    </p:spTree>
    <p:extLst>
      <p:ext uri="{BB962C8B-B14F-4D97-AF65-F5344CB8AC3E}">
        <p14:creationId xmlns:p14="http://schemas.microsoft.com/office/powerpoint/2010/main" val="212405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DCA8-82BC-DD48-BF7D-1E3988A80484}"/>
              </a:ext>
            </a:extLst>
          </p:cNvPr>
          <p:cNvSpPr>
            <a:spLocks noGrp="1"/>
          </p:cNvSpPr>
          <p:nvPr>
            <p:ph type="title"/>
          </p:nvPr>
        </p:nvSpPr>
        <p:spPr/>
        <p:txBody>
          <a:bodyPr/>
          <a:lstStyle/>
          <a:p>
            <a:r>
              <a:rPr lang="en-TW" dirty="0"/>
              <a:t>F</a:t>
            </a:r>
            <a:r>
              <a:rPr lang="en-US" dirty="0" err="1"/>
              <a:t>i</a:t>
            </a:r>
            <a:r>
              <a:rPr lang="en-TW" dirty="0"/>
              <a:t>bonacci Sequence (Calculus Required)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6CA66-4CD5-8248-B53C-922D51E452CE}"/>
                  </a:ext>
                </a:extLst>
              </p:cNvPr>
              <p:cNvSpPr>
                <a:spLocks noGrp="1"/>
              </p:cNvSpPr>
              <p:nvPr>
                <p:ph idx="1"/>
              </p:nvPr>
            </p:nvSpPr>
            <p:spPr/>
            <p:txBody>
              <a:bodyPr/>
              <a:lstStyle/>
              <a:p>
                <a:pPr marL="0" indent="0" algn="ctr">
                  <a:buNone/>
                </a:pPr>
                <a14:m>
                  <m:oMath xmlns:m="http://schemas.openxmlformats.org/officeDocument/2006/math">
                    <m:r>
                      <a:rPr lang="en-US" i="1" smtClean="0">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den>
                    </m:f>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r>
                          <a:rPr lang="en-US" i="1">
                            <a:latin typeface="Cambria Math" panose="02040503050406030204" pitchFamily="18" charset="0"/>
                          </a:rPr>
                          <m:t>)</m:t>
                        </m:r>
                      </m:e>
                      <m:sup>
                        <m:r>
                          <a:rPr lang="en-US" i="1">
                            <a:latin typeface="Cambria Math" panose="02040503050406030204" pitchFamily="18" charset="0"/>
                          </a:rPr>
                          <m:t>𝑛</m:t>
                        </m:r>
                      </m:sup>
                    </m:sSup>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den>
                    </m:f>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r>
                          <a:rPr lang="en-US" i="1">
                            <a:latin typeface="Cambria Math" panose="02040503050406030204" pitchFamily="18" charset="0"/>
                          </a:rPr>
                          <m:t>)</m:t>
                        </m:r>
                      </m:e>
                      <m:sup>
                        <m:r>
                          <a:rPr lang="en-US" i="1">
                            <a:latin typeface="Cambria Math" panose="02040503050406030204" pitchFamily="18" charset="0"/>
                          </a:rPr>
                          <m:t>𝑛</m:t>
                        </m:r>
                      </m:sup>
                    </m:sSup>
                  </m:oMath>
                </a14:m>
                <a:r>
                  <a:rPr lang="en-TW" dirty="0"/>
                  <a:t> </a:t>
                </a:r>
              </a:p>
              <a:p>
                <a:pPr marL="0" indent="0">
                  <a:buNone/>
                </a:pPr>
                <a:r>
                  <a:rPr lang="en-TW" dirty="0"/>
                  <a:t>From this formula, we can tell that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m:t>
                    </m:r>
                  </m:oMath>
                </a14:m>
                <a:r>
                  <a:rPr lang="en-TW" dirty="0"/>
                  <a:t> -0.618. Therefore, as n grows,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den>
                    </m:f>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r>
                          <a:rPr lang="en-US" i="1">
                            <a:latin typeface="Cambria Math" panose="02040503050406030204" pitchFamily="18" charset="0"/>
                          </a:rPr>
                          <m:t>)</m:t>
                        </m:r>
                      </m:e>
                      <m:sup>
                        <m:r>
                          <a:rPr lang="en-US" i="1">
                            <a:latin typeface="Cambria Math" panose="02040503050406030204" pitchFamily="18" charset="0"/>
                          </a:rPr>
                          <m:t>𝑛</m:t>
                        </m:r>
                      </m:sup>
                    </m:sSup>
                  </m:oMath>
                </a14:m>
                <a:r>
                  <a:rPr lang="en-TW" dirty="0"/>
                  <a:t> would gradually disappear, which means that</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f>
                            <m:fPr>
                              <m:ctrlPr>
                                <a:rPr lang="en-US" i="1" smtClean="0">
                                  <a:latin typeface="Cambria Math" panose="02040503050406030204" pitchFamily="18" charset="0"/>
                                </a:rPr>
                              </m:ctrlPr>
                            </m:fPr>
                            <m:num>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en>
                          </m:f>
                          <m:r>
                            <a:rPr lang="en-US" b="0" i="1" smtClean="0">
                              <a:latin typeface="Cambria Math" panose="02040503050406030204" pitchFamily="18" charset="0"/>
                            </a:rPr>
                            <m:t>=</m:t>
                          </m:r>
                        </m:e>
                      </m:func>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1.618</m:t>
                      </m:r>
                    </m:oMath>
                  </m:oMathPara>
                </a14:m>
                <a:endParaRPr lang="en-TW" dirty="0"/>
              </a:p>
              <a:p>
                <a:pPr marL="0" indent="0">
                  <a:buNone/>
                </a:pPr>
                <a:r>
                  <a:rPr lang="en-TW" dirty="0"/>
                  <a:t>It can be verified by checking from n = 1 to 100 in any programming langauge.</a:t>
                </a:r>
              </a:p>
            </p:txBody>
          </p:sp>
        </mc:Choice>
        <mc:Fallback xmlns="">
          <p:sp>
            <p:nvSpPr>
              <p:cNvPr id="3" name="Content Placeholder 2">
                <a:extLst>
                  <a:ext uri="{FF2B5EF4-FFF2-40B4-BE49-F238E27FC236}">
                    <a16:creationId xmlns:a16="http://schemas.microsoft.com/office/drawing/2014/main" id="{BC16CA66-4CD5-8248-B53C-922D51E452CE}"/>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42154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52421-6BD9-824B-8597-C097BF85335C}"/>
              </a:ext>
            </a:extLst>
          </p:cNvPr>
          <p:cNvSpPr>
            <a:spLocks noGrp="1"/>
          </p:cNvSpPr>
          <p:nvPr>
            <p:ph type="ctrTitle"/>
          </p:nvPr>
        </p:nvSpPr>
        <p:spPr>
          <a:xfrm>
            <a:off x="1113810" y="2960716"/>
            <a:ext cx="4036334" cy="2387600"/>
          </a:xfrm>
        </p:spPr>
        <p:txBody>
          <a:bodyPr anchor="t">
            <a:normAutofit/>
          </a:bodyPr>
          <a:lstStyle/>
          <a:p>
            <a:pPr algn="l"/>
            <a:r>
              <a:rPr lang="en-US" sz="5400" dirty="0"/>
              <a:t>3-3</a:t>
            </a:r>
            <a:br>
              <a:rPr lang="en-US" sz="5400" dirty="0"/>
            </a:br>
            <a:r>
              <a:rPr lang="en-US" sz="5400" dirty="0"/>
              <a:t>Analysis of Algorithms</a:t>
            </a:r>
            <a:endParaRPr lang="en-TW" sz="5400" dirty="0"/>
          </a:p>
        </p:txBody>
      </p:sp>
      <p:sp>
        <p:nvSpPr>
          <p:cNvPr id="3" name="Subtitle 2">
            <a:extLst>
              <a:ext uri="{FF2B5EF4-FFF2-40B4-BE49-F238E27FC236}">
                <a16:creationId xmlns:a16="http://schemas.microsoft.com/office/drawing/2014/main" id="{26AB6786-8C7A-8C4D-A967-EA77BE27EF11}"/>
              </a:ext>
            </a:extLst>
          </p:cNvPr>
          <p:cNvSpPr>
            <a:spLocks noGrp="1"/>
          </p:cNvSpPr>
          <p:nvPr>
            <p:ph type="subTitle" idx="1"/>
          </p:nvPr>
        </p:nvSpPr>
        <p:spPr>
          <a:xfrm>
            <a:off x="1113809" y="953037"/>
            <a:ext cx="4036333" cy="1709849"/>
          </a:xfrm>
        </p:spPr>
        <p:txBody>
          <a:bodyPr anchor="b">
            <a:normAutofit/>
          </a:bodyPr>
          <a:lstStyle/>
          <a:p>
            <a:pPr algn="l"/>
            <a:endParaRPr lang="en-TW" sz="2000"/>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668F48DB-FFA2-9447-BAB6-894E561453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873216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629E-D7F6-8549-B3B5-CC45888BF2E0}"/>
              </a:ext>
            </a:extLst>
          </p:cNvPr>
          <p:cNvSpPr>
            <a:spLocks noGrp="1"/>
          </p:cNvSpPr>
          <p:nvPr>
            <p:ph type="title"/>
          </p:nvPr>
        </p:nvSpPr>
        <p:spPr/>
        <p:txBody>
          <a:bodyPr/>
          <a:lstStyle/>
          <a:p>
            <a:r>
              <a:rPr lang="en-TW" dirty="0"/>
              <a:t>The General Idea</a:t>
            </a:r>
          </a:p>
        </p:txBody>
      </p:sp>
      <p:sp>
        <p:nvSpPr>
          <p:cNvPr id="3" name="Content Placeholder 2">
            <a:extLst>
              <a:ext uri="{FF2B5EF4-FFF2-40B4-BE49-F238E27FC236}">
                <a16:creationId xmlns:a16="http://schemas.microsoft.com/office/drawing/2014/main" id="{B5DE5CF8-5B96-CF4D-AF71-5C9300B0318D}"/>
              </a:ext>
            </a:extLst>
          </p:cNvPr>
          <p:cNvSpPr>
            <a:spLocks noGrp="1"/>
          </p:cNvSpPr>
          <p:nvPr>
            <p:ph idx="1"/>
          </p:nvPr>
        </p:nvSpPr>
        <p:spPr/>
        <p:txBody>
          <a:bodyPr>
            <a:normAutofit/>
          </a:bodyPr>
          <a:lstStyle/>
          <a:p>
            <a:pPr marL="0" indent="0">
              <a:buNone/>
            </a:pPr>
            <a:r>
              <a:rPr lang="en-TW" dirty="0"/>
              <a:t>We have seen that, from the examples of recursion and closed-form formula, many different algorithms can complete the same task; however, some of them are faster than others.</a:t>
            </a:r>
          </a:p>
          <a:p>
            <a:pPr marL="0" indent="0">
              <a:buNone/>
            </a:pPr>
            <a:r>
              <a:rPr lang="en-TW" dirty="0"/>
              <a:t>When analyzing algorithms, we would like to consider a question – what’s a good algorithm? Well, in general, an algorithm should be:</a:t>
            </a:r>
          </a:p>
          <a:p>
            <a:pPr marL="514350" indent="-514350">
              <a:buAutoNum type="arabicPeriod"/>
            </a:pPr>
            <a:r>
              <a:rPr lang="en-TW" dirty="0"/>
              <a:t>As fast as possible. No one likes to wait.</a:t>
            </a:r>
          </a:p>
          <a:p>
            <a:pPr marL="514350" indent="-514350">
              <a:buAutoNum type="arabicPeriod"/>
            </a:pPr>
            <a:r>
              <a:rPr lang="en-TW" dirty="0"/>
              <a:t>As compa</a:t>
            </a:r>
            <a:r>
              <a:rPr lang="en-US"/>
              <a:t>c</a:t>
            </a:r>
            <a:r>
              <a:rPr lang="en-TW"/>
              <a:t>t </a:t>
            </a:r>
            <a:r>
              <a:rPr lang="en-TW" dirty="0"/>
              <a:t>as possible. We don’t want it to take too much memory.</a:t>
            </a:r>
          </a:p>
          <a:p>
            <a:pPr marL="0" indent="0">
              <a:buNone/>
            </a:pPr>
            <a:r>
              <a:rPr lang="en-TW" dirty="0"/>
              <a:t>Therefore, when analyzing an algorithm, we would like to measure the “time complexity” and “space complexity.”</a:t>
            </a:r>
          </a:p>
        </p:txBody>
      </p:sp>
    </p:spTree>
    <p:extLst>
      <p:ext uri="{BB962C8B-B14F-4D97-AF65-F5344CB8AC3E}">
        <p14:creationId xmlns:p14="http://schemas.microsoft.com/office/powerpoint/2010/main" val="3315026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0485-2101-0C4E-9E20-3F92D2F07B00}"/>
              </a:ext>
            </a:extLst>
          </p:cNvPr>
          <p:cNvSpPr>
            <a:spLocks noGrp="1"/>
          </p:cNvSpPr>
          <p:nvPr>
            <p:ph type="title"/>
          </p:nvPr>
        </p:nvSpPr>
        <p:spPr/>
        <p:txBody>
          <a:bodyPr/>
          <a:lstStyle/>
          <a:p>
            <a:r>
              <a:rPr lang="en-TW" dirty="0"/>
              <a:t>Sequential Search and Binary Search</a:t>
            </a:r>
          </a:p>
        </p:txBody>
      </p:sp>
      <p:sp>
        <p:nvSpPr>
          <p:cNvPr id="3" name="Content Placeholder 2">
            <a:extLst>
              <a:ext uri="{FF2B5EF4-FFF2-40B4-BE49-F238E27FC236}">
                <a16:creationId xmlns:a16="http://schemas.microsoft.com/office/drawing/2014/main" id="{C2238E73-0F06-E94F-9C56-2AAC1C378E8C}"/>
              </a:ext>
            </a:extLst>
          </p:cNvPr>
          <p:cNvSpPr>
            <a:spLocks noGrp="1"/>
          </p:cNvSpPr>
          <p:nvPr>
            <p:ph idx="1"/>
          </p:nvPr>
        </p:nvSpPr>
        <p:spPr/>
        <p:txBody>
          <a:bodyPr/>
          <a:lstStyle/>
          <a:p>
            <a:pPr marL="0" indent="0">
              <a:buNone/>
            </a:pPr>
            <a:r>
              <a:rPr lang="en-TW" dirty="0"/>
              <a:t>In algorithm and data structure, we will spend more time learning the details of time complexity measurement. Now, let’s learn 2 simple algorithms that complete the same task, but have different time complexity.</a:t>
            </a:r>
          </a:p>
          <a:p>
            <a:pPr marL="0" indent="0">
              <a:buNone/>
            </a:pPr>
            <a:r>
              <a:rPr lang="en-TW" dirty="0"/>
              <a:t>Supposed we have a sorted array, [11, 15, 23, 45, 69, 193, 199, 208, 303]. What is the fastest way to find the index position of number 199?</a:t>
            </a:r>
          </a:p>
          <a:p>
            <a:pPr marL="0" indent="0">
              <a:buNone/>
            </a:pPr>
            <a:r>
              <a:rPr lang="en-TW" dirty="0"/>
              <a:t>The first and simplest approach is to search from 11, then 15, then 23, until we find 199 at index 6. This is called “sequential search.”</a:t>
            </a:r>
          </a:p>
        </p:txBody>
      </p:sp>
    </p:spTree>
    <p:extLst>
      <p:ext uri="{BB962C8B-B14F-4D97-AF65-F5344CB8AC3E}">
        <p14:creationId xmlns:p14="http://schemas.microsoft.com/office/powerpoint/2010/main" val="272229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52421-6BD9-824B-8597-C097BF85335C}"/>
              </a:ext>
            </a:extLst>
          </p:cNvPr>
          <p:cNvSpPr>
            <a:spLocks noGrp="1"/>
          </p:cNvSpPr>
          <p:nvPr>
            <p:ph type="ctrTitle"/>
          </p:nvPr>
        </p:nvSpPr>
        <p:spPr>
          <a:xfrm>
            <a:off x="1113810" y="2960716"/>
            <a:ext cx="4036334" cy="2387600"/>
          </a:xfrm>
        </p:spPr>
        <p:txBody>
          <a:bodyPr anchor="t">
            <a:normAutofit/>
          </a:bodyPr>
          <a:lstStyle/>
          <a:p>
            <a:pPr algn="l"/>
            <a:r>
              <a:rPr lang="en-US" sz="5400" dirty="0"/>
              <a:t>3-1</a:t>
            </a:r>
            <a:br>
              <a:rPr lang="en-US" sz="5400" dirty="0"/>
            </a:br>
            <a:r>
              <a:rPr lang="en-US" sz="5400" dirty="0"/>
              <a:t>Recursive Definitions</a:t>
            </a:r>
            <a:endParaRPr lang="en-TW" sz="5400" dirty="0"/>
          </a:p>
        </p:txBody>
      </p:sp>
      <p:sp>
        <p:nvSpPr>
          <p:cNvPr id="3" name="Subtitle 2">
            <a:extLst>
              <a:ext uri="{FF2B5EF4-FFF2-40B4-BE49-F238E27FC236}">
                <a16:creationId xmlns:a16="http://schemas.microsoft.com/office/drawing/2014/main" id="{26AB6786-8C7A-8C4D-A967-EA77BE27EF11}"/>
              </a:ext>
            </a:extLst>
          </p:cNvPr>
          <p:cNvSpPr>
            <a:spLocks noGrp="1"/>
          </p:cNvSpPr>
          <p:nvPr>
            <p:ph type="subTitle" idx="1"/>
          </p:nvPr>
        </p:nvSpPr>
        <p:spPr>
          <a:xfrm>
            <a:off x="1113809" y="953037"/>
            <a:ext cx="4036333" cy="1709849"/>
          </a:xfrm>
        </p:spPr>
        <p:txBody>
          <a:bodyPr anchor="b">
            <a:normAutofit/>
          </a:bodyPr>
          <a:lstStyle/>
          <a:p>
            <a:pPr algn="l"/>
            <a:endParaRPr lang="en-TW" sz="2000"/>
          </a:p>
        </p:txBody>
      </p:sp>
      <p:grpSp>
        <p:nvGrpSpPr>
          <p:cNvPr id="50" name="Group 4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1" name="Rectangle 5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C1202732-F1B4-4E4A-A3A6-F80FEB6952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4204110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B3E0-677E-5B45-B415-AC80DC52BC89}"/>
              </a:ext>
            </a:extLst>
          </p:cNvPr>
          <p:cNvSpPr>
            <a:spLocks noGrp="1"/>
          </p:cNvSpPr>
          <p:nvPr>
            <p:ph type="title"/>
          </p:nvPr>
        </p:nvSpPr>
        <p:spPr/>
        <p:txBody>
          <a:bodyPr/>
          <a:lstStyle/>
          <a:p>
            <a:r>
              <a:rPr lang="en-TW" dirty="0"/>
              <a:t>Sequential Search and Binary Search</a:t>
            </a:r>
          </a:p>
        </p:txBody>
      </p:sp>
      <p:sp>
        <p:nvSpPr>
          <p:cNvPr id="3" name="Content Placeholder 2">
            <a:extLst>
              <a:ext uri="{FF2B5EF4-FFF2-40B4-BE49-F238E27FC236}">
                <a16:creationId xmlns:a16="http://schemas.microsoft.com/office/drawing/2014/main" id="{63F2AF9A-F56A-A948-805F-2666340CDC4F}"/>
              </a:ext>
            </a:extLst>
          </p:cNvPr>
          <p:cNvSpPr>
            <a:spLocks noGrp="1"/>
          </p:cNvSpPr>
          <p:nvPr>
            <p:ph idx="1"/>
          </p:nvPr>
        </p:nvSpPr>
        <p:spPr/>
        <p:txBody>
          <a:bodyPr>
            <a:normAutofit fontScale="92500" lnSpcReduction="10000"/>
          </a:bodyPr>
          <a:lstStyle/>
          <a:p>
            <a:pPr marL="0" indent="0" algn="ctr">
              <a:buNone/>
            </a:pPr>
            <a:r>
              <a:rPr lang="en-TW" dirty="0"/>
              <a:t>[11, 15, 23, 45, 69, 193, 199, 208, 303]</a:t>
            </a:r>
          </a:p>
          <a:p>
            <a:pPr marL="0" indent="0">
              <a:buNone/>
            </a:pPr>
            <a:r>
              <a:rPr lang="en-TW" dirty="0"/>
              <a:t>A even faster way is through binary search. Since this array is sorted, we can find the middle point of this array, which is index number 4; 69 is the middle point. Since 199 is bigger than 69, we know the index of 199 must be larger than 4. Then, from index 4 to 8, the middle point is 199 at index number 6. We found it!!</a:t>
            </a:r>
          </a:p>
          <a:p>
            <a:pPr marL="0" indent="0">
              <a:buNone/>
            </a:pPr>
            <a:r>
              <a:rPr lang="en-TW" dirty="0"/>
              <a:t>Binary search is like the playing ”ultimate keyword”, which we guess the keyword from range 1 to 100. The fastest way to get the keyword is by cutting the range into half.</a:t>
            </a:r>
          </a:p>
          <a:p>
            <a:pPr marL="0" indent="0">
              <a:buNone/>
            </a:pPr>
            <a:endParaRPr lang="en-TW" dirty="0"/>
          </a:p>
          <a:p>
            <a:pPr marL="0" indent="0">
              <a:buNone/>
            </a:pPr>
            <a:r>
              <a:rPr lang="en-TW" sz="2000" dirty="0"/>
              <a:t>*. Is there a even faster way to get the index of 199? There is, but we would learn about it in algorithm and data structure course.</a:t>
            </a:r>
          </a:p>
        </p:txBody>
      </p:sp>
    </p:spTree>
    <p:extLst>
      <p:ext uri="{BB962C8B-B14F-4D97-AF65-F5344CB8AC3E}">
        <p14:creationId xmlns:p14="http://schemas.microsoft.com/office/powerpoint/2010/main" val="401397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D5DA-A454-B942-95B9-9B10C5450EBF}"/>
              </a:ext>
            </a:extLst>
          </p:cNvPr>
          <p:cNvSpPr>
            <a:spLocks noGrp="1"/>
          </p:cNvSpPr>
          <p:nvPr>
            <p:ph type="title"/>
          </p:nvPr>
        </p:nvSpPr>
        <p:spPr/>
        <p:txBody>
          <a:bodyPr/>
          <a:lstStyle/>
          <a:p>
            <a:r>
              <a:rPr lang="en-US" dirty="0"/>
              <a:t>Recursive Definitions</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178275-00DE-BA49-BA5E-5CE84340A5E6}"/>
                  </a:ext>
                </a:extLst>
              </p:cNvPr>
              <p:cNvSpPr>
                <a:spLocks noGrp="1"/>
              </p:cNvSpPr>
              <p:nvPr>
                <p:ph idx="1"/>
              </p:nvPr>
            </p:nvSpPr>
            <p:spPr/>
            <p:txBody>
              <a:bodyPr/>
              <a:lstStyle/>
              <a:p>
                <a:pPr marL="0" indent="0">
                  <a:buNone/>
                </a:pPr>
                <a:r>
                  <a:rPr lang="en-TW" dirty="0"/>
                  <a:t>Recursive definition basically means, we define something with itself. What</a:t>
                </a:r>
                <a:r>
                  <a:rPr lang="en-US" dirty="0"/>
                  <a:t> </a:t>
                </a:r>
                <a:r>
                  <a:rPr lang="en-TW" dirty="0"/>
                  <a:t>does that mean? Well, recursion is like mathematical induction, where we have a base case, and all other cases are built upon that case. Therefore, recursive definition is also known as inductive definition.</a:t>
                </a:r>
              </a:p>
              <a:p>
                <a:pPr marL="0" indent="0">
                  <a:buNone/>
                </a:pPr>
                <a:r>
                  <a:rPr lang="en-TW" dirty="0"/>
                  <a:t>For example, we define a sequence S by:</a:t>
                </a:r>
              </a:p>
              <a:p>
                <a:pPr marL="514350" indent="-514350">
                  <a:buAutoNum type="arabicPeriod"/>
                </a:pPr>
                <a:r>
                  <a:rPr lang="en-TW" dirty="0"/>
                  <a:t>A base case S(1) = 2</a:t>
                </a:r>
              </a:p>
              <a:p>
                <a:pPr marL="514350" indent="-514350">
                  <a:buAutoNum type="arabicPeriod"/>
                </a:pPr>
                <a:r>
                  <a:rPr lang="en-TW" dirty="0"/>
                  <a:t>S(n) = 2 x S(n - 1) for n </a:t>
                </a:r>
                <a14:m>
                  <m:oMath xmlns:m="http://schemas.openxmlformats.org/officeDocument/2006/math">
                    <m:r>
                      <a:rPr lang="en-TW" i="1" smtClean="0">
                        <a:latin typeface="Cambria Math" panose="02040503050406030204" pitchFamily="18" charset="0"/>
                        <a:ea typeface="Cambria Math" panose="02040503050406030204" pitchFamily="18" charset="0"/>
                      </a:rPr>
                      <m:t>≥</m:t>
                    </m:r>
                  </m:oMath>
                </a14:m>
                <a:r>
                  <a:rPr lang="en-TW" dirty="0"/>
                  <a:t> 2.</a:t>
                </a:r>
              </a:p>
              <a:p>
                <a:pPr marL="0" indent="0">
                  <a:buNone/>
                </a:pPr>
                <a:r>
                  <a:rPr lang="en-TW" dirty="0"/>
                  <a:t>Then, we know that S is 2, 4, 8, 16, 32, …</a:t>
                </a:r>
              </a:p>
            </p:txBody>
          </p:sp>
        </mc:Choice>
        <mc:Fallback xmlns="">
          <p:sp>
            <p:nvSpPr>
              <p:cNvPr id="3" name="Content Placeholder 2">
                <a:extLst>
                  <a:ext uri="{FF2B5EF4-FFF2-40B4-BE49-F238E27FC236}">
                    <a16:creationId xmlns:a16="http://schemas.microsoft.com/office/drawing/2014/main" id="{1B178275-00DE-BA49-BA5E-5CE84340A5E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9225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C26C-3AD6-1F42-A3F0-38AF59EA2E2D}"/>
              </a:ext>
            </a:extLst>
          </p:cNvPr>
          <p:cNvSpPr>
            <a:spLocks noGrp="1"/>
          </p:cNvSpPr>
          <p:nvPr>
            <p:ph type="title"/>
          </p:nvPr>
        </p:nvSpPr>
        <p:spPr/>
        <p:txBody>
          <a:bodyPr/>
          <a:lstStyle/>
          <a:p>
            <a:r>
              <a:rPr lang="en-TW" dirty="0"/>
              <a:t>Example 3-1-1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C56756-4F58-1D41-8D8C-7D8CE09804E7}"/>
                  </a:ext>
                </a:extLst>
              </p:cNvPr>
              <p:cNvSpPr>
                <a:spLocks noGrp="1"/>
              </p:cNvSpPr>
              <p:nvPr>
                <p:ph idx="1"/>
              </p:nvPr>
            </p:nvSpPr>
            <p:spPr/>
            <p:txBody>
              <a:bodyPr/>
              <a:lstStyle/>
              <a:p>
                <a:pPr marL="0" indent="0">
                  <a:buNone/>
                </a:pPr>
                <a:r>
                  <a:rPr lang="en-TW" dirty="0"/>
                  <a:t>List the first 5 elements of the following recursive defined sequence:</a:t>
                </a:r>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1</m:t>
                        </m:r>
                      </m:sub>
                    </m:sSub>
                    <m:r>
                      <a:rPr lang="en-US" altLang="zh-TW" i="1">
                        <a:latin typeface="Cambria Math" panose="02040503050406030204" pitchFamily="18" charset="0"/>
                      </a:rPr>
                      <m:t>=3</m:t>
                    </m:r>
                    <m:r>
                      <a:rPr lang="en-US" altLang="zh-TW" b="0" i="0" smtClean="0">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𝑛</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𝑛</m:t>
                        </m:r>
                        <m:r>
                          <a:rPr lang="en-US" altLang="zh-TW" i="1">
                            <a:latin typeface="Cambria Math" panose="02040503050406030204" pitchFamily="18" charset="0"/>
                          </a:rPr>
                          <m:t>−1</m:t>
                        </m:r>
                      </m:sub>
                    </m:sSub>
                    <m:r>
                      <a:rPr lang="en-US" altLang="zh-TW" i="1">
                        <a:latin typeface="Cambria Math" panose="02040503050406030204" pitchFamily="18" charset="0"/>
                      </a:rPr>
                      <m:t>+5</m:t>
                    </m:r>
                  </m:oMath>
                </a14:m>
                <a:r>
                  <a:rPr lang="en-US" altLang="zh-TW" i="1" dirty="0">
                    <a:latin typeface="Cambria Math" panose="02040503050406030204" pitchFamily="18" charset="0"/>
                  </a:rPr>
                  <a:t> </a:t>
                </a:r>
                <a:r>
                  <a:rPr lang="en-US" altLang="zh-TW" dirty="0">
                    <a:latin typeface="Cambria Math" panose="02040503050406030204" pitchFamily="18" charset="0"/>
                  </a:rPr>
                  <a:t>for n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i="1" dirty="0">
                    <a:latin typeface="Cambria Math" panose="02040503050406030204" pitchFamily="18" charset="0"/>
                  </a:rPr>
                  <a:t> </a:t>
                </a:r>
                <a:r>
                  <a:rPr lang="en-US" altLang="zh-TW" dirty="0">
                    <a:latin typeface="Cambria Math" panose="02040503050406030204" pitchFamily="18" charset="0"/>
                  </a:rPr>
                  <a:t>2</a:t>
                </a:r>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1</m:t>
                        </m:r>
                      </m:sub>
                    </m:sSub>
                    <m:r>
                      <a:rPr lang="en-US" altLang="zh-TW" i="1">
                        <a:latin typeface="Cambria Math" panose="02040503050406030204" pitchFamily="18" charset="0"/>
                      </a:rPr>
                      <m:t>=2</m:t>
                    </m:r>
                    <m:r>
                      <a:rPr lang="en-US" altLang="zh-TW" b="0" i="0" smtClean="0">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𝑛</m:t>
                        </m:r>
                      </m:sub>
                    </m:sSub>
                    <m:r>
                      <a:rPr lang="en-US" altLang="zh-TW" i="1">
                        <a:latin typeface="Cambria Math" panose="02040503050406030204" pitchFamily="18" charset="0"/>
                      </a:rPr>
                      <m:t>=3</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𝑛</m:t>
                        </m:r>
                        <m:r>
                          <a:rPr lang="en-US" altLang="zh-TW" i="1">
                            <a:latin typeface="Cambria Math" panose="02040503050406030204" pitchFamily="18" charset="0"/>
                          </a:rPr>
                          <m:t>−1</m:t>
                        </m:r>
                      </m:sub>
                    </m:sSub>
                  </m:oMath>
                </a14:m>
                <a:r>
                  <a:rPr lang="en-US" altLang="zh-TW" dirty="0">
                    <a:latin typeface="Cambria Math" panose="02040503050406030204" pitchFamily="18" charset="0"/>
                  </a:rPr>
                  <a:t> for n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i="1" dirty="0">
                    <a:latin typeface="Cambria Math" panose="02040503050406030204" pitchFamily="18" charset="0"/>
                  </a:rPr>
                  <a:t> </a:t>
                </a:r>
                <a:r>
                  <a:rPr lang="en-US" altLang="zh-TW" dirty="0">
                    <a:latin typeface="Cambria Math" panose="02040503050406030204" pitchFamily="18" charset="0"/>
                  </a:rPr>
                  <a:t>2</a:t>
                </a:r>
                <a:endParaRPr lang="en-US" altLang="zh-TW" i="1" dirty="0">
                  <a:latin typeface="Cambria Math" panose="02040503050406030204" pitchFamily="18" charset="0"/>
                </a:endParaRPr>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1</m:t>
                        </m:r>
                      </m:sub>
                    </m:sSub>
                    <m:r>
                      <a:rPr lang="en-US" altLang="zh-TW" i="1">
                        <a:latin typeface="Cambria Math" panose="02040503050406030204" pitchFamily="18" charset="0"/>
                      </a:rPr>
                      <m:t>=1</m:t>
                    </m:r>
                    <m:r>
                      <a:rPr lang="en-US" altLang="zh-TW" b="0" i="0"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𝑛</m:t>
                        </m:r>
                      </m:sub>
                    </m:sSub>
                    <m:r>
                      <a:rPr lang="en-US" altLang="zh-TW" i="1">
                        <a:latin typeface="Cambria Math" panose="02040503050406030204" pitchFamily="18" charset="0"/>
                      </a:rPr>
                      <m:t>=2</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𝑛</m:t>
                        </m:r>
                        <m:r>
                          <a:rPr lang="en-US" altLang="zh-TW" i="1">
                            <a:latin typeface="Cambria Math" panose="02040503050406030204" pitchFamily="18" charset="0"/>
                          </a:rPr>
                          <m:t>−1</m:t>
                        </m:r>
                      </m:sub>
                    </m:sSub>
                    <m:r>
                      <a:rPr lang="en-US" altLang="zh-TW" i="1">
                        <a:latin typeface="Cambria Math" panose="02040503050406030204" pitchFamily="18" charset="0"/>
                      </a:rPr>
                      <m:t>+</m:t>
                    </m:r>
                  </m:oMath>
                </a14:m>
                <a:r>
                  <a:rPr lang="en-US" altLang="zh-TW" dirty="0"/>
                  <a:t>7 </a:t>
                </a:r>
                <a:r>
                  <a:rPr lang="en-US" altLang="zh-TW" dirty="0">
                    <a:latin typeface="Cambria Math" panose="02040503050406030204" pitchFamily="18" charset="0"/>
                  </a:rPr>
                  <a:t>for n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i="1" dirty="0">
                    <a:latin typeface="Cambria Math" panose="02040503050406030204" pitchFamily="18" charset="0"/>
                  </a:rPr>
                  <a:t> </a:t>
                </a:r>
                <a:r>
                  <a:rPr lang="en-US" altLang="zh-TW" dirty="0">
                    <a:latin typeface="Cambria Math" panose="02040503050406030204" pitchFamily="18" charset="0"/>
                  </a:rPr>
                  <a:t>2</a:t>
                </a:r>
                <a:endParaRPr lang="en-TW" dirty="0"/>
              </a:p>
            </p:txBody>
          </p:sp>
        </mc:Choice>
        <mc:Fallback xmlns="">
          <p:sp>
            <p:nvSpPr>
              <p:cNvPr id="3" name="Content Placeholder 2">
                <a:extLst>
                  <a:ext uri="{FF2B5EF4-FFF2-40B4-BE49-F238E27FC236}">
                    <a16:creationId xmlns:a16="http://schemas.microsoft.com/office/drawing/2014/main" id="{6AC56756-4F58-1D41-8D8C-7D8CE09804E7}"/>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127465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B8C2-CBDB-0D42-B2BD-5929A1CF1B27}"/>
              </a:ext>
            </a:extLst>
          </p:cNvPr>
          <p:cNvSpPr>
            <a:spLocks noGrp="1"/>
          </p:cNvSpPr>
          <p:nvPr>
            <p:ph type="title"/>
          </p:nvPr>
        </p:nvSpPr>
        <p:spPr/>
        <p:txBody>
          <a:bodyPr/>
          <a:lstStyle/>
          <a:p>
            <a:r>
              <a:rPr lang="en-TW" dirty="0"/>
              <a:t>Example 3-1-2</a:t>
            </a:r>
          </a:p>
        </p:txBody>
      </p:sp>
      <p:sp>
        <p:nvSpPr>
          <p:cNvPr id="3" name="Content Placeholder 2">
            <a:extLst>
              <a:ext uri="{FF2B5EF4-FFF2-40B4-BE49-F238E27FC236}">
                <a16:creationId xmlns:a16="http://schemas.microsoft.com/office/drawing/2014/main" id="{35C8D789-0E37-514B-A942-CF8086E20978}"/>
              </a:ext>
            </a:extLst>
          </p:cNvPr>
          <p:cNvSpPr>
            <a:spLocks noGrp="1"/>
          </p:cNvSpPr>
          <p:nvPr>
            <p:ph idx="1"/>
          </p:nvPr>
        </p:nvSpPr>
        <p:spPr/>
        <p:txBody>
          <a:bodyPr/>
          <a:lstStyle/>
          <a:p>
            <a:pPr marL="0" indent="0">
              <a:buNone/>
            </a:pPr>
            <a:r>
              <a:rPr lang="en-US" dirty="0"/>
              <a:t>A recursive defined set is defined as the following:</a:t>
            </a:r>
          </a:p>
          <a:p>
            <a:pPr marL="0" indent="0" algn="ctr">
              <a:buNone/>
            </a:pPr>
            <a:r>
              <a:rPr lang="en-US" dirty="0"/>
              <a:t>An empty string is in this set. Also, if x is in the set, then 10x and x01 are in the set too. </a:t>
            </a:r>
          </a:p>
          <a:p>
            <a:pPr marL="0" indent="0">
              <a:buNone/>
            </a:pPr>
            <a:r>
              <a:rPr lang="en-US" dirty="0"/>
              <a:t>Then, list 10 elements of this set.</a:t>
            </a:r>
            <a:endParaRPr lang="en-TW" dirty="0"/>
          </a:p>
        </p:txBody>
      </p:sp>
    </p:spTree>
    <p:extLst>
      <p:ext uri="{BB962C8B-B14F-4D97-AF65-F5344CB8AC3E}">
        <p14:creationId xmlns:p14="http://schemas.microsoft.com/office/powerpoint/2010/main" val="47637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A697-5BC4-3F48-B83A-8AA8BFD55014}"/>
              </a:ext>
            </a:extLst>
          </p:cNvPr>
          <p:cNvSpPr>
            <a:spLocks noGrp="1"/>
          </p:cNvSpPr>
          <p:nvPr>
            <p:ph type="title"/>
          </p:nvPr>
        </p:nvSpPr>
        <p:spPr/>
        <p:txBody>
          <a:bodyPr/>
          <a:lstStyle/>
          <a:p>
            <a:r>
              <a:rPr lang="en-TW" dirty="0"/>
              <a:t>Fibonacci Sequence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AEB241-B442-3249-882B-F4DB99D26413}"/>
                  </a:ext>
                </a:extLst>
              </p:cNvPr>
              <p:cNvSpPr>
                <a:spLocks noGrp="1"/>
              </p:cNvSpPr>
              <p:nvPr>
                <p:ph idx="1"/>
              </p:nvPr>
            </p:nvSpPr>
            <p:spPr/>
            <p:txBody>
              <a:bodyPr>
                <a:normAutofit fontScale="92500" lnSpcReduction="10000"/>
              </a:bodyPr>
              <a:lstStyle/>
              <a:p>
                <a:pPr marL="0" indent="0">
                  <a:buNone/>
                </a:pPr>
                <a:r>
                  <a:rPr lang="en-TW" dirty="0"/>
                  <a:t>Fibonacci Sequence is a well-known recursive sequence that is defined as the following:</a:t>
                </a:r>
              </a:p>
              <a:p>
                <a:pPr marL="514350" indent="-514350">
                  <a:buAutoNum type="arabicPeriod"/>
                </a:pPr>
                <a:r>
                  <a:rPr lang="en-TW" dirty="0"/>
                  <a:t>F(0) = 0</a:t>
                </a:r>
              </a:p>
              <a:p>
                <a:pPr marL="514350" indent="-514350">
                  <a:buAutoNum type="arabicPeriod"/>
                </a:pPr>
                <a:r>
                  <a:rPr lang="en-TW" dirty="0"/>
                  <a:t>F(1) = 1</a:t>
                </a:r>
              </a:p>
              <a:p>
                <a:pPr marL="514350" indent="-514350">
                  <a:buFont typeface="Arial" panose="020B0604020202020204" pitchFamily="34" charset="0"/>
                  <a:buAutoNum type="arabicPeriod"/>
                </a:pPr>
                <a:r>
                  <a:rPr lang="en-TW" dirty="0"/>
                  <a:t>F(n) = F(n-1) + F(n-2) for all n </a:t>
                </a:r>
                <a14:m>
                  <m:oMath xmlns:m="http://schemas.openxmlformats.org/officeDocument/2006/math">
                    <m:r>
                      <a:rPr lang="en-TW" i="1">
                        <a:latin typeface="Cambria Math" panose="02040503050406030204" pitchFamily="18" charset="0"/>
                        <a:ea typeface="Cambria Math" panose="02040503050406030204" pitchFamily="18" charset="0"/>
                      </a:rPr>
                      <m:t>≥</m:t>
                    </m:r>
                  </m:oMath>
                </a14:m>
                <a:r>
                  <a:rPr lang="en-TW" dirty="0"/>
                  <a:t> 2.</a:t>
                </a:r>
              </a:p>
              <a:p>
                <a:pPr marL="0" indent="0">
                  <a:buNone/>
                </a:pPr>
                <a:r>
                  <a:rPr lang="en-TW" dirty="0"/>
                  <a:t>Therefore, the first few elements of Finonacci Sequence will be:</a:t>
                </a:r>
              </a:p>
              <a:p>
                <a:pPr marL="0" indent="0">
                  <a:buNone/>
                </a:pPr>
                <a:r>
                  <a:rPr lang="en-TW" dirty="0"/>
                  <a:t>0, 1, 1, 2, 3, 5, 8, 13, 21, 34, 55, 89, …</a:t>
                </a:r>
              </a:p>
              <a:p>
                <a:pPr marL="0" indent="0">
                  <a:buNone/>
                </a:pPr>
                <a:endParaRPr lang="en-TW" dirty="0"/>
              </a:p>
              <a:p>
                <a:pPr marL="0" indent="0">
                  <a:buNone/>
                </a:pPr>
                <a:r>
                  <a:rPr lang="en-TW" sz="2200" dirty="0"/>
                  <a:t>*. The application of Fibonacci Sequence i</a:t>
                </a:r>
                <a:r>
                  <a:rPr lang="en-US" sz="2200" dirty="0"/>
                  <a:t>n</a:t>
                </a:r>
                <a:r>
                  <a:rPr lang="en-TW" sz="2200" dirty="0"/>
                  <a:t> real life is huge. For example, AVL tree analysis in data structure, golden ratio in math, rabbits population in biology, and many others. Read more about Fibonacci Sequence from </a:t>
                </a:r>
                <a:r>
                  <a:rPr lang="en-US" sz="2200" dirty="0"/>
                  <a:t>W</a:t>
                </a:r>
                <a:r>
                  <a:rPr lang="en-TW" sz="2200" dirty="0"/>
                  <a:t>ikipedia.</a:t>
                </a:r>
              </a:p>
            </p:txBody>
          </p:sp>
        </mc:Choice>
        <mc:Fallback xmlns="">
          <p:sp>
            <p:nvSpPr>
              <p:cNvPr id="3" name="Content Placeholder 2">
                <a:extLst>
                  <a:ext uri="{FF2B5EF4-FFF2-40B4-BE49-F238E27FC236}">
                    <a16:creationId xmlns:a16="http://schemas.microsoft.com/office/drawing/2014/main" id="{C4AEB241-B442-3249-882B-F4DB99D26413}"/>
                  </a:ext>
                </a:extLst>
              </p:cNvPr>
              <p:cNvSpPr>
                <a:spLocks noGrp="1" noRot="1" noChangeAspect="1" noMove="1" noResize="1" noEditPoints="1" noAdjustHandles="1" noChangeArrowheads="1" noChangeShapeType="1" noTextEdit="1"/>
              </p:cNvSpPr>
              <p:nvPr>
                <p:ph idx="1"/>
              </p:nvPr>
            </p:nvSpPr>
            <p:spPr>
              <a:blipFill>
                <a:blip r:embed="rId2"/>
                <a:stretch>
                  <a:fillRect l="-1101" t="-2801" r="-1449" b="-28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6246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BE1D-1DF8-E74A-9FDC-5FA8E55D7B42}"/>
              </a:ext>
            </a:extLst>
          </p:cNvPr>
          <p:cNvSpPr>
            <a:spLocks noGrp="1"/>
          </p:cNvSpPr>
          <p:nvPr>
            <p:ph type="title"/>
          </p:nvPr>
        </p:nvSpPr>
        <p:spPr/>
        <p:txBody>
          <a:bodyPr/>
          <a:lstStyle/>
          <a:p>
            <a:r>
              <a:rPr lang="en-TW" dirty="0"/>
              <a:t>Coding Lesson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15011B-25E8-574B-9559-63DE30D66FCD}"/>
                  </a:ext>
                </a:extLst>
              </p:cNvPr>
              <p:cNvSpPr>
                <a:spLocks noGrp="1"/>
              </p:cNvSpPr>
              <p:nvPr>
                <p:ph idx="1"/>
              </p:nvPr>
            </p:nvSpPr>
            <p:spPr/>
            <p:txBody>
              <a:bodyPr/>
              <a:lstStyle/>
              <a:p>
                <a:pPr marL="0" indent="0">
                  <a:buNone/>
                </a:pPr>
                <a:r>
                  <a:rPr lang="en-TW" dirty="0"/>
                  <a:t>Part I - Write a function called “recursiveSequence()”that takes a positive integer input n, and return the nth value of the recursively defined sequence:</a:t>
                </a:r>
              </a:p>
              <a:p>
                <a:pPr marL="0" indent="0" algn="ctr">
                  <a:buNone/>
                </a:pPr>
                <a:r>
                  <a:rPr lang="en-TW" dirty="0"/>
                  <a:t>A(1)= 1</a:t>
                </a:r>
              </a:p>
              <a:p>
                <a:pPr marL="0" indent="0" algn="ctr">
                  <a:buNone/>
                </a:pPr>
                <a:r>
                  <a:rPr lang="en-TW" dirty="0"/>
                  <a:t>A(n) = 2A(n - 1) + 7 for </a:t>
                </a:r>
                <a:r>
                  <a:rPr lang="en-US" altLang="zh-TW" dirty="0">
                    <a:latin typeface="Cambria Math" panose="02040503050406030204" pitchFamily="18" charset="0"/>
                  </a:rPr>
                  <a:t>n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i="1" dirty="0">
                    <a:latin typeface="Cambria Math" panose="02040503050406030204" pitchFamily="18" charset="0"/>
                  </a:rPr>
                  <a:t> </a:t>
                </a:r>
                <a:r>
                  <a:rPr lang="en-US" altLang="zh-TW" dirty="0">
                    <a:latin typeface="Cambria Math" panose="02040503050406030204" pitchFamily="18" charset="0"/>
                  </a:rPr>
                  <a:t>2</a:t>
                </a:r>
              </a:p>
              <a:p>
                <a:pPr marL="0" indent="0">
                  <a:buNone/>
                </a:pPr>
                <a:endParaRPr lang="en-US" altLang="zh-TW" dirty="0">
                  <a:latin typeface="Cambria Math" panose="02040503050406030204" pitchFamily="18" charset="0"/>
                </a:endParaRPr>
              </a:p>
              <a:p>
                <a:pPr marL="0" indent="0">
                  <a:buNone/>
                </a:pPr>
                <a:r>
                  <a:rPr lang="en-TW" dirty="0"/>
                  <a:t>Part II – Write a function called “Fab()” that takes a positive integer input n, and return the nth value of the Fibonacci Sequence.</a:t>
                </a:r>
              </a:p>
            </p:txBody>
          </p:sp>
        </mc:Choice>
        <mc:Fallback xmlns="">
          <p:sp>
            <p:nvSpPr>
              <p:cNvPr id="3" name="Content Placeholder 2">
                <a:extLst>
                  <a:ext uri="{FF2B5EF4-FFF2-40B4-BE49-F238E27FC236}">
                    <a16:creationId xmlns:a16="http://schemas.microsoft.com/office/drawing/2014/main" id="{0015011B-25E8-574B-9559-63DE30D66FCD}"/>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1130337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4454</TotalTime>
  <Words>3063</Words>
  <Application>Microsoft Office PowerPoint</Application>
  <PresentationFormat>寬螢幕</PresentationFormat>
  <Paragraphs>238</Paragraphs>
  <Slides>40</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40</vt:i4>
      </vt:variant>
    </vt:vector>
  </HeadingPairs>
  <TitlesOfParts>
    <vt:vector size="45" baseType="lpstr">
      <vt:lpstr>Arial</vt:lpstr>
      <vt:lpstr>Calibri</vt:lpstr>
      <vt:lpstr>Calibri Light</vt:lpstr>
      <vt:lpstr>Cambria Math</vt:lpstr>
      <vt:lpstr>Office Theme</vt:lpstr>
      <vt:lpstr>Discrete Math Chapter 3</vt:lpstr>
      <vt:lpstr>Chapter 3 Overview</vt:lpstr>
      <vt:lpstr>Notes of Chapter 3</vt:lpstr>
      <vt:lpstr>3-1 Recursive Definitions</vt:lpstr>
      <vt:lpstr>Recursive Definitions</vt:lpstr>
      <vt:lpstr>Example 3-1-1</vt:lpstr>
      <vt:lpstr>Example 3-1-2</vt:lpstr>
      <vt:lpstr>Fibonacci Sequence</vt:lpstr>
      <vt:lpstr>Coding Lesson</vt:lpstr>
      <vt:lpstr>Hanoi Tower</vt:lpstr>
      <vt:lpstr>Hanoi Tower</vt:lpstr>
      <vt:lpstr>Conclusion</vt:lpstr>
      <vt:lpstr>Conclusion</vt:lpstr>
      <vt:lpstr>Coding Lesson</vt:lpstr>
      <vt:lpstr>Pseudocode of Hanoi Tower Problem</vt:lpstr>
      <vt:lpstr>3-2 Recurrence Relations</vt:lpstr>
      <vt:lpstr>Arithmetic Sequence</vt:lpstr>
      <vt:lpstr>Sum of Arithmetic Sequence</vt:lpstr>
      <vt:lpstr>Geometric Sequence</vt:lpstr>
      <vt:lpstr>Sum of Geometric Sequence</vt:lpstr>
      <vt:lpstr>Linear First-Order Recurrence Relations</vt:lpstr>
      <vt:lpstr>Linear First-Order Recurrence Relations</vt:lpstr>
      <vt:lpstr>Linear First-Order Recurrence Relations</vt:lpstr>
      <vt:lpstr>Find S(50)</vt:lpstr>
      <vt:lpstr>Closed-Form Solution</vt:lpstr>
      <vt:lpstr>Coding Lesson</vt:lpstr>
      <vt:lpstr>Formula Proof</vt:lpstr>
      <vt:lpstr>Example 3-2-1</vt:lpstr>
      <vt:lpstr>Example 3-2-2</vt:lpstr>
      <vt:lpstr>Example 3-2-2</vt:lpstr>
      <vt:lpstr>Hanoi Tower Analysis</vt:lpstr>
      <vt:lpstr>Linear Second-Order Recurrence Relations</vt:lpstr>
      <vt:lpstr>Example 3-2-3</vt:lpstr>
      <vt:lpstr>Example 3-2-4</vt:lpstr>
      <vt:lpstr>Fibonacci Sequence</vt:lpstr>
      <vt:lpstr>Fibonacci Sequence (Calculus Required)</vt:lpstr>
      <vt:lpstr>3-3 Analysis of Algorithms</vt:lpstr>
      <vt:lpstr>The General Idea</vt:lpstr>
      <vt:lpstr>Sequential Search and Binary Search</vt:lpstr>
      <vt:lpstr>Sequential Search and Binary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200</cp:revision>
  <dcterms:created xsi:type="dcterms:W3CDTF">2021-08-25T07:05:14Z</dcterms:created>
  <dcterms:modified xsi:type="dcterms:W3CDTF">2021-12-21T02:43:27Z</dcterms:modified>
</cp:coreProperties>
</file>