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7" r:id="rId2"/>
    <p:sldId id="258" r:id="rId3"/>
    <p:sldId id="391" r:id="rId4"/>
    <p:sldId id="393" r:id="rId5"/>
    <p:sldId id="395" r:id="rId6"/>
    <p:sldId id="396" r:id="rId7"/>
    <p:sldId id="397" r:id="rId8"/>
    <p:sldId id="392" r:id="rId9"/>
    <p:sldId id="340" r:id="rId10"/>
    <p:sldId id="341" r:id="rId11"/>
    <p:sldId id="342" r:id="rId12"/>
    <p:sldId id="394" r:id="rId13"/>
    <p:sldId id="344" r:id="rId14"/>
    <p:sldId id="345" r:id="rId15"/>
    <p:sldId id="346" r:id="rId16"/>
    <p:sldId id="347" r:id="rId17"/>
    <p:sldId id="352" r:id="rId18"/>
    <p:sldId id="349" r:id="rId19"/>
    <p:sldId id="350" r:id="rId20"/>
    <p:sldId id="351" r:id="rId21"/>
    <p:sldId id="390" r:id="rId22"/>
    <p:sldId id="354" r:id="rId23"/>
    <p:sldId id="355" r:id="rId24"/>
    <p:sldId id="363" r:id="rId25"/>
    <p:sldId id="366" r:id="rId26"/>
    <p:sldId id="387" r:id="rId27"/>
    <p:sldId id="388" r:id="rId28"/>
    <p:sldId id="323" r:id="rId29"/>
    <p:sldId id="332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1" autoAdjust="0"/>
    <p:restoredTop sz="94660"/>
  </p:normalViewPr>
  <p:slideViewPr>
    <p:cSldViewPr>
      <p:cViewPr varScale="1">
        <p:scale>
          <a:sx n="84" d="100"/>
          <a:sy n="84" d="100"/>
        </p:scale>
        <p:origin x="1435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268EF1-DE1A-424B-9445-891145F544BD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3C251-C7D3-4E1A-B751-574DE21E2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20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46813-EC07-463F-88C6-89222FEEFF73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8497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11CC5C-B604-4E61-A93F-039A61AE8E7C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66257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11CC5C-B604-4E61-A93F-039A61AE8E7C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66257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11CC5C-B604-4E61-A93F-039A61AE8E7C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66257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CAFEDCB9-CEE3-4D17-B03F-6E7AFE514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CAFEDCB9-CEE3-4D17-B03F-6E7AFE514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409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007940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AutoMapper/AutoMapper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vaylokenov/MyWebApi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orums.academy.telerik.com/" TargetMode="External"/><Relationship Id="rId11" Type="http://schemas.openxmlformats.org/officeDocument/2006/relationships/image" Target="../media/image12.png"/><Relationship Id="rId5" Type="http://schemas.openxmlformats.org/officeDocument/2006/relationships/hyperlink" Target="http://telerikacademy.com/" TargetMode="External"/><Relationship Id="rId10" Type="http://schemas.openxmlformats.org/officeDocument/2006/relationships/image" Target="../media/image11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hyperlink" Target="http://facebook.com/TelerikAcadem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8229600" cy="1524000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US" dirty="0" smtClean="0"/>
              <a:t>ASP.NET </a:t>
            </a:r>
            <a:r>
              <a:rPr lang="en-US" dirty="0" smtClean="0"/>
              <a:t>Web API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164680"/>
            <a:ext cx="8305800" cy="569120"/>
          </a:xfrm>
        </p:spPr>
        <p:txBody>
          <a:bodyPr/>
          <a:lstStyle/>
          <a:p>
            <a:r>
              <a:rPr lang="en-US" dirty="0" smtClean="0"/>
              <a:t>Building Better Application Framework</a:t>
            </a:r>
            <a:endParaRPr lang="en-US" dirty="0"/>
          </a:p>
        </p:txBody>
      </p:sp>
      <p:pic>
        <p:nvPicPr>
          <p:cNvPr id="30722" name="Picture 2" descr="http://educhoices.org/cimages/multimages/1/free_technology_courses.jpg"/>
          <p:cNvPicPr>
            <a:picLocks noChangeAspect="1" noChangeArrowheads="1"/>
          </p:cNvPicPr>
          <p:nvPr/>
        </p:nvPicPr>
        <p:blipFill>
          <a:blip r:embed="rId2" cstate="screen">
            <a:lum bright="-10000"/>
          </a:blip>
          <a:srcRect/>
          <a:stretch>
            <a:fillRect/>
          </a:stretch>
        </p:blipFill>
        <p:spPr bwMode="auto">
          <a:xfrm>
            <a:off x="4876800" y="4367022"/>
            <a:ext cx="3886200" cy="21099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0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3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04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Layer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91200"/>
          </a:xfrm>
        </p:spPr>
        <p:txBody>
          <a:bodyPr/>
          <a:lstStyle/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Define interface for each "worker"</a:t>
            </a:r>
          </a:p>
          <a:p>
            <a:pPr lvl="2"/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ICacheService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2"/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IPostedFilesService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2"/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IProductsDataService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2"/>
            <a:r>
              <a:rPr lang="en-US" dirty="0" smtClean="0"/>
              <a:t>etc.</a:t>
            </a:r>
          </a:p>
          <a:p>
            <a:pPr lvl="1"/>
            <a:r>
              <a:rPr lang="en-US" dirty="0" smtClean="0"/>
              <a:t>Make implementations and use them in the controllers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2839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Layer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43443"/>
            <a:ext cx="8686800" cy="5791200"/>
          </a:xfrm>
        </p:spPr>
        <p:txBody>
          <a:bodyPr/>
          <a:lstStyle/>
          <a:p>
            <a:r>
              <a:rPr lang="en-US" dirty="0" smtClean="0"/>
              <a:t>Before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After</a:t>
            </a:r>
          </a:p>
          <a:p>
            <a:pPr lvl="1"/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3400" y="1447799"/>
            <a:ext cx="8077200" cy="30423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product = this.dbContext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.Products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.Where(pr =&gt; pr.Title.Contains(title))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.OrderByDescending(pr =&gt; pr.CreateOn)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.Take(pageSize)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.Skip(page)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.ToList();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33400" y="5334000"/>
            <a:ext cx="8077200" cy="13126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product = productsData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.FindByTitle(title, page)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.ToList();</a:t>
            </a:r>
          </a:p>
        </p:txBody>
      </p:sp>
    </p:spTree>
    <p:extLst>
      <p:ext uri="{BB962C8B-B14F-4D97-AF65-F5344CB8AC3E}">
        <p14:creationId xmlns:p14="http://schemas.microsoft.com/office/powerpoint/2010/main" val="26462487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819400"/>
            <a:ext cx="8229600" cy="685800"/>
          </a:xfrm>
        </p:spPr>
        <p:txBody>
          <a:bodyPr/>
          <a:lstStyle/>
          <a:p>
            <a:r>
              <a:rPr lang="en-US" dirty="0" smtClean="0"/>
              <a:t>Dependency Inversion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77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Inversion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791200"/>
          </a:xfrm>
        </p:spPr>
        <p:txBody>
          <a:bodyPr/>
          <a:lstStyle/>
          <a:p>
            <a:r>
              <a:rPr lang="en-US" dirty="0" smtClean="0"/>
              <a:t>Don't instantiate dependencies through out the actions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3400" y="2971800"/>
            <a:ext cx="7924800" cy="26099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ActionResult Products(int page)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var db = new DbContex();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productsData = new ProductsDataService(db);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60938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Inversion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791200"/>
          </a:xfrm>
        </p:spPr>
        <p:txBody>
          <a:bodyPr/>
          <a:lstStyle/>
          <a:p>
            <a:r>
              <a:rPr lang="en-US" dirty="0"/>
              <a:t>Put them into the controller constructor as interfaces and "inject" them from outside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3400" y="2971800"/>
            <a:ext cx="7924800" cy="25330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ProductsController(IProductsDataService productsData, ICacheService cache)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this.productsDataService = productsData;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this.cacheService = cache;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9824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Inversion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838200"/>
            <a:ext cx="8991600" cy="5791200"/>
          </a:xfrm>
        </p:spPr>
        <p:txBody>
          <a:bodyPr/>
          <a:lstStyle/>
          <a:p>
            <a:r>
              <a:rPr lang="en-US" dirty="0" smtClean="0"/>
              <a:t>But who will "inject" the dependencies?</a:t>
            </a:r>
          </a:p>
          <a:p>
            <a:r>
              <a:rPr lang="en-US" dirty="0" smtClean="0"/>
              <a:t>Install an Inversion of Control Container (</a:t>
            </a:r>
            <a:r>
              <a:rPr lang="en-US" dirty="0" err="1" smtClean="0"/>
              <a:t>IoC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Ninject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2"/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Ninject.Web.WebApi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2"/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Ninject.Extensions.Conventions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Register </a:t>
            </a:r>
            <a:r>
              <a:rPr lang="en-US" dirty="0" smtClean="0"/>
              <a:t>bindings there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33400" y="4694933"/>
            <a:ext cx="7924800" cy="1869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kernel.Bind&lt;IDbContext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&gt;().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To&lt;MySystemDbContext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&gt;().InRequestScope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     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kernel.Bind(typeof(IRepository&lt;&gt;)).To(typeof(EfRepository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&lt;&gt;));       kernel.Bind&lt;IUoWData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&gt;().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To&lt;UoWData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&gt;();</a:t>
            </a:r>
          </a:p>
        </p:txBody>
      </p:sp>
    </p:spTree>
    <p:extLst>
      <p:ext uri="{BB962C8B-B14F-4D97-AF65-F5344CB8AC3E}">
        <p14:creationId xmlns:p14="http://schemas.microsoft.com/office/powerpoint/2010/main" val="17989694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Inversion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838200"/>
            <a:ext cx="8991600" cy="5791200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NinjectWebCommon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To start the registration</a:t>
            </a:r>
          </a:p>
          <a:p>
            <a:pPr lvl="1"/>
            <a:r>
              <a:rPr lang="en-US" dirty="0" smtClean="0"/>
              <a:t>To override default controller factory</a:t>
            </a:r>
          </a:p>
          <a:p>
            <a:pPr marL="2825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Use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Ninject.Extensions.Conventions</a:t>
            </a:r>
            <a:endParaRPr lang="en-US" dirty="0" smtClean="0"/>
          </a:p>
          <a:p>
            <a:pPr lvl="1"/>
            <a:r>
              <a:rPr lang="en-US" dirty="0" smtClean="0"/>
              <a:t>To create custom conventions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99533" y="4343400"/>
            <a:ext cx="7924800" cy="17254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kernel.Bind(k =&gt; k.FromAssemblyContaining&lt;IService&gt;()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.SelectAllClasses()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.BindDefaultInterface()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.Configure(b =&gt; b.InRequestScope()));</a:t>
            </a:r>
          </a:p>
        </p:txBody>
      </p:sp>
    </p:spTree>
    <p:extLst>
      <p:ext uri="{BB962C8B-B14F-4D97-AF65-F5344CB8AC3E}">
        <p14:creationId xmlns:p14="http://schemas.microsoft.com/office/powerpoint/2010/main" val="39259768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Locator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838200"/>
            <a:ext cx="8991600" cy="5791200"/>
          </a:xfrm>
        </p:spPr>
        <p:txBody>
          <a:bodyPr/>
          <a:lstStyle/>
          <a:p>
            <a:r>
              <a:rPr lang="en-US" dirty="0" smtClean="0"/>
              <a:t>It is easy to make Service Locator with </a:t>
            </a:r>
            <a:r>
              <a:rPr lang="en-US" dirty="0" err="1" smtClean="0"/>
              <a:t>Ninject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81000" y="1676400"/>
            <a:ext cx="8458199" cy="47720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IKernel kernel;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InitializeKernel(IKernel appKernel)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kernel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appKernel;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T GetInstance&lt;T&gt;()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kernel.Get&lt;T&gt;();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195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29718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Models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398982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Objects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/>
              <a:t>In many cases we need to</a:t>
            </a:r>
          </a:p>
          <a:p>
            <a:pPr lvl="1"/>
            <a:r>
              <a:rPr lang="en-US" dirty="0" smtClean="0"/>
              <a:t>Get an database object</a:t>
            </a:r>
          </a:p>
          <a:p>
            <a:pPr lvl="1"/>
            <a:r>
              <a:rPr lang="en-US" dirty="0" smtClean="0"/>
              <a:t>Take only the data we need</a:t>
            </a:r>
          </a:p>
          <a:p>
            <a:pPr lvl="1"/>
            <a:r>
              <a:rPr lang="en-US" dirty="0" smtClean="0"/>
              <a:t>Pass it to the view/response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3400" y="3505200"/>
            <a:ext cx="7924800" cy="30423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viewModel = new ProductViewModel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Id = model.Id,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model.Name,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Price = model.Price,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Orders = model.Orders.Count(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 =&gt;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o.Type ==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Pending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18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686800" cy="5791200"/>
          </a:xfrm>
        </p:spPr>
        <p:txBody>
          <a:bodyPr/>
          <a:lstStyle/>
          <a:p>
            <a:pPr marL="511175" indent="-511175">
              <a:lnSpc>
                <a:spcPct val="114000"/>
              </a:lnSpc>
              <a:spcBef>
                <a:spcPts val="1200"/>
              </a:spcBef>
              <a:spcAft>
                <a:spcPts val="1200"/>
              </a:spcAft>
              <a:buFontTx/>
              <a:buAutoNum type="arabicPeriod"/>
            </a:pPr>
            <a:r>
              <a:rPr lang="en-US" sz="2600" dirty="0" smtClean="0"/>
              <a:t>CORS</a:t>
            </a:r>
          </a:p>
          <a:p>
            <a:pPr marL="511175" indent="-511175">
              <a:lnSpc>
                <a:spcPct val="114000"/>
              </a:lnSpc>
              <a:spcBef>
                <a:spcPts val="1200"/>
              </a:spcBef>
              <a:spcAft>
                <a:spcPts val="1200"/>
              </a:spcAft>
              <a:buFontTx/>
              <a:buAutoNum type="arabicPeriod"/>
            </a:pPr>
            <a:r>
              <a:rPr lang="en-US" sz="2600" dirty="0" smtClean="0"/>
              <a:t>Repository Pattern</a:t>
            </a:r>
            <a:endParaRPr lang="en-US" sz="2600" dirty="0" smtClean="0"/>
          </a:p>
          <a:p>
            <a:pPr marL="511175" indent="-511175">
              <a:lnSpc>
                <a:spcPct val="114000"/>
              </a:lnSpc>
              <a:spcBef>
                <a:spcPts val="1200"/>
              </a:spcBef>
              <a:spcAft>
                <a:spcPts val="1200"/>
              </a:spcAft>
              <a:buFontTx/>
              <a:buAutoNum type="arabicPeriod"/>
            </a:pPr>
            <a:r>
              <a:rPr lang="en-US" sz="2600" dirty="0" smtClean="0"/>
              <a:t>Services Layer</a:t>
            </a:r>
          </a:p>
          <a:p>
            <a:pPr marL="511175" indent="-511175">
              <a:lnSpc>
                <a:spcPct val="114000"/>
              </a:lnSpc>
              <a:spcBef>
                <a:spcPts val="1200"/>
              </a:spcBef>
              <a:spcAft>
                <a:spcPts val="1200"/>
              </a:spcAft>
              <a:buFontTx/>
              <a:buAutoNum type="arabicPeriod"/>
            </a:pPr>
            <a:r>
              <a:rPr lang="en-US" sz="2600" dirty="0" smtClean="0"/>
              <a:t>Dependency </a:t>
            </a:r>
            <a:r>
              <a:rPr lang="en-US" sz="2600" dirty="0" smtClean="0"/>
              <a:t>Inversion</a:t>
            </a:r>
          </a:p>
          <a:p>
            <a:pPr marL="511175" indent="-511175">
              <a:lnSpc>
                <a:spcPct val="114000"/>
              </a:lnSpc>
              <a:spcBef>
                <a:spcPts val="1200"/>
              </a:spcBef>
              <a:spcAft>
                <a:spcPts val="1200"/>
              </a:spcAft>
              <a:buFontTx/>
              <a:buAutoNum type="arabicPeriod"/>
            </a:pPr>
            <a:r>
              <a:rPr lang="en-US" sz="2600" dirty="0" err="1" smtClean="0"/>
              <a:t>Automapping</a:t>
            </a:r>
            <a:r>
              <a:rPr lang="en-US" sz="2600" dirty="0" smtClean="0"/>
              <a:t> Different </a:t>
            </a:r>
            <a:r>
              <a:rPr lang="en-US" sz="2600" dirty="0"/>
              <a:t>M</a:t>
            </a:r>
            <a:r>
              <a:rPr lang="en-US" sz="2600" dirty="0" smtClean="0"/>
              <a:t>odels</a:t>
            </a:r>
          </a:p>
          <a:p>
            <a:pPr marL="511175" indent="-511175">
              <a:lnSpc>
                <a:spcPct val="114000"/>
              </a:lnSpc>
              <a:spcBef>
                <a:spcPts val="1200"/>
              </a:spcBef>
              <a:spcAft>
                <a:spcPts val="1200"/>
              </a:spcAft>
              <a:buFontTx/>
              <a:buAutoNum type="arabicPeriod"/>
            </a:pPr>
            <a:r>
              <a:rPr lang="en-US" sz="2600" dirty="0" smtClean="0"/>
              <a:t>Unit Testing Introduction</a:t>
            </a:r>
            <a:endParaRPr lang="en-US" sz="260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82948" name="Picture 4" descr="http://rds.yahoo.com/_ylt=A0WTbx4gcgpLskoAd.CjzbkF/SIG=11u4jlgvp/EXP=1259062176/**http%3A/www.regejepress.com/1books5-med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324600" y="4648200"/>
            <a:ext cx="2438400" cy="1828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45781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Objects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/>
              <a:t>Mapping code </a:t>
            </a:r>
          </a:p>
          <a:p>
            <a:pPr lvl="1"/>
            <a:r>
              <a:rPr lang="en-US" dirty="0" smtClean="0"/>
              <a:t>Can be annoying</a:t>
            </a:r>
          </a:p>
          <a:p>
            <a:pPr lvl="1"/>
            <a:r>
              <a:rPr lang="en-US" dirty="0" smtClean="0"/>
              <a:t>Takes time</a:t>
            </a:r>
          </a:p>
          <a:p>
            <a:pPr lvl="1"/>
            <a:r>
              <a:rPr lang="en-US" dirty="0" smtClean="0"/>
              <a:t>Error prone</a:t>
            </a:r>
          </a:p>
          <a:p>
            <a:pPr lvl="1"/>
            <a:r>
              <a:rPr lang="en-US" dirty="0" smtClean="0"/>
              <a:t>No single place for mapping</a:t>
            </a:r>
          </a:p>
          <a:p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AutoMapper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to the rescue!</a:t>
            </a:r>
          </a:p>
          <a:p>
            <a:pPr lvl="1"/>
            <a:r>
              <a:rPr lang="en-US" dirty="0" smtClean="0"/>
              <a:t>Automates the mapping process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github.com/AutoMapper/AutoMapper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4100" name="Picture 4" descr="http://automapper.org/images/black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514600"/>
            <a:ext cx="47434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1732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Objects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686800" cy="579120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err="1" smtClean="0"/>
              <a:t>AutoMapper</a:t>
            </a:r>
            <a:endParaRPr lang="en-US" dirty="0" smtClean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Maps by name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Supports flattening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Supports collections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Conditional mapping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Type conversions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Many more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4100" name="Picture 4" descr="http://automapper.org/images/black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918" y="5638800"/>
            <a:ext cx="47434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9544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Objects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/>
              <a:t>Default functionality</a:t>
            </a:r>
          </a:p>
          <a:p>
            <a:pPr lvl="1"/>
            <a:r>
              <a:rPr lang="en-US" dirty="0" smtClean="0"/>
              <a:t>Map source to destination type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Get the mapped object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Or use the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AutoMapper.QueryableExtensions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3400" y="2286000"/>
            <a:ext cx="7924800" cy="4281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Mapper.CreateMap&lt;Product, ProductViewModel&gt;();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33400" y="3429000"/>
            <a:ext cx="7924800" cy="4281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viewModel = Mapper.Map&lt;ProductViewModel&gt;(model);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24933" y="4800600"/>
            <a:ext cx="7924800" cy="17450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prs = this.productsData.FindByTitle(title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page)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.Project()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.To&lt;ProductViewModel&gt;()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.ToList();</a:t>
            </a:r>
          </a:p>
        </p:txBody>
      </p:sp>
    </p:spTree>
    <p:extLst>
      <p:ext uri="{BB962C8B-B14F-4D97-AF65-F5344CB8AC3E}">
        <p14:creationId xmlns:p14="http://schemas.microsoft.com/office/powerpoint/2010/main" val="34089533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Objects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19200"/>
            <a:ext cx="8915400" cy="5791200"/>
          </a:xfrm>
        </p:spPr>
        <p:txBody>
          <a:bodyPr/>
          <a:lstStyle/>
          <a:p>
            <a:r>
              <a:rPr lang="en-US" dirty="0" smtClean="0"/>
              <a:t>Where to create mappings and bootstrap them?</a:t>
            </a:r>
          </a:p>
          <a:p>
            <a:pPr lvl="1"/>
            <a:r>
              <a:rPr lang="en-US" dirty="0" smtClean="0"/>
              <a:t>Create a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AutoMapperConfig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Create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IMapFrom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&lt;T&gt; </a:t>
            </a:r>
            <a:r>
              <a:rPr lang="en-US" dirty="0" smtClean="0"/>
              <a:t>and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IHaveCustomMappings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Using reflection get all types implementing the interfaces and map the objects</a:t>
            </a:r>
          </a:p>
          <a:p>
            <a:pPr lvl="2"/>
            <a:r>
              <a:rPr lang="en-US" dirty="0" smtClean="0"/>
              <a:t>Using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Mapper.CreateMap</a:t>
            </a:r>
            <a:r>
              <a:rPr lang="en-US" dirty="0" smtClean="0"/>
              <a:t> for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IMapFrom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&lt;T&gt;</a:t>
            </a:r>
          </a:p>
          <a:p>
            <a:pPr lvl="2"/>
            <a:r>
              <a:rPr lang="en-US" dirty="0" smtClean="0"/>
              <a:t>Using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Mapper.Configuration</a:t>
            </a:r>
            <a:r>
              <a:rPr lang="en-US" dirty="0" smtClean="0"/>
              <a:t> for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IHaveCustomMappings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464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2895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Controllers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39103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BaseController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686800" cy="5791200"/>
          </a:xfrm>
        </p:spPr>
        <p:txBody>
          <a:bodyPr/>
          <a:lstStyle/>
          <a:p>
            <a:r>
              <a:rPr lang="en-US" dirty="0" smtClean="0"/>
              <a:t>We can create abstract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BaseController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Derived from </a:t>
            </a:r>
            <a:r>
              <a:rPr lang="en-US" dirty="0" smtClean="0"/>
              <a:t>Web API </a:t>
            </a:r>
            <a:r>
              <a:rPr lang="en-US" dirty="0" smtClean="0"/>
              <a:t>Controller</a:t>
            </a:r>
            <a:endParaRPr lang="en-US" dirty="0" smtClean="0"/>
          </a:p>
          <a:p>
            <a:pPr lvl="1"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Containing all common information</a:t>
            </a:r>
          </a:p>
          <a:p>
            <a:pPr lvl="1"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Getting current user for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5389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3048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Unit Testing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180118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MyWebApi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00667"/>
            <a:ext cx="8686800" cy="5791200"/>
          </a:xfrm>
        </p:spPr>
        <p:txBody>
          <a:bodyPr/>
          <a:lstStyle/>
          <a:p>
            <a:r>
              <a:rPr lang="en-US" dirty="0" smtClean="0"/>
              <a:t>ASP.NET Web API is highly testable</a:t>
            </a:r>
          </a:p>
          <a:p>
            <a:r>
              <a:rPr lang="en-US" dirty="0" smtClean="0"/>
              <a:t>But most of the time tests contain ugly code</a:t>
            </a:r>
          </a:p>
          <a:p>
            <a:r>
              <a:rPr lang="en-US" dirty="0" smtClean="0"/>
              <a:t>Install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MyWebApi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github.com/ivaylokenov/MyWebApi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09600" y="4023699"/>
            <a:ext cx="7924800" cy="21578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MyWebApi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Controller&lt;HomeController&gt;()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Calling(c =&gt; c.Get())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ShouldReturn()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Ok();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5796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ASP.NET Architecture</a:t>
            </a:r>
            <a:endParaRPr lang="en-US" dirty="0"/>
          </a:p>
        </p:txBody>
      </p:sp>
      <p:pic>
        <p:nvPicPr>
          <p:cNvPr id="15362" name="Picture 2" descr="http://rds.yahoo.com/_ylt=A0WTefPqjgpLKD4Bo3ujzbkF/SIG=12lfsu6mi/EXP=1259069546/**http%3A/www.freemobilefun.net/wallp/128_128/other/questionmark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528605">
            <a:off x="152400" y="4114800"/>
            <a:ext cx="2590800" cy="259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2" descr="http://rds.yahoo.com/_ylt=A0WTefPqjgpLKD4Bo3ujzbkF/SIG=12lfsu6mi/EXP=1259069546/**http%3A/www.freemobilefun.net/wallp/128_128/other/questionmark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1191950">
            <a:off x="6324600" y="3994475"/>
            <a:ext cx="2590800" cy="259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2" descr="http://rds.yahoo.com/_ylt=A0WTefPqjgpLKD4Bo3ujzbkF/SIG=12lfsu6mi/EXP=1259069546/**http%3A/www.freemobilefun.net/wallp/128_128/other/questionmark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accent2">
                <a:lumMod val="40000"/>
                <a:lumOff val="6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8571043">
            <a:off x="3034002" y="3900198"/>
            <a:ext cx="2590800" cy="259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2" descr="http://rds.yahoo.com/_ylt=A0WTefPqjgpLKD4Bo3ujzbkF/SIG=12lfsu6mi/EXP=1259069546/**http%3A/www.freemobilefun.net/wallp/128_128/other/questionmark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13941481" flipV="1">
            <a:off x="1087412" y="706412"/>
            <a:ext cx="2373817" cy="23738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5"/>
          <p:cNvSpPr txBox="1"/>
          <p:nvPr/>
        </p:nvSpPr>
        <p:spPr>
          <a:xfrm>
            <a:off x="6158093" y="6400800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64170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Fundamentals of C# Programming</a:t>
            </a:r>
            <a:br>
              <a:rPr lang="en-US" dirty="0" smtClean="0"/>
            </a:br>
            <a:r>
              <a:rPr lang="en-US" dirty="0" smtClean="0"/>
              <a:t>Track of Courses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csharpfundamentals.telerik.com 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Learning System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/>
              </a:rPr>
              <a:t>telerikacademy.com</a:t>
            </a:r>
            <a:endParaRPr lang="en-US" noProof="1" smtClean="0"/>
          </a:p>
        </p:txBody>
      </p:sp>
      <p:pic>
        <p:nvPicPr>
          <p:cNvPr id="5" name="Picture 5">
            <a:hlinkClick r:id="rId6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9" tooltip="Telerik Academy @ Facebook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>
            <a:hlinkClick r:id="rId2" tooltip="C# Fundamentals course"/>
          </p:cNvPr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679" y="1066800"/>
            <a:ext cx="1581975" cy="158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03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819400"/>
            <a:ext cx="8229600" cy="685800"/>
          </a:xfrm>
        </p:spPr>
        <p:txBody>
          <a:bodyPr/>
          <a:lstStyle/>
          <a:p>
            <a:r>
              <a:rPr lang="en-US" dirty="0" smtClean="0"/>
              <a:t>CORS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47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CORS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CORS enables cross origin request for specific properties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Install </a:t>
            </a:r>
            <a:r>
              <a:rPr lang="en-US" dirty="0"/>
              <a:t>package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Microsoft.AspNet.WebApi.Cors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Enable CORS in the configuration with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err="1" smtClean="0"/>
              <a:t>config.EnableCors</a:t>
            </a:r>
            <a:r>
              <a:rPr lang="en-US" dirty="0" smtClean="0"/>
              <a:t>()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Add </a:t>
            </a:r>
            <a:r>
              <a:rPr lang="en-US" dirty="0" err="1" smtClean="0"/>
              <a:t>EnableCors</a:t>
            </a:r>
            <a:r>
              <a:rPr lang="en-US" dirty="0" smtClean="0"/>
              <a:t>(origins, headers, methods) attribute to the controllers or actions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3765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819400"/>
            <a:ext cx="8229600" cy="685800"/>
          </a:xfrm>
        </p:spPr>
        <p:txBody>
          <a:bodyPr/>
          <a:lstStyle/>
          <a:p>
            <a:r>
              <a:rPr lang="en-US" dirty="0" smtClean="0"/>
              <a:t>Repository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45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Pattern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1143000"/>
            <a:ext cx="8686800" cy="5410200"/>
          </a:xfrm>
          <a:prstGeom prst="rect">
            <a:avLst/>
          </a:prstGeom>
        </p:spPr>
        <p:txBody>
          <a:bodyPr>
            <a:norm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sz="2800" dirty="0" smtClean="0"/>
              <a:t>Gives abstraction over the data layer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sz="2800" dirty="0" smtClean="0"/>
              <a:t>Single place to make changes to your data access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sz="2800" dirty="0" smtClean="0"/>
              <a:t>Single place responsible for a set of tables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sz="2800" dirty="0" smtClean="0"/>
              <a:t>Easily replaceable by other implementations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sz="2800" dirty="0" smtClean="0"/>
              <a:t>Hides the details in accessing data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sz="2800" dirty="0" smtClean="0"/>
              <a:t>Can be implemented in various ways</a:t>
            </a:r>
          </a:p>
          <a:p>
            <a:pPr>
              <a:lnSpc>
                <a:spcPct val="10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3206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Pattern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1143000"/>
            <a:ext cx="8686800" cy="5410200"/>
          </a:xfrm>
          <a:prstGeom prst="rect">
            <a:avLst/>
          </a:prstGeom>
        </p:spPr>
        <p:txBody>
          <a:bodyPr>
            <a:norm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sz="2800" dirty="0" smtClean="0"/>
              <a:t>Example</a:t>
            </a:r>
            <a:endParaRPr lang="en-US" sz="2800" dirty="0" smtClean="0"/>
          </a:p>
          <a:p>
            <a:pPr>
              <a:lnSpc>
                <a:spcPct val="100000"/>
              </a:lnSpc>
            </a:pPr>
            <a:endParaRPr lang="en-US" sz="28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1828800"/>
            <a:ext cx="8077200" cy="47720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interface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IRepository&lt;T&gt; where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 : class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IQueryable&lt;T&gt;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All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 GetById(int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void Add(T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entity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void Update(T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entity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void Delete(T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entity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void Delete(int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void Detach(T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entity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void SaveChanges();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58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819400"/>
            <a:ext cx="8229600" cy="685800"/>
          </a:xfrm>
        </p:spPr>
        <p:txBody>
          <a:bodyPr/>
          <a:lstStyle/>
          <a:p>
            <a:r>
              <a:rPr lang="en-US" dirty="0" smtClean="0"/>
              <a:t>Services 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76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Layer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/>
              <a:t>Often controllers have quite a lot of logic</a:t>
            </a:r>
          </a:p>
          <a:p>
            <a:pPr lvl="1"/>
            <a:r>
              <a:rPr lang="en-US" dirty="0" smtClean="0"/>
              <a:t>Caching objects</a:t>
            </a:r>
          </a:p>
          <a:p>
            <a:pPr lvl="1"/>
            <a:r>
              <a:rPr lang="en-US" dirty="0" smtClean="0"/>
              <a:t>Background tasks</a:t>
            </a:r>
          </a:p>
          <a:p>
            <a:pPr lvl="1"/>
            <a:r>
              <a:rPr lang="en-US" dirty="0" smtClean="0"/>
              <a:t>Identity tasks</a:t>
            </a:r>
          </a:p>
          <a:p>
            <a:pPr lvl="1"/>
            <a:r>
              <a:rPr lang="en-US" dirty="0" smtClean="0"/>
              <a:t>Database queries</a:t>
            </a:r>
          </a:p>
          <a:p>
            <a:pPr lvl="1"/>
            <a:r>
              <a:rPr lang="en-US" dirty="0" smtClean="0"/>
              <a:t>Posted files logic</a:t>
            </a:r>
          </a:p>
          <a:p>
            <a:pPr lvl="1"/>
            <a:r>
              <a:rPr lang="en-US" dirty="0" smtClean="0"/>
              <a:t>And many more</a:t>
            </a:r>
          </a:p>
          <a:p>
            <a:pPr lvl="1"/>
            <a:r>
              <a:rPr lang="en-US" dirty="0" smtClean="0"/>
              <a:t>So called "fat" controller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196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TelerikAcademy</Template>
  <TotalTime>3653</TotalTime>
  <Words>818</Words>
  <Application>Microsoft Office PowerPoint</Application>
  <PresentationFormat>On-screen Show (4:3)</PresentationFormat>
  <Paragraphs>253</Paragraphs>
  <Slides>29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Cambria</vt:lpstr>
      <vt:lpstr>Consolas</vt:lpstr>
      <vt:lpstr>Corbel</vt:lpstr>
      <vt:lpstr>Wingdings 2</vt:lpstr>
      <vt:lpstr>TelerikAcademy</vt:lpstr>
      <vt:lpstr>ASP.NET Web API Architecture</vt:lpstr>
      <vt:lpstr>Table of Contents</vt:lpstr>
      <vt:lpstr>CORS</vt:lpstr>
      <vt:lpstr>CORS</vt:lpstr>
      <vt:lpstr>Repository Pattern</vt:lpstr>
      <vt:lpstr>Repository Pattern</vt:lpstr>
      <vt:lpstr>Repository Pattern</vt:lpstr>
      <vt:lpstr>Services Layer</vt:lpstr>
      <vt:lpstr>Services Layer</vt:lpstr>
      <vt:lpstr>Services Layer</vt:lpstr>
      <vt:lpstr>Services Layer</vt:lpstr>
      <vt:lpstr>Dependency Inversion</vt:lpstr>
      <vt:lpstr>Dependency Inversion</vt:lpstr>
      <vt:lpstr>Dependency Inversion</vt:lpstr>
      <vt:lpstr>Dependency Inversion</vt:lpstr>
      <vt:lpstr>Dependency Inversion</vt:lpstr>
      <vt:lpstr>Service Locator</vt:lpstr>
      <vt:lpstr>Models</vt:lpstr>
      <vt:lpstr>Mapping Objects</vt:lpstr>
      <vt:lpstr>Mapping Objects</vt:lpstr>
      <vt:lpstr>Mapping Objects</vt:lpstr>
      <vt:lpstr>Mapping Objects</vt:lpstr>
      <vt:lpstr>Mapping Objects</vt:lpstr>
      <vt:lpstr>Controllers</vt:lpstr>
      <vt:lpstr>BaseController</vt:lpstr>
      <vt:lpstr>Unit Testing</vt:lpstr>
      <vt:lpstr>MyWebApi</vt:lpstr>
      <vt:lpstr>ASP.NET Architecture</vt:lpstr>
      <vt:lpstr>Free Trainings @ Telerik Academy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Primitive Data Types and Variables</dc:title>
  <dc:creator>Ivaylo Kenov</dc:creator>
  <cp:lastModifiedBy>Trainer</cp:lastModifiedBy>
  <cp:revision>270</cp:revision>
  <dcterms:created xsi:type="dcterms:W3CDTF">2013-10-31T14:36:04Z</dcterms:created>
  <dcterms:modified xsi:type="dcterms:W3CDTF">2015-10-29T15:59:57Z</dcterms:modified>
</cp:coreProperties>
</file>