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60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7" r:id="rId20"/>
    <p:sldId id="286" r:id="rId21"/>
    <p:sldId id="288" r:id="rId22"/>
    <p:sldId id="289" r:id="rId23"/>
    <p:sldId id="290" r:id="rId24"/>
    <p:sldId id="291" r:id="rId25"/>
    <p:sldId id="292" r:id="rId26"/>
    <p:sldId id="293" r:id="rId27"/>
    <p:sldId id="294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FFF"/>
    <a:srgbClr val="FFFDA9"/>
    <a:srgbClr val="CCCCCC"/>
    <a:srgbClr val="0000CC"/>
    <a:srgbClr val="99CCFF"/>
    <a:srgbClr val="99CCCC"/>
    <a:srgbClr val="CC6600"/>
    <a:srgbClr val="FF6600"/>
    <a:srgbClr val="6699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1" autoAdjust="0"/>
    <p:restoredTop sz="92571" autoAdjust="0"/>
  </p:normalViewPr>
  <p:slideViewPr>
    <p:cSldViewPr snapToGrid="0" snapToObjects="1">
      <p:cViewPr varScale="1">
        <p:scale>
          <a:sx n="78" d="100"/>
          <a:sy n="78" d="100"/>
        </p:scale>
        <p:origin x="176" y="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0FC4-FDC7-BE41-BA93-C0D1B28F63D8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99EF9-D380-B74B-8751-DD6409A1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1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54942-AF1D-E740-AB1A-5F6F56B2AE65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11F8-65C3-5D4A-A7A6-2EE05AE25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18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46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servlet life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05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60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 developers</a:t>
            </a:r>
            <a:r>
              <a:rPr lang="en-US" baseline="0" dirty="0" smtClean="0"/>
              <a:t> </a:t>
            </a:r>
            <a:r>
              <a:rPr lang="en-US" dirty="0" smtClean="0"/>
              <a:t>insert java code</a:t>
            </a:r>
            <a:r>
              <a:rPr lang="en-US" baseline="0" dirty="0" smtClean="0"/>
              <a:t> in HTML by making use of special JSP tags, most of which start with &lt;% and end with %&gt;</a:t>
            </a:r>
          </a:p>
          <a:p>
            <a:r>
              <a:rPr lang="en-US" dirty="0" smtClean="0"/>
              <a:t>JSPs = text files combining HTML and embedded</a:t>
            </a:r>
            <a:r>
              <a:rPr lang="en-US" baseline="0" dirty="0" smtClean="0"/>
              <a:t> JSP actions and commands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29293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9293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8565" y="1140233"/>
            <a:ext cx="823823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260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3146"/>
            <a:ext cx="8229600" cy="5071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9224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515" y="6514859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292934"/>
                </a:solidFill>
              </a:defRPr>
            </a:lvl1pPr>
          </a:lstStyle>
          <a:p>
            <a:r>
              <a:rPr lang="en-US" smtClean="0"/>
              <a:t>CS 4640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514859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10740" y="6514859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292934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000099"/>
          </a:solidFill>
          <a:latin typeface="Gill Sans MT"/>
          <a:ea typeface="+mj-ea"/>
          <a:cs typeface="Gill Sans MT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tx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tx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/>
          <a:ea typeface="+mn-ea"/>
          <a:cs typeface="Gill Sans MT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1100843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none" spc="-100" baseline="0">
                <a:solidFill>
                  <a:schemeClr val="tx1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sz="4800" b="1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Java </a:t>
            </a:r>
            <a:r>
              <a:rPr lang="en-US" sz="4800" b="1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Server </a:t>
            </a:r>
            <a:r>
              <a:rPr lang="en-US" sz="4800" b="1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Page </a:t>
            </a:r>
          </a:p>
          <a:p>
            <a:pPr algn="ctr"/>
            <a:r>
              <a:rPr lang="en-US" sz="4800" b="1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(JSP)</a:t>
            </a:r>
          </a:p>
          <a:p>
            <a:pPr algn="ctr"/>
            <a:endParaRPr lang="en-US" sz="4800" b="1" dirty="0" smtClean="0">
              <a:solidFill>
                <a:srgbClr val="000099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CS 4640 </a:t>
            </a:r>
            <a:b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</a:br>
            <a:r>
              <a:rPr lang="en-US" sz="36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Programming Languages </a:t>
            </a:r>
            <a:b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</a:br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for Web Applications</a:t>
            </a:r>
            <a:endParaRPr lang="en-US" sz="3600" b="1" dirty="0" smtClean="0">
              <a:solidFill>
                <a:srgbClr val="FFFFFF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JSP Processing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6196821" y="1365325"/>
            <a:ext cx="2486025" cy="1524000"/>
            <a:chOff x="3522" y="1056"/>
            <a:chExt cx="1566" cy="960"/>
          </a:xfrm>
        </p:grpSpPr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4224" y="1056"/>
              <a:ext cx="864" cy="816"/>
            </a:xfrm>
            <a:prstGeom prst="flowChartMultidocumen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Gill Sans MT"/>
                <a:cs typeface="Gill Sans MT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224" y="1296"/>
              <a:ext cx="8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 err="1">
                  <a:latin typeface="Gill Sans MT"/>
                  <a:cs typeface="Gill Sans MT"/>
                </a:rPr>
                <a:t>h</a:t>
              </a:r>
              <a:r>
                <a:rPr lang="en-US" sz="2000" dirty="0" err="1" smtClean="0">
                  <a:latin typeface="Gill Sans MT"/>
                  <a:cs typeface="Gill Sans MT"/>
                </a:rPr>
                <a:t>ello.jsp</a:t>
              </a:r>
              <a:endParaRPr lang="en-US" sz="2000" dirty="0">
                <a:latin typeface="Gill Sans MT"/>
                <a:cs typeface="Gill Sans MT"/>
              </a:endParaRP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H="1">
              <a:off x="3530" y="1546"/>
              <a:ext cx="672" cy="4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Gill Sans MT"/>
                <a:cs typeface="Gill Sans MT"/>
              </a:endParaRP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 rot="19608289">
              <a:off x="3522" y="1428"/>
              <a:ext cx="8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Gill Sans MT"/>
                  <a:cs typeface="Gill Sans MT"/>
                </a:rPr>
                <a:t>2. Read</a:t>
              </a:r>
            </a:p>
          </p:txBody>
        </p:sp>
      </p:grp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876300" y="5057496"/>
            <a:ext cx="7391400" cy="54133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latin typeface="Gill Sans MT"/>
                <a:cs typeface="Gill Sans MT"/>
              </a:rPr>
              <a:t>JSP execution – </a:t>
            </a:r>
            <a:r>
              <a:rPr lang="en-US" sz="2600" dirty="0">
                <a:solidFill>
                  <a:srgbClr val="800000"/>
                </a:solidFill>
                <a:latin typeface="Gill Sans MT"/>
                <a:cs typeface="Gill Sans MT"/>
              </a:rPr>
              <a:t>mental model </a:t>
            </a:r>
            <a:r>
              <a:rPr lang="en-US" sz="2600" dirty="0">
                <a:latin typeface="Gill Sans MT"/>
                <a:cs typeface="Gill Sans MT"/>
              </a:rPr>
              <a:t>of JSP developer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63643" y="2682406"/>
            <a:ext cx="1313180" cy="1231755"/>
            <a:chOff x="1407016" y="2902155"/>
            <a:chExt cx="1313180" cy="1231755"/>
          </a:xfrm>
        </p:grpSpPr>
        <p:pic>
          <p:nvPicPr>
            <p:cNvPr id="15" name="Picture 14" descr="7288396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2902155"/>
              <a:ext cx="1215420" cy="90668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407016" y="3733800"/>
              <a:ext cx="13131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 MT"/>
                  <a:cs typeface="Gill Sans MT"/>
                </a:rPr>
                <a:t>Web client</a:t>
              </a:r>
              <a:endParaRPr lang="en-US" sz="2000" b="0" dirty="0">
                <a:latin typeface="Gill Sans MT"/>
                <a:cs typeface="Gill Sans M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29523" y="2528826"/>
            <a:ext cx="1743330" cy="437817"/>
            <a:chOff x="1729523" y="2215421"/>
            <a:chExt cx="1743330" cy="437817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729523" y="2653238"/>
              <a:ext cx="1743330" cy="0"/>
            </a:xfrm>
            <a:prstGeom prst="straightConnector1">
              <a:avLst/>
            </a:prstGeom>
            <a:ln w="38100" cmpd="sng">
              <a:solidFill>
                <a:srgbClr val="29293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53635" y="2215421"/>
              <a:ext cx="12618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Gill Sans MT"/>
                  <a:cs typeface="Gill Sans MT"/>
                </a:rPr>
                <a:t>1. Request</a:t>
              </a:r>
              <a:endParaRPr lang="en-US" sz="2000" dirty="0">
                <a:latin typeface="Gill Sans MT"/>
                <a:cs typeface="Gill Sans M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29523" y="3481218"/>
            <a:ext cx="1743330" cy="402864"/>
            <a:chOff x="1729523" y="3415238"/>
            <a:chExt cx="1743330" cy="402864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1729523" y="3415238"/>
              <a:ext cx="1743330" cy="0"/>
            </a:xfrm>
            <a:prstGeom prst="straightConnector1">
              <a:avLst/>
            </a:prstGeom>
            <a:ln w="38100" cmpd="sng">
              <a:solidFill>
                <a:srgbClr val="292934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928703" y="3417992"/>
              <a:ext cx="14107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Gill Sans MT"/>
                  <a:cs typeface="Gill Sans MT"/>
                </a:rPr>
                <a:t>5. Response</a:t>
              </a:r>
              <a:endParaRPr lang="en-US" sz="2000" dirty="0">
                <a:latin typeface="Gill Sans MT"/>
                <a:cs typeface="Gill Sans M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21373" y="2046770"/>
            <a:ext cx="3630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Gill Sans MT"/>
                <a:cs typeface="Gill Sans MT"/>
              </a:rPr>
              <a:t>http://localhost:8080/cs4640/</a:t>
            </a:r>
            <a:r>
              <a:rPr lang="en-US" dirty="0" err="1" smtClean="0">
                <a:solidFill>
                  <a:srgbClr val="0000FF"/>
                </a:solidFill>
                <a:latin typeface="Gill Sans MT"/>
                <a:cs typeface="Gill Sans MT"/>
              </a:rPr>
              <a:t>hello.jsp</a:t>
            </a:r>
            <a:endParaRPr lang="en-US" dirty="0">
              <a:solidFill>
                <a:srgbClr val="0000FF"/>
              </a:solidFill>
              <a:latin typeface="Gill Sans MT"/>
              <a:cs typeface="Gill Sans MT"/>
            </a:endParaRPr>
          </a:p>
        </p:txBody>
      </p:sp>
      <p:grpSp>
        <p:nvGrpSpPr>
          <p:cNvPr id="29" name="Group 10"/>
          <p:cNvGrpSpPr>
            <a:grpSpLocks/>
          </p:cNvGrpSpPr>
          <p:nvPr/>
        </p:nvGrpSpPr>
        <p:grpSpPr bwMode="auto">
          <a:xfrm>
            <a:off x="3524010" y="1698455"/>
            <a:ext cx="2667000" cy="2898775"/>
            <a:chOff x="2208" y="1680"/>
            <a:chExt cx="1200" cy="1538"/>
          </a:xfrm>
        </p:grpSpPr>
        <p:sp>
          <p:nvSpPr>
            <p:cNvPr id="30" name="mainfrm"/>
            <p:cNvSpPr>
              <a:spLocks noEditPoints="1" noChangeArrowheads="1"/>
            </p:cNvSpPr>
            <p:nvPr/>
          </p:nvSpPr>
          <p:spPr bwMode="auto">
            <a:xfrm>
              <a:off x="2208" y="2112"/>
              <a:ext cx="1200" cy="1106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Gill Sans MT"/>
                <a:cs typeface="Gill Sans MT"/>
              </a:endParaRP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2306" y="1680"/>
              <a:ext cx="1004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Gill Sans MT"/>
                  <a:cs typeface="Gill Sans MT"/>
                </a:rPr>
                <a:t>Server with </a:t>
              </a:r>
            </a:p>
            <a:p>
              <a:pPr algn="ctr"/>
              <a:r>
                <a:rPr lang="en-US" sz="2000" dirty="0">
                  <a:latin typeface="Gill Sans MT"/>
                  <a:cs typeface="Gill Sans MT"/>
                </a:rPr>
                <a:t>JSP container</a:t>
              </a:r>
            </a:p>
          </p:txBody>
        </p:sp>
      </p:grp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146628" y="3626807"/>
            <a:ext cx="1593850" cy="400050"/>
            <a:chOff x="2306" y="2582"/>
            <a:chExt cx="1004" cy="252"/>
          </a:xfrm>
          <a:noFill/>
        </p:grpSpPr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2400" y="2582"/>
              <a:ext cx="816" cy="2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292934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2306" y="2582"/>
              <a:ext cx="1004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292934"/>
                  </a:solidFill>
                  <a:latin typeface="Gill Sans MT"/>
                  <a:cs typeface="Gill Sans MT"/>
                </a:rPr>
                <a:t>   3</a:t>
              </a:r>
              <a:r>
                <a:rPr lang="en-US" sz="2000" b="1" dirty="0">
                  <a:solidFill>
                    <a:srgbClr val="292934"/>
                  </a:solidFill>
                  <a:latin typeface="Gill Sans MT"/>
                  <a:cs typeface="Gill Sans MT"/>
                </a:rPr>
                <a:t>. Run JSP</a:t>
              </a:r>
            </a:p>
          </p:txBody>
        </p:sp>
      </p:grpSp>
      <p:grpSp>
        <p:nvGrpSpPr>
          <p:cNvPr id="27" name="Group 21"/>
          <p:cNvGrpSpPr>
            <a:grpSpLocks/>
          </p:cNvGrpSpPr>
          <p:nvPr/>
        </p:nvGrpSpPr>
        <p:grpSpPr bwMode="auto">
          <a:xfrm>
            <a:off x="4165361" y="3947482"/>
            <a:ext cx="1943100" cy="400050"/>
            <a:chOff x="2320" y="2784"/>
            <a:chExt cx="960" cy="252"/>
          </a:xfrm>
          <a:noFill/>
        </p:grpSpPr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2400" y="2832"/>
              <a:ext cx="816" cy="2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292934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2320" y="2784"/>
              <a:ext cx="960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92934"/>
                  </a:solidFill>
                  <a:latin typeface="Gill Sans MT"/>
                  <a:cs typeface="Gill Sans MT"/>
                </a:rPr>
                <a:t>4</a:t>
              </a:r>
              <a:r>
                <a:rPr lang="en-US" sz="2000" b="1" dirty="0" smtClean="0">
                  <a:solidFill>
                    <a:srgbClr val="292934"/>
                  </a:solidFill>
                  <a:latin typeface="Gill Sans MT"/>
                  <a:cs typeface="Gill Sans MT"/>
                </a:rPr>
                <a:t>. Response</a:t>
              </a:r>
              <a:endParaRPr lang="en-US" sz="2000" b="1" dirty="0">
                <a:solidFill>
                  <a:srgbClr val="292934"/>
                </a:solidFill>
                <a:latin typeface="Gill Sans MT"/>
                <a:cs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71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JSP Processing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4" name="Rectangle 1027"/>
          <p:cNvSpPr>
            <a:spLocks noChangeArrowheads="1"/>
          </p:cNvSpPr>
          <p:nvPr/>
        </p:nvSpPr>
        <p:spPr bwMode="auto">
          <a:xfrm>
            <a:off x="876300" y="5630863"/>
            <a:ext cx="7391400" cy="54133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Gill Sans MT"/>
                <a:cs typeface="Gill Sans MT"/>
              </a:rPr>
              <a:t>JSP execution – </a:t>
            </a:r>
            <a:r>
              <a:rPr lang="en-US" sz="2800" dirty="0">
                <a:solidFill>
                  <a:srgbClr val="800000"/>
                </a:solidFill>
                <a:latin typeface="Gill Sans MT"/>
                <a:cs typeface="Gill Sans MT"/>
              </a:rPr>
              <a:t>actual </a:t>
            </a:r>
            <a:r>
              <a:rPr lang="en-US" sz="2800" dirty="0" smtClean="0">
                <a:latin typeface="Gill Sans MT"/>
                <a:cs typeface="Gill Sans MT"/>
              </a:rPr>
              <a:t>implementation</a:t>
            </a:r>
            <a:endParaRPr lang="en-US" sz="2800" dirty="0">
              <a:latin typeface="Gill Sans MT"/>
              <a:cs typeface="Gill Sans MT"/>
            </a:endParaRPr>
          </a:p>
        </p:txBody>
      </p:sp>
      <p:sp>
        <p:nvSpPr>
          <p:cNvPr id="25" name="Line 1029"/>
          <p:cNvSpPr>
            <a:spLocks noChangeShapeType="1"/>
          </p:cNvSpPr>
          <p:nvPr/>
        </p:nvSpPr>
        <p:spPr bwMode="auto">
          <a:xfrm flipV="1">
            <a:off x="1384140" y="3034735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6" name="Text Box 1030"/>
          <p:cNvSpPr txBox="1">
            <a:spLocks noChangeArrowheads="1"/>
          </p:cNvSpPr>
          <p:nvPr/>
        </p:nvSpPr>
        <p:spPr bwMode="auto">
          <a:xfrm>
            <a:off x="1218374" y="3011965"/>
            <a:ext cx="12354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Gill Sans MT"/>
                <a:cs typeface="Gill Sans MT"/>
              </a:rPr>
              <a:t>6. response</a:t>
            </a:r>
          </a:p>
        </p:txBody>
      </p:sp>
      <p:sp>
        <p:nvSpPr>
          <p:cNvPr id="28" name="Line 1032"/>
          <p:cNvSpPr>
            <a:spLocks noChangeShapeType="1"/>
          </p:cNvSpPr>
          <p:nvPr/>
        </p:nvSpPr>
        <p:spPr bwMode="auto">
          <a:xfrm>
            <a:off x="1384140" y="2693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32" name="Text Box 1033"/>
          <p:cNvSpPr txBox="1">
            <a:spLocks noChangeArrowheads="1"/>
          </p:cNvSpPr>
          <p:nvPr/>
        </p:nvSpPr>
        <p:spPr bwMode="auto">
          <a:xfrm>
            <a:off x="1122552" y="2275065"/>
            <a:ext cx="137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>
                <a:latin typeface="Gill Sans MT"/>
                <a:cs typeface="Gill Sans MT"/>
              </a:rPr>
              <a:t>1. request</a:t>
            </a:r>
          </a:p>
        </p:txBody>
      </p:sp>
      <p:grpSp>
        <p:nvGrpSpPr>
          <p:cNvPr id="33" name="Group 1034"/>
          <p:cNvGrpSpPr>
            <a:grpSpLocks/>
          </p:cNvGrpSpPr>
          <p:nvPr/>
        </p:nvGrpSpPr>
        <p:grpSpPr bwMode="auto">
          <a:xfrm>
            <a:off x="2303492" y="1379459"/>
            <a:ext cx="1723950" cy="2492010"/>
            <a:chOff x="1926" y="1790"/>
            <a:chExt cx="1319" cy="1518"/>
          </a:xfrm>
        </p:grpSpPr>
        <p:sp>
          <p:nvSpPr>
            <p:cNvPr id="34" name="mainfrm"/>
            <p:cNvSpPr>
              <a:spLocks noEditPoints="1" noChangeArrowheads="1"/>
            </p:cNvSpPr>
            <p:nvPr/>
          </p:nvSpPr>
          <p:spPr bwMode="auto">
            <a:xfrm>
              <a:off x="1987" y="2202"/>
              <a:ext cx="1200" cy="1106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Gill Sans MT"/>
                <a:cs typeface="Gill Sans MT"/>
              </a:endParaRPr>
            </a:p>
          </p:txBody>
        </p:sp>
        <p:sp>
          <p:nvSpPr>
            <p:cNvPr id="35" name="Text Box 1036"/>
            <p:cNvSpPr txBox="1">
              <a:spLocks noChangeArrowheads="1"/>
            </p:cNvSpPr>
            <p:nvPr/>
          </p:nvSpPr>
          <p:spPr bwMode="auto">
            <a:xfrm>
              <a:off x="1926" y="1790"/>
              <a:ext cx="1319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Gill Sans MT"/>
                  <a:cs typeface="Gill Sans MT"/>
                </a:rPr>
                <a:t>Server with </a:t>
              </a:r>
            </a:p>
            <a:p>
              <a:pPr algn="ctr"/>
              <a:r>
                <a:rPr lang="en-US" dirty="0">
                  <a:latin typeface="Gill Sans MT"/>
                  <a:cs typeface="Gill Sans MT"/>
                </a:rPr>
                <a:t>JSP container</a:t>
              </a:r>
            </a:p>
          </p:txBody>
        </p:sp>
      </p:grpSp>
      <p:sp>
        <p:nvSpPr>
          <p:cNvPr id="36" name="Line 1037"/>
          <p:cNvSpPr>
            <a:spLocks noChangeShapeType="1"/>
          </p:cNvSpPr>
          <p:nvPr/>
        </p:nvSpPr>
        <p:spPr bwMode="auto">
          <a:xfrm>
            <a:off x="8172450" y="4606380"/>
            <a:ext cx="0" cy="3657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37" name="Text Box 1039"/>
          <p:cNvSpPr txBox="1">
            <a:spLocks noChangeArrowheads="1"/>
          </p:cNvSpPr>
          <p:nvPr/>
        </p:nvSpPr>
        <p:spPr bwMode="auto">
          <a:xfrm>
            <a:off x="7429500" y="4216748"/>
            <a:ext cx="1485900" cy="369332"/>
          </a:xfrm>
          <a:prstGeom prst="rect">
            <a:avLst/>
          </a:prstGeom>
          <a:solidFill>
            <a:srgbClr val="FFFDA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>
                <a:latin typeface="Gill Sans MT"/>
                <a:cs typeface="Gill Sans MT"/>
              </a:rPr>
              <a:t>4. Compile</a:t>
            </a:r>
          </a:p>
        </p:txBody>
      </p:sp>
      <p:sp>
        <p:nvSpPr>
          <p:cNvPr id="38" name="Line 1040"/>
          <p:cNvSpPr>
            <a:spLocks noChangeShapeType="1"/>
          </p:cNvSpPr>
          <p:nvPr/>
        </p:nvSpPr>
        <p:spPr bwMode="auto">
          <a:xfrm>
            <a:off x="8172450" y="3842295"/>
            <a:ext cx="0" cy="3657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Gill Sans MT"/>
              <a:cs typeface="Gill Sans MT"/>
            </a:endParaRPr>
          </a:p>
        </p:txBody>
      </p:sp>
      <p:grpSp>
        <p:nvGrpSpPr>
          <p:cNvPr id="39" name="Group 51"/>
          <p:cNvGrpSpPr/>
          <p:nvPr/>
        </p:nvGrpSpPr>
        <p:grpSpPr>
          <a:xfrm>
            <a:off x="7429500" y="3297708"/>
            <a:ext cx="1485900" cy="579438"/>
            <a:chOff x="7429500" y="3116263"/>
            <a:chExt cx="1485900" cy="579438"/>
          </a:xfrm>
        </p:grpSpPr>
        <p:sp>
          <p:nvSpPr>
            <p:cNvPr id="40" name="AutoShape 1042"/>
            <p:cNvSpPr>
              <a:spLocks noChangeArrowheads="1"/>
            </p:cNvSpPr>
            <p:nvPr/>
          </p:nvSpPr>
          <p:spPr bwMode="auto">
            <a:xfrm>
              <a:off x="7572375" y="3116263"/>
              <a:ext cx="1200150" cy="579438"/>
            </a:xfrm>
            <a:prstGeom prst="flowChartDocumen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Gill Sans MT"/>
                <a:cs typeface="Gill Sans MT"/>
              </a:endParaRPr>
            </a:p>
          </p:txBody>
        </p:sp>
        <p:sp>
          <p:nvSpPr>
            <p:cNvPr id="41" name="Text Box 1043"/>
            <p:cNvSpPr txBox="1">
              <a:spLocks noChangeArrowheads="1"/>
            </p:cNvSpPr>
            <p:nvPr/>
          </p:nvSpPr>
          <p:spPr bwMode="auto">
            <a:xfrm>
              <a:off x="7429500" y="3189288"/>
              <a:ext cx="14859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latin typeface="Gill Sans MT"/>
                  <a:cs typeface="Gill Sans MT"/>
                </a:rPr>
                <a:t>hello.java</a:t>
              </a:r>
            </a:p>
          </p:txBody>
        </p:sp>
      </p:grp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8172450" y="2923255"/>
            <a:ext cx="0" cy="3657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Gill Sans MT"/>
              <a:cs typeface="Gill Sans MT"/>
            </a:endParaRPr>
          </a:p>
        </p:txBody>
      </p:sp>
      <p:grpSp>
        <p:nvGrpSpPr>
          <p:cNvPr id="43" name="Group 48"/>
          <p:cNvGrpSpPr/>
          <p:nvPr/>
        </p:nvGrpSpPr>
        <p:grpSpPr>
          <a:xfrm>
            <a:off x="4440289" y="1867538"/>
            <a:ext cx="2472643" cy="1919692"/>
            <a:chOff x="4324831" y="1801558"/>
            <a:chExt cx="2472643" cy="1919692"/>
          </a:xfrm>
        </p:grpSpPr>
        <p:sp>
          <p:nvSpPr>
            <p:cNvPr id="44" name="AutoShape 1046"/>
            <p:cNvSpPr>
              <a:spLocks noChangeArrowheads="1"/>
            </p:cNvSpPr>
            <p:nvPr/>
          </p:nvSpPr>
          <p:spPr bwMode="auto">
            <a:xfrm>
              <a:off x="4337050" y="1801558"/>
              <a:ext cx="2444750" cy="1919692"/>
            </a:xfrm>
            <a:prstGeom prst="flowChartDecision">
              <a:avLst/>
            </a:prstGeom>
            <a:solidFill>
              <a:srgbClr val="D5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Gill Sans MT"/>
                <a:cs typeface="Gill Sans MT"/>
              </a:endParaRPr>
            </a:p>
          </p:txBody>
        </p:sp>
        <p:sp>
          <p:nvSpPr>
            <p:cNvPr id="45" name="Text Box 1048"/>
            <p:cNvSpPr txBox="1">
              <a:spLocks noChangeArrowheads="1"/>
            </p:cNvSpPr>
            <p:nvPr/>
          </p:nvSpPr>
          <p:spPr bwMode="auto">
            <a:xfrm>
              <a:off x="4324831" y="2068931"/>
              <a:ext cx="2472643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Gill Sans MT"/>
                  <a:cs typeface="Gill Sans MT"/>
                </a:rPr>
                <a:t>2. if no</a:t>
              </a:r>
            </a:p>
            <a:p>
              <a:pPr algn="ctr"/>
              <a:r>
                <a:rPr lang="en-US" sz="1600" dirty="0" err="1" smtClean="0">
                  <a:latin typeface="Gill Sans MT"/>
                  <a:cs typeface="Gill Sans MT"/>
                </a:rPr>
                <a:t>hello.class</a:t>
              </a:r>
              <a:r>
                <a:rPr lang="en-US" sz="1600" dirty="0" smtClean="0">
                  <a:latin typeface="Gill Sans MT"/>
                  <a:cs typeface="Gill Sans MT"/>
                </a:rPr>
                <a:t> exist or </a:t>
              </a:r>
            </a:p>
            <a:p>
              <a:pPr algn="ctr"/>
              <a:r>
                <a:rPr lang="en-US" sz="1600" dirty="0" err="1" smtClean="0">
                  <a:latin typeface="Gill Sans MT"/>
                  <a:cs typeface="Gill Sans MT"/>
                </a:rPr>
                <a:t>hello.jsp</a:t>
              </a:r>
              <a:r>
                <a:rPr lang="en-US" sz="1600" dirty="0">
                  <a:latin typeface="Gill Sans MT"/>
                  <a:cs typeface="Gill Sans MT"/>
                </a:rPr>
                <a:t> </a:t>
              </a:r>
              <a:r>
                <a:rPr lang="en-US" sz="1600" dirty="0" smtClean="0">
                  <a:latin typeface="Gill Sans MT"/>
                  <a:cs typeface="Gill Sans MT"/>
                </a:rPr>
                <a:t>is newer </a:t>
              </a:r>
              <a:r>
                <a:rPr lang="en-US" sz="1600" dirty="0">
                  <a:latin typeface="Gill Sans MT"/>
                  <a:cs typeface="Gill Sans MT"/>
                </a:rPr>
                <a:t>than</a:t>
              </a:r>
            </a:p>
            <a:p>
              <a:pPr algn="ctr"/>
              <a:r>
                <a:rPr lang="en-US" sz="1600" dirty="0" smtClean="0">
                  <a:latin typeface="Gill Sans MT"/>
                  <a:cs typeface="Gill Sans MT"/>
                </a:rPr>
                <a:t>existing </a:t>
              </a:r>
              <a:r>
                <a:rPr lang="en-US" sz="1600" dirty="0" err="1" smtClean="0">
                  <a:latin typeface="Gill Sans MT"/>
                  <a:cs typeface="Gill Sans MT"/>
                </a:rPr>
                <a:t>hello.class</a:t>
              </a:r>
              <a:endParaRPr lang="en-US" sz="1600" dirty="0">
                <a:latin typeface="Gill Sans MT"/>
                <a:cs typeface="Gill Sans MT"/>
              </a:endParaRPr>
            </a:p>
          </p:txBody>
        </p:sp>
      </p:grpSp>
      <p:sp>
        <p:nvSpPr>
          <p:cNvPr id="46" name="Line 1049"/>
          <p:cNvSpPr>
            <a:spLocks noChangeShapeType="1"/>
          </p:cNvSpPr>
          <p:nvPr/>
        </p:nvSpPr>
        <p:spPr bwMode="auto">
          <a:xfrm flipV="1">
            <a:off x="3968129" y="2814826"/>
            <a:ext cx="48338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Gill Sans MT"/>
              <a:cs typeface="Gill Sans MT"/>
            </a:endParaRPr>
          </a:p>
        </p:txBody>
      </p:sp>
      <p:grpSp>
        <p:nvGrpSpPr>
          <p:cNvPr id="47" name="Group 49"/>
          <p:cNvGrpSpPr/>
          <p:nvPr/>
        </p:nvGrpSpPr>
        <p:grpSpPr>
          <a:xfrm>
            <a:off x="7524750" y="1236410"/>
            <a:ext cx="1295400" cy="990600"/>
            <a:chOff x="7524750" y="609600"/>
            <a:chExt cx="1295400" cy="990600"/>
          </a:xfrm>
        </p:grpSpPr>
        <p:sp>
          <p:nvSpPr>
            <p:cNvPr id="48" name="AutoShape 1050"/>
            <p:cNvSpPr>
              <a:spLocks noChangeArrowheads="1"/>
            </p:cNvSpPr>
            <p:nvPr/>
          </p:nvSpPr>
          <p:spPr bwMode="auto">
            <a:xfrm>
              <a:off x="7524750" y="609600"/>
              <a:ext cx="1295400" cy="990600"/>
            </a:xfrm>
            <a:prstGeom prst="flowChartMultidocumen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Gill Sans MT"/>
                <a:cs typeface="Gill Sans MT"/>
              </a:endParaRPr>
            </a:p>
          </p:txBody>
        </p:sp>
        <p:sp>
          <p:nvSpPr>
            <p:cNvPr id="49" name="Text Box 1051"/>
            <p:cNvSpPr txBox="1">
              <a:spLocks noChangeArrowheads="1"/>
            </p:cNvSpPr>
            <p:nvPr/>
          </p:nvSpPr>
          <p:spPr bwMode="auto">
            <a:xfrm>
              <a:off x="7524750" y="914400"/>
              <a:ext cx="1295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>
                  <a:latin typeface="Gill Sans MT"/>
                  <a:cs typeface="Gill Sans MT"/>
                </a:rPr>
                <a:t>hello.jsp</a:t>
              </a:r>
            </a:p>
          </p:txBody>
        </p:sp>
      </p:grpSp>
      <p:sp>
        <p:nvSpPr>
          <p:cNvPr id="50" name="Line 1052"/>
          <p:cNvSpPr>
            <a:spLocks noChangeShapeType="1"/>
          </p:cNvSpPr>
          <p:nvPr/>
        </p:nvSpPr>
        <p:spPr bwMode="auto">
          <a:xfrm rot="615721" flipH="1">
            <a:off x="6319488" y="1637850"/>
            <a:ext cx="1066800" cy="74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51" name="Text Box 1053"/>
          <p:cNvSpPr txBox="1">
            <a:spLocks noChangeArrowheads="1"/>
          </p:cNvSpPr>
          <p:nvPr/>
        </p:nvSpPr>
        <p:spPr bwMode="auto">
          <a:xfrm rot="20110928">
            <a:off x="6035326" y="1592537"/>
            <a:ext cx="1570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>
                <a:latin typeface="Gill Sans MT"/>
                <a:cs typeface="Gill Sans MT"/>
              </a:rPr>
              <a:t>2. timestamp</a:t>
            </a:r>
          </a:p>
        </p:txBody>
      </p:sp>
      <p:grpSp>
        <p:nvGrpSpPr>
          <p:cNvPr id="52" name="Group 50"/>
          <p:cNvGrpSpPr/>
          <p:nvPr/>
        </p:nvGrpSpPr>
        <p:grpSpPr>
          <a:xfrm>
            <a:off x="7429500" y="4980833"/>
            <a:ext cx="1485900" cy="579438"/>
            <a:chOff x="7429500" y="5211763"/>
            <a:chExt cx="1485900" cy="579438"/>
          </a:xfrm>
        </p:grpSpPr>
        <p:sp>
          <p:nvSpPr>
            <p:cNvPr id="53" name="AutoShape 1054"/>
            <p:cNvSpPr>
              <a:spLocks noChangeArrowheads="1"/>
            </p:cNvSpPr>
            <p:nvPr/>
          </p:nvSpPr>
          <p:spPr bwMode="auto">
            <a:xfrm>
              <a:off x="7572375" y="5211763"/>
              <a:ext cx="1200150" cy="579438"/>
            </a:xfrm>
            <a:prstGeom prst="flowChartDocumen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Gill Sans MT"/>
                <a:cs typeface="Gill Sans MT"/>
              </a:endParaRPr>
            </a:p>
          </p:txBody>
        </p:sp>
        <p:sp>
          <p:nvSpPr>
            <p:cNvPr id="54" name="Text Box 1055"/>
            <p:cNvSpPr txBox="1">
              <a:spLocks noChangeArrowheads="1"/>
            </p:cNvSpPr>
            <p:nvPr/>
          </p:nvSpPr>
          <p:spPr bwMode="auto">
            <a:xfrm>
              <a:off x="7429500" y="5284788"/>
              <a:ext cx="14859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dirty="0" err="1">
                  <a:latin typeface="Gill Sans MT"/>
                  <a:cs typeface="Gill Sans MT"/>
                </a:rPr>
                <a:t>hello.class</a:t>
              </a:r>
              <a:endParaRPr lang="en-US" dirty="0">
                <a:latin typeface="Gill Sans MT"/>
                <a:cs typeface="Gill Sans MT"/>
              </a:endParaRPr>
            </a:p>
          </p:txBody>
        </p:sp>
      </p:grpSp>
      <p:sp>
        <p:nvSpPr>
          <p:cNvPr id="55" name="Line 1056"/>
          <p:cNvSpPr>
            <a:spLocks noChangeShapeType="1"/>
          </p:cNvSpPr>
          <p:nvPr/>
        </p:nvSpPr>
        <p:spPr bwMode="auto">
          <a:xfrm flipH="1" flipV="1">
            <a:off x="6030312" y="3589729"/>
            <a:ext cx="1494437" cy="14641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56" name="Text Box 1057"/>
          <p:cNvSpPr txBox="1">
            <a:spLocks noChangeArrowheads="1"/>
          </p:cNvSpPr>
          <p:nvPr/>
        </p:nvSpPr>
        <p:spPr bwMode="auto">
          <a:xfrm rot="2711431">
            <a:off x="6009729" y="3861252"/>
            <a:ext cx="1570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>
                <a:latin typeface="Gill Sans MT"/>
                <a:cs typeface="Gill Sans MT"/>
              </a:rPr>
              <a:t>2. timestamp</a:t>
            </a:r>
          </a:p>
        </p:txBody>
      </p:sp>
      <p:sp>
        <p:nvSpPr>
          <p:cNvPr id="57" name="Text Box 1059"/>
          <p:cNvSpPr txBox="1">
            <a:spLocks noChangeArrowheads="1"/>
          </p:cNvSpPr>
          <p:nvPr/>
        </p:nvSpPr>
        <p:spPr bwMode="auto">
          <a:xfrm>
            <a:off x="7424738" y="2533623"/>
            <a:ext cx="1495425" cy="369332"/>
          </a:xfrm>
          <a:prstGeom prst="rect">
            <a:avLst/>
          </a:prstGeom>
          <a:solidFill>
            <a:srgbClr val="FFFDA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>
                <a:latin typeface="Gill Sans MT"/>
                <a:cs typeface="Gill Sans MT"/>
              </a:rPr>
              <a:t>3. Translate</a:t>
            </a:r>
          </a:p>
        </p:txBody>
      </p:sp>
      <p:sp>
        <p:nvSpPr>
          <p:cNvPr id="58" name="Line 1060"/>
          <p:cNvSpPr>
            <a:spLocks noChangeShapeType="1"/>
          </p:cNvSpPr>
          <p:nvPr/>
        </p:nvSpPr>
        <p:spPr bwMode="auto">
          <a:xfrm>
            <a:off x="8172450" y="2159170"/>
            <a:ext cx="0" cy="3657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59" name="Line 1061"/>
          <p:cNvSpPr>
            <a:spLocks noChangeShapeType="1"/>
          </p:cNvSpPr>
          <p:nvPr/>
        </p:nvSpPr>
        <p:spPr bwMode="auto">
          <a:xfrm rot="541536" flipV="1">
            <a:off x="6910018" y="2652374"/>
            <a:ext cx="501959" cy="202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60" name="Text Box 1062"/>
          <p:cNvSpPr txBox="1">
            <a:spLocks noChangeArrowheads="1"/>
          </p:cNvSpPr>
          <p:nvPr/>
        </p:nvSpPr>
        <p:spPr bwMode="auto">
          <a:xfrm rot="20973558">
            <a:off x="6847535" y="2368082"/>
            <a:ext cx="493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Gill Sans MT"/>
                <a:cs typeface="Gill Sans MT"/>
              </a:rPr>
              <a:t>Yes</a:t>
            </a:r>
          </a:p>
        </p:txBody>
      </p:sp>
      <p:sp>
        <p:nvSpPr>
          <p:cNvPr id="61" name="Text Box 1064"/>
          <p:cNvSpPr txBox="1">
            <a:spLocks noChangeArrowheads="1"/>
          </p:cNvSpPr>
          <p:nvPr/>
        </p:nvSpPr>
        <p:spPr bwMode="auto">
          <a:xfrm>
            <a:off x="4943126" y="4671195"/>
            <a:ext cx="1495425" cy="369332"/>
          </a:xfrm>
          <a:prstGeom prst="rect">
            <a:avLst/>
          </a:prstGeom>
          <a:solidFill>
            <a:srgbClr val="FFFDA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>
                <a:latin typeface="Gill Sans MT"/>
                <a:cs typeface="Gill Sans MT"/>
              </a:rPr>
              <a:t>5. Execute</a:t>
            </a:r>
          </a:p>
        </p:txBody>
      </p:sp>
      <p:sp>
        <p:nvSpPr>
          <p:cNvPr id="62" name="Line 1065"/>
          <p:cNvSpPr>
            <a:spLocks noChangeShapeType="1"/>
          </p:cNvSpPr>
          <p:nvPr/>
        </p:nvSpPr>
        <p:spPr bwMode="auto">
          <a:xfrm>
            <a:off x="5678058" y="3803725"/>
            <a:ext cx="0" cy="81915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solidFill>
                <a:srgbClr val="292934"/>
              </a:solidFill>
              <a:latin typeface="Gill Sans MT"/>
              <a:cs typeface="Gill Sans MT"/>
            </a:endParaRPr>
          </a:p>
        </p:txBody>
      </p:sp>
      <p:sp>
        <p:nvSpPr>
          <p:cNvPr id="63" name="Line 1066"/>
          <p:cNvSpPr>
            <a:spLocks noChangeShapeType="1"/>
          </p:cNvSpPr>
          <p:nvPr/>
        </p:nvSpPr>
        <p:spPr bwMode="auto">
          <a:xfrm flipH="1" flipV="1">
            <a:off x="6438551" y="4790307"/>
            <a:ext cx="1086198" cy="40577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 dirty="0">
              <a:latin typeface="Gill Sans MT"/>
              <a:cs typeface="Gill Sans MT"/>
            </a:endParaRPr>
          </a:p>
        </p:txBody>
      </p:sp>
      <p:sp>
        <p:nvSpPr>
          <p:cNvPr id="64" name="Line 1067"/>
          <p:cNvSpPr>
            <a:spLocks noChangeShapeType="1"/>
          </p:cNvSpPr>
          <p:nvPr/>
        </p:nvSpPr>
        <p:spPr bwMode="auto">
          <a:xfrm flipH="1" flipV="1">
            <a:off x="3968129" y="3740065"/>
            <a:ext cx="942009" cy="10097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65" name="Text Box 1068"/>
          <p:cNvSpPr txBox="1">
            <a:spLocks noChangeArrowheads="1"/>
          </p:cNvSpPr>
          <p:nvPr/>
        </p:nvSpPr>
        <p:spPr bwMode="auto">
          <a:xfrm>
            <a:off x="5137480" y="3972140"/>
            <a:ext cx="4922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800000"/>
                </a:solidFill>
                <a:latin typeface="Gill Sans MT"/>
                <a:cs typeface="Gill Sans MT"/>
              </a:rPr>
              <a:t>No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55713" y="2493730"/>
            <a:ext cx="1199742" cy="1096000"/>
            <a:chOff x="1262926" y="2902155"/>
            <a:chExt cx="1564448" cy="1254332"/>
          </a:xfrm>
        </p:grpSpPr>
        <p:pic>
          <p:nvPicPr>
            <p:cNvPr id="68" name="Picture 67" descr="7288396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2902155"/>
              <a:ext cx="1215420" cy="906682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1262926" y="3733800"/>
              <a:ext cx="1564448" cy="422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 MT"/>
                  <a:cs typeface="Gill Sans MT"/>
                </a:rPr>
                <a:t>Web client</a:t>
              </a:r>
              <a:endParaRPr lang="en-US" b="0" dirty="0">
                <a:latin typeface="Gill Sans MT"/>
                <a:cs typeface="Gill Sans MT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36328" y="1805138"/>
            <a:ext cx="178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FF"/>
                </a:solidFill>
                <a:latin typeface="Gill Sans MT"/>
                <a:cs typeface="Gill Sans MT"/>
              </a:rPr>
              <a:t>http://localhost:8080/cs4640/</a:t>
            </a:r>
            <a:r>
              <a:rPr lang="en-US" sz="1400" dirty="0" err="1" smtClean="0">
                <a:solidFill>
                  <a:srgbClr val="0000FF"/>
                </a:solidFill>
                <a:latin typeface="Gill Sans MT"/>
                <a:cs typeface="Gill Sans MT"/>
              </a:rPr>
              <a:t>hello.jsp</a:t>
            </a:r>
            <a:endParaRPr lang="en-US" sz="1400" dirty="0">
              <a:solidFill>
                <a:srgbClr val="0000FF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98910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8" grpId="0" animBg="1"/>
      <p:bldP spid="32" grpId="0"/>
      <p:bldP spid="36" grpId="0" animBg="1"/>
      <p:bldP spid="37" grpId="0" animBg="1"/>
      <p:bldP spid="38" grpId="0" animBg="1"/>
      <p:bldP spid="42" grpId="0" animBg="1"/>
      <p:bldP spid="46" grpId="0" animBg="1"/>
      <p:bldP spid="50" grpId="0" animBg="1"/>
      <p:bldP spid="51" grpId="0"/>
      <p:bldP spid="55" grpId="0" animBg="1"/>
      <p:bldP spid="56" grpId="0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3471166" y="4525973"/>
            <a:ext cx="2688562" cy="461665"/>
          </a:xfrm>
          <a:prstGeom prst="rect">
            <a:avLst/>
          </a:prstGeom>
          <a:solidFill>
            <a:srgbClr val="E9D7D3"/>
          </a:solidFill>
          <a:ln>
            <a:solidFill>
              <a:srgbClr val="29293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3471166" y="1538596"/>
            <a:ext cx="268856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9"/>
          <p:cNvSpPr/>
          <p:nvPr/>
        </p:nvSpPr>
        <p:spPr>
          <a:xfrm>
            <a:off x="6334462" y="2377205"/>
            <a:ext cx="1693442" cy="1781513"/>
          </a:xfrm>
          <a:prstGeom prst="round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1" name="Rectangle 70"/>
          <p:cNvSpPr/>
          <p:nvPr/>
        </p:nvSpPr>
        <p:spPr>
          <a:xfrm>
            <a:off x="3471165" y="3026075"/>
            <a:ext cx="4222519" cy="461665"/>
          </a:xfrm>
          <a:prstGeom prst="rect">
            <a:avLst/>
          </a:prstGeom>
          <a:solidFill>
            <a:srgbClr val="E9D7D3"/>
          </a:solidFill>
          <a:ln>
            <a:solidFill>
              <a:srgbClr val="29293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JSP Life Cycle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29897" y="1522767"/>
            <a:ext cx="967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Gill Sans MT"/>
                <a:cs typeface="Gill Sans MT"/>
              </a:rPr>
              <a:t>jspInit</a:t>
            </a:r>
            <a:r>
              <a:rPr lang="en-US" sz="2000" dirty="0" smtClean="0">
                <a:latin typeface="Gill Sans MT"/>
                <a:cs typeface="Gill Sans MT"/>
              </a:rPr>
              <a:t>()</a:t>
            </a:r>
            <a:endParaRPr lang="en-US" sz="2000" dirty="0">
              <a:latin typeface="Gill Sans MT"/>
              <a:cs typeface="Gill Sans M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64957" y="2993085"/>
            <a:ext cx="152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MT"/>
                <a:cs typeface="Gill Sans MT"/>
              </a:rPr>
              <a:t>_</a:t>
            </a:r>
            <a:r>
              <a:rPr lang="en-US" sz="2000" dirty="0" err="1" smtClean="0">
                <a:latin typeface="Gill Sans MT"/>
                <a:cs typeface="Gill Sans MT"/>
              </a:rPr>
              <a:t>jspService</a:t>
            </a:r>
            <a:r>
              <a:rPr lang="en-US" sz="2000" dirty="0" smtClean="0">
                <a:latin typeface="Gill Sans MT"/>
                <a:cs typeface="Gill Sans MT"/>
              </a:rPr>
              <a:t>()</a:t>
            </a:r>
            <a:endParaRPr lang="en-US" sz="2000" dirty="0">
              <a:latin typeface="Gill Sans MT"/>
              <a:cs typeface="Gill Sans M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64957" y="4499258"/>
            <a:ext cx="1476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Gill Sans MT"/>
                <a:cs typeface="Gill Sans MT"/>
              </a:rPr>
              <a:t>jspDestroy</a:t>
            </a:r>
            <a:r>
              <a:rPr lang="en-US" sz="2000" dirty="0" smtClean="0">
                <a:latin typeface="Gill Sans MT"/>
                <a:cs typeface="Gill Sans MT"/>
              </a:rPr>
              <a:t>()</a:t>
            </a:r>
            <a:endParaRPr lang="en-US" sz="2000" dirty="0">
              <a:latin typeface="Gill Sans MT"/>
              <a:cs typeface="Gill Sans M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6802" y="3048564"/>
            <a:ext cx="2694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Gill Sans MT"/>
                <a:cs typeface="Gill Sans MT"/>
              </a:rPr>
              <a:t>Main logic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67235" y="1561395"/>
            <a:ext cx="1424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Gill Sans MT"/>
                <a:cs typeface="Gill Sans MT"/>
              </a:rPr>
              <a:t>Initialization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76268" y="4550304"/>
            <a:ext cx="221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Gill Sans MT"/>
                <a:cs typeface="Gill Sans MT"/>
              </a:rPr>
              <a:t>Destruction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76679" y="2232078"/>
            <a:ext cx="8327285" cy="0"/>
          </a:xfrm>
          <a:prstGeom prst="line">
            <a:avLst/>
          </a:prstGeom>
          <a:ln w="28575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21964" y="4313868"/>
            <a:ext cx="8327285" cy="0"/>
          </a:xfrm>
          <a:prstGeom prst="line">
            <a:avLst/>
          </a:prstGeom>
          <a:ln w="28575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510658" y="240126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MT"/>
                <a:cs typeface="Gill Sans MT"/>
              </a:rPr>
              <a:t>Request</a:t>
            </a:r>
            <a:endParaRPr lang="en-US" sz="2000" dirty="0">
              <a:latin typeface="Gill Sans MT"/>
              <a:cs typeface="Gill Sans M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10658" y="3696046"/>
            <a:ext cx="1180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MT"/>
                <a:cs typeface="Gill Sans MT"/>
              </a:rPr>
              <a:t>Response</a:t>
            </a:r>
            <a:endParaRPr lang="en-US" sz="2000" dirty="0">
              <a:latin typeface="Gill Sans MT"/>
              <a:cs typeface="Gill Sans M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014073" y="2817200"/>
            <a:ext cx="0" cy="1000478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743640" y="2059449"/>
            <a:ext cx="0" cy="93363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743640" y="3558732"/>
            <a:ext cx="0" cy="93363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117624" y="33120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7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JSP Elements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191548"/>
            <a:ext cx="8229601" cy="5071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JSP syntax: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&lt;% x </a:t>
            </a:r>
            <a:r>
              <a:rPr lang="is-IS" dirty="0" smtClean="0">
                <a:solidFill>
                  <a:srgbClr val="008000"/>
                </a:solidFill>
              </a:rPr>
              <a:t>… %&gt;       </a:t>
            </a:r>
            <a:r>
              <a:rPr lang="is-IS" dirty="0" smtClean="0">
                <a:solidFill>
                  <a:srgbClr val="292934"/>
                </a:solidFill>
              </a:rPr>
              <a:t>where  </a:t>
            </a:r>
            <a:r>
              <a:rPr lang="is-IS" dirty="0" smtClean="0">
                <a:solidFill>
                  <a:srgbClr val="008000"/>
                </a:solidFill>
              </a:rPr>
              <a:t>x</a:t>
            </a:r>
            <a:r>
              <a:rPr lang="is-IS" dirty="0" smtClean="0">
                <a:solidFill>
                  <a:srgbClr val="FF0000"/>
                </a:solidFill>
              </a:rPr>
              <a:t>  </a:t>
            </a:r>
            <a:r>
              <a:rPr lang="is-IS" dirty="0" smtClean="0"/>
              <a:t>is one of the following</a:t>
            </a:r>
          </a:p>
          <a:p>
            <a:pPr marL="0" indent="0">
              <a:buNone/>
            </a:pPr>
            <a:endParaRPr lang="en-US" sz="12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@ </a:t>
            </a:r>
            <a:r>
              <a:rPr lang="en-US" dirty="0">
                <a:solidFill>
                  <a:srgbClr val="C00000"/>
                </a:solidFill>
              </a:rPr>
              <a:t>Directive </a:t>
            </a:r>
            <a:r>
              <a:rPr lang="en-US" dirty="0" smtClean="0">
                <a:solidFill>
                  <a:srgbClr val="800000"/>
                </a:solidFill>
              </a:rPr>
              <a:t>: </a:t>
            </a:r>
            <a:r>
              <a:rPr lang="en-US" dirty="0" smtClean="0"/>
              <a:t>Global information for page</a:t>
            </a:r>
            <a:endParaRPr lang="en-US" dirty="0"/>
          </a:p>
          <a:p>
            <a:pPr marL="914400" lvl="1" indent="-457200">
              <a:buFontTx/>
              <a:buNone/>
            </a:pPr>
            <a:r>
              <a:rPr lang="en-US" sz="2400" dirty="0" smtClean="0"/>
              <a:t>                     </a:t>
            </a:r>
            <a:r>
              <a:rPr lang="en-US" sz="2400" dirty="0"/>
              <a:t>Language, import statements,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Scripting </a:t>
            </a:r>
            <a:r>
              <a:rPr lang="en-US" dirty="0">
                <a:solidFill>
                  <a:srgbClr val="C00000"/>
                </a:solidFill>
              </a:rPr>
              <a:t>Elements </a:t>
            </a:r>
            <a:r>
              <a:rPr lang="en-US" dirty="0"/>
              <a:t>: Java code</a:t>
            </a:r>
          </a:p>
          <a:p>
            <a:pPr marL="800100" lvl="1" indent="-342900"/>
            <a:r>
              <a:rPr lang="en-US" sz="2400" dirty="0">
                <a:solidFill>
                  <a:srgbClr val="C00000"/>
                </a:solidFill>
              </a:rPr>
              <a:t>! Declarations </a:t>
            </a:r>
            <a:r>
              <a:rPr lang="en-US" sz="2400" dirty="0"/>
              <a:t>: Class level variables and methods</a:t>
            </a:r>
          </a:p>
          <a:p>
            <a:pPr marL="800100" lvl="1" indent="-342900"/>
            <a:r>
              <a:rPr lang="en-US" sz="2400" dirty="0"/>
              <a:t>(blank) </a:t>
            </a:r>
            <a:r>
              <a:rPr lang="en-US" sz="2400" u="sng" dirty="0" err="1">
                <a:solidFill>
                  <a:srgbClr val="C00000"/>
                </a:solidFill>
              </a:rPr>
              <a:t>Scriptlets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: </a:t>
            </a:r>
            <a:r>
              <a:rPr lang="en-US" sz="2400" dirty="0" smtClean="0"/>
              <a:t> A </a:t>
            </a:r>
            <a:r>
              <a:rPr lang="en-US" sz="2400" dirty="0"/>
              <a:t>block of Java code</a:t>
            </a:r>
          </a:p>
          <a:p>
            <a:pPr marL="1295400" lvl="2" indent="-381000">
              <a:buFontTx/>
              <a:buNone/>
            </a:pPr>
            <a:r>
              <a:rPr lang="en-US" sz="2400" dirty="0"/>
              <a:t>                          </a:t>
            </a:r>
            <a:r>
              <a:rPr lang="en-US" sz="2400" dirty="0" smtClean="0"/>
              <a:t>Can </a:t>
            </a:r>
            <a:r>
              <a:rPr lang="en-US" sz="2400" dirty="0"/>
              <a:t>make external calls</a:t>
            </a:r>
          </a:p>
          <a:p>
            <a:pPr marL="800100" lvl="1" indent="-342900"/>
            <a:r>
              <a:rPr lang="en-US" sz="2400" dirty="0">
                <a:solidFill>
                  <a:srgbClr val="C00000"/>
                </a:solidFill>
              </a:rPr>
              <a:t>= Expressions </a:t>
            </a:r>
            <a:r>
              <a:rPr lang="en-US" sz="2400" dirty="0" smtClean="0"/>
              <a:t>:  </a:t>
            </a:r>
            <a:r>
              <a:rPr lang="en-US" sz="2400" dirty="0"/>
              <a:t>Values to be printed</a:t>
            </a:r>
            <a:endParaRPr lang="en-US" sz="2400" u="sng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Actions </a:t>
            </a:r>
            <a:r>
              <a:rPr lang="en-US" dirty="0" smtClean="0"/>
              <a:t>: To </a:t>
            </a:r>
            <a:r>
              <a:rPr lang="en-US" dirty="0"/>
              <a:t>modify runtime behavior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11941" y="1667435"/>
            <a:ext cx="1559857" cy="376518"/>
            <a:chOff x="1411941" y="1667435"/>
            <a:chExt cx="1559857" cy="376518"/>
          </a:xfrm>
        </p:grpSpPr>
        <p:sp>
          <p:nvSpPr>
            <p:cNvPr id="3" name="Rectangle 2"/>
            <p:cNvSpPr/>
            <p:nvPr/>
          </p:nvSpPr>
          <p:spPr>
            <a:xfrm>
              <a:off x="1411941" y="1667435"/>
              <a:ext cx="484093" cy="37651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705" y="1667435"/>
              <a:ext cx="484093" cy="37651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Elbow Connector 9"/>
          <p:cNvCxnSpPr>
            <a:endCxn id="8" idx="2"/>
          </p:cNvCxnSpPr>
          <p:nvPr/>
        </p:nvCxnSpPr>
        <p:spPr>
          <a:xfrm>
            <a:off x="1648918" y="2043953"/>
            <a:ext cx="1080834" cy="12700"/>
          </a:xfrm>
          <a:prstGeom prst="bentConnector4">
            <a:avLst>
              <a:gd name="adj1" fmla="val -30"/>
              <a:gd name="adj2" fmla="val 1486882"/>
            </a:avLst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51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(1) JSP Directives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208709"/>
            <a:ext cx="8229601" cy="5071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Information sent to the JSP container</a:t>
            </a:r>
          </a:p>
          <a:p>
            <a:pPr marL="0" indent="0">
              <a:buNone/>
            </a:pPr>
            <a:endParaRPr lang="en-US" sz="12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&lt;</a:t>
            </a:r>
            <a:r>
              <a:rPr lang="en-US" dirty="0">
                <a:solidFill>
                  <a:srgbClr val="008000"/>
                </a:solidFill>
              </a:rPr>
              <a:t>%@ page attribute=value … %&gt;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Page attributes are listed in book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You will usually use the defaults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&lt;</a:t>
            </a:r>
            <a:r>
              <a:rPr lang="en-US" dirty="0">
                <a:solidFill>
                  <a:srgbClr val="008000"/>
                </a:solidFill>
              </a:rPr>
              <a:t>%@ include </a:t>
            </a:r>
            <a:r>
              <a:rPr lang="en-US" dirty="0" smtClean="0">
                <a:solidFill>
                  <a:srgbClr val="008000"/>
                </a:solidFill>
              </a:rPr>
              <a:t>file=“filename” </a:t>
            </a:r>
            <a:r>
              <a:rPr lang="en-US" dirty="0">
                <a:solidFill>
                  <a:srgbClr val="008000"/>
                </a:solidFill>
              </a:rPr>
              <a:t>%&gt;</a:t>
            </a:r>
          </a:p>
          <a:p>
            <a:pPr lvl="1"/>
            <a:r>
              <a:rPr lang="en-US" sz="2200" dirty="0"/>
              <a:t>File inserted into the JSP inline before JSP is compiled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&lt;%@ </a:t>
            </a:r>
            <a:r>
              <a:rPr lang="en-US" dirty="0" err="1" smtClean="0">
                <a:solidFill>
                  <a:srgbClr val="008000"/>
                </a:solidFill>
              </a:rPr>
              <a:t>taglib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uri</a:t>
            </a:r>
            <a:r>
              <a:rPr lang="en-US" dirty="0" smtClean="0">
                <a:solidFill>
                  <a:srgbClr val="008000"/>
                </a:solidFill>
              </a:rPr>
              <a:t>=“</a:t>
            </a:r>
            <a:r>
              <a:rPr lang="en-US" dirty="0" err="1" smtClean="0">
                <a:solidFill>
                  <a:srgbClr val="008000"/>
                </a:solidFill>
              </a:rPr>
              <a:t>tagLibURI</a:t>
            </a:r>
            <a:r>
              <a:rPr lang="en-US" dirty="0" smtClean="0">
                <a:solidFill>
                  <a:srgbClr val="008000"/>
                </a:solidFill>
              </a:rPr>
              <a:t>” prefix=“</a:t>
            </a:r>
            <a:r>
              <a:rPr lang="en-US" dirty="0" err="1" smtClean="0">
                <a:solidFill>
                  <a:srgbClr val="008000"/>
                </a:solidFill>
              </a:rPr>
              <a:t>tagPrefix</a:t>
            </a:r>
            <a:r>
              <a:rPr lang="en-US" dirty="0" smtClean="0">
                <a:solidFill>
                  <a:srgbClr val="008000"/>
                </a:solidFill>
              </a:rPr>
              <a:t>” %&gt;</a:t>
            </a:r>
          </a:p>
          <a:p>
            <a:pPr marL="617220" lvl="2" indent="-342900"/>
            <a:r>
              <a:rPr lang="en-US" sz="2200" dirty="0" smtClean="0"/>
              <a:t>Declare a tag library used in the JSP</a:t>
            </a:r>
          </a:p>
          <a:p>
            <a:pPr marL="617220" lvl="2" indent="-342900"/>
            <a:r>
              <a:rPr lang="en-US" sz="2200" dirty="0" smtClean="0"/>
              <a:t>Usually for custom tags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91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(2) JSP Scripts – Declarations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208709"/>
            <a:ext cx="8229601" cy="5071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</a:rPr>
              <a:t>Java code to define class-level variables and methods</a:t>
            </a:r>
          </a:p>
          <a:p>
            <a:pPr marL="0" indent="0">
              <a:buNone/>
            </a:pPr>
            <a:endParaRPr lang="en-US" sz="1200" dirty="0" smtClean="0">
              <a:solidFill>
                <a:srgbClr val="008000"/>
              </a:solidFill>
            </a:endParaRPr>
          </a:p>
          <a:p>
            <a:pPr marL="548640" lvl="2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&lt;%!  </a:t>
            </a:r>
            <a:r>
              <a:rPr lang="en-US" sz="2400" dirty="0" err="1">
                <a:solidFill>
                  <a:srgbClr val="008000"/>
                </a:solidFill>
              </a:rPr>
              <a:t>int</a:t>
            </a:r>
            <a:r>
              <a:rPr lang="en-US" sz="2400" dirty="0">
                <a:solidFill>
                  <a:srgbClr val="008000"/>
                </a:solidFill>
              </a:rPr>
              <a:t> Sum = 0;</a:t>
            </a:r>
          </a:p>
          <a:p>
            <a:pPr marL="548640" lvl="2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        private void </a:t>
            </a:r>
            <a:r>
              <a:rPr lang="en-US" sz="2400" dirty="0" err="1">
                <a:solidFill>
                  <a:srgbClr val="008000"/>
                </a:solidFill>
              </a:rPr>
              <a:t>AddToCount</a:t>
            </a:r>
            <a:r>
              <a:rPr lang="en-US" sz="2400" dirty="0">
                <a:solidFill>
                  <a:srgbClr val="008000"/>
                </a:solidFill>
              </a:rPr>
              <a:t> (</a:t>
            </a:r>
            <a:r>
              <a:rPr lang="en-US" sz="2400" dirty="0" err="1">
                <a:solidFill>
                  <a:srgbClr val="008000"/>
                </a:solidFill>
              </a:rPr>
              <a:t>int</a:t>
            </a:r>
            <a:r>
              <a:rPr lang="en-US" sz="2400" dirty="0">
                <a:solidFill>
                  <a:srgbClr val="008000"/>
                </a:solidFill>
              </a:rPr>
              <a:t> X)</a:t>
            </a:r>
          </a:p>
          <a:p>
            <a:pPr marL="548640" lvl="2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        {   // To be called from a </a:t>
            </a:r>
            <a:r>
              <a:rPr lang="en-US" sz="2400" dirty="0" err="1">
                <a:solidFill>
                  <a:srgbClr val="008000"/>
                </a:solidFill>
              </a:rPr>
              <a:t>scriptlet</a:t>
            </a:r>
            <a:endParaRPr lang="en-US" sz="2400" dirty="0">
              <a:solidFill>
                <a:srgbClr val="008000"/>
              </a:solidFill>
            </a:endParaRPr>
          </a:p>
          <a:p>
            <a:pPr marL="548640" lvl="2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            Sum = Sum + X;</a:t>
            </a:r>
          </a:p>
          <a:p>
            <a:pPr marL="548640" lvl="2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        }</a:t>
            </a:r>
          </a:p>
          <a:p>
            <a:pPr marL="548640" lvl="2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%</a:t>
            </a:r>
            <a:r>
              <a:rPr lang="en-US" sz="2400" dirty="0" smtClean="0">
                <a:solidFill>
                  <a:srgbClr val="008000"/>
                </a:solidFill>
              </a:rPr>
              <a:t>&gt;</a:t>
            </a:r>
            <a:endParaRPr lang="en-US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jspInit</a:t>
            </a:r>
            <a:r>
              <a:rPr lang="en-US" dirty="0" smtClean="0">
                <a:solidFill>
                  <a:srgbClr val="008000"/>
                </a:solidFill>
              </a:rPr>
              <a:t>()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jspDestroy</a:t>
            </a:r>
            <a:r>
              <a:rPr lang="en-US" dirty="0" smtClean="0">
                <a:solidFill>
                  <a:srgbClr val="008000"/>
                </a:solidFill>
              </a:rPr>
              <a:t>()</a:t>
            </a:r>
            <a:r>
              <a:rPr lang="en-US" dirty="0" smtClean="0">
                <a:solidFill>
                  <a:srgbClr val="292934"/>
                </a:solidFill>
              </a:rPr>
              <a:t> can also be defined here to initialize and clean up state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300118" y="1804083"/>
            <a:ext cx="433421" cy="61563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62169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(2) JSP Scripts – </a:t>
            </a:r>
            <a:r>
              <a:rPr lang="en-US" dirty="0" err="1" smtClean="0"/>
              <a:t>Scriptlets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157226"/>
            <a:ext cx="8229601" cy="50711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Blocks of general </a:t>
            </a:r>
            <a:r>
              <a:rPr lang="en-US" dirty="0">
                <a:solidFill>
                  <a:srgbClr val="C00000"/>
                </a:solidFill>
              </a:rPr>
              <a:t>Java </a:t>
            </a:r>
            <a:r>
              <a:rPr lang="en-US" dirty="0"/>
              <a:t>code</a:t>
            </a:r>
          </a:p>
          <a:p>
            <a:pPr>
              <a:lnSpc>
                <a:spcPct val="120000"/>
              </a:lnSpc>
            </a:pPr>
            <a:r>
              <a:rPr lang="en-US" dirty="0"/>
              <a:t>Placed in </a:t>
            </a:r>
            <a:r>
              <a:rPr lang="en-US" dirty="0">
                <a:solidFill>
                  <a:srgbClr val="C00000"/>
                </a:solidFill>
                <a:latin typeface="Arial Unicode MS"/>
                <a:cs typeface="Arial Unicode MS"/>
              </a:rPr>
              <a:t>_</a:t>
            </a:r>
            <a:r>
              <a:rPr lang="en-US" dirty="0" err="1">
                <a:solidFill>
                  <a:srgbClr val="C00000"/>
                </a:solidFill>
                <a:latin typeface="Arial Unicode MS"/>
                <a:cs typeface="Arial Unicode MS"/>
              </a:rPr>
              <a:t>jspService</a:t>
            </a:r>
            <a:r>
              <a:rPr lang="en-US" dirty="0">
                <a:solidFill>
                  <a:srgbClr val="C00000"/>
                </a:solidFill>
                <a:latin typeface="Arial Unicode MS"/>
                <a:cs typeface="Arial Unicode MS"/>
              </a:rPr>
              <a:t>()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translator</a:t>
            </a:r>
            <a:endParaRPr lang="en-US" dirty="0">
              <a:solidFill>
                <a:schemeClr val="tx2"/>
              </a:solidFill>
              <a:latin typeface="Arial Unicode MS"/>
              <a:cs typeface="Arial Unicode MS"/>
            </a:endParaRPr>
          </a:p>
          <a:p>
            <a:pPr>
              <a:lnSpc>
                <a:spcPct val="120000"/>
              </a:lnSpc>
            </a:pPr>
            <a:r>
              <a:rPr lang="en-US" dirty="0"/>
              <a:t>Can </a:t>
            </a:r>
            <a:r>
              <a:rPr lang="en-US" dirty="0">
                <a:solidFill>
                  <a:srgbClr val="C00000"/>
                </a:solidFill>
              </a:rPr>
              <a:t>access variables </a:t>
            </a:r>
            <a:r>
              <a:rPr lang="en-US" dirty="0"/>
              <a:t>from JSP Declarations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Scriptlets</a:t>
            </a:r>
            <a:r>
              <a:rPr lang="en-US" dirty="0"/>
              <a:t> can access servlet </a:t>
            </a:r>
            <a:r>
              <a:rPr lang="en-US" dirty="0">
                <a:solidFill>
                  <a:srgbClr val="C00000"/>
                </a:solidFill>
              </a:rPr>
              <a:t>objects</a:t>
            </a:r>
          </a:p>
          <a:p>
            <a:pPr lvl="1"/>
            <a:r>
              <a:rPr lang="en-US" sz="2200" b="1" dirty="0">
                <a:solidFill>
                  <a:srgbClr val="C00000"/>
                </a:solidFill>
                <a:latin typeface="Arial Unicode MS"/>
                <a:cs typeface="Arial Unicode MS"/>
              </a:rPr>
              <a:t>request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: </a:t>
            </a:r>
            <a:r>
              <a:rPr lang="en-US" sz="2200" dirty="0" err="1"/>
              <a:t>HttpServletRequest</a:t>
            </a:r>
            <a:r>
              <a:rPr lang="en-US" sz="2200" dirty="0"/>
              <a:t> object</a:t>
            </a:r>
          </a:p>
          <a:p>
            <a:pPr lvl="1"/>
            <a:r>
              <a:rPr lang="en-US" sz="2200" b="1" dirty="0">
                <a:solidFill>
                  <a:srgbClr val="C00000"/>
                </a:solidFill>
                <a:latin typeface="Arial Unicode MS"/>
                <a:cs typeface="Arial Unicode MS"/>
              </a:rPr>
              <a:t>response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: </a:t>
            </a:r>
            <a:r>
              <a:rPr lang="en-US" sz="2200" dirty="0" err="1"/>
              <a:t>HttpServletResponse</a:t>
            </a:r>
            <a:r>
              <a:rPr lang="en-US" sz="2200" dirty="0"/>
              <a:t> object</a:t>
            </a:r>
          </a:p>
          <a:p>
            <a:pPr lvl="1"/>
            <a:r>
              <a:rPr lang="en-US" sz="2200" b="1" dirty="0">
                <a:solidFill>
                  <a:srgbClr val="C00000"/>
                </a:solidFill>
                <a:latin typeface="Arial Unicode MS"/>
                <a:cs typeface="Arial Unicode MS"/>
              </a:rPr>
              <a:t>out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: for printing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2085" y="4466985"/>
            <a:ext cx="801073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Gill Sans MT"/>
                <a:cs typeface="Gill Sans MT"/>
              </a:rPr>
              <a:t>&lt;%</a:t>
            </a:r>
          </a:p>
          <a:p>
            <a:r>
              <a:rPr lang="en-US" sz="2400" dirty="0">
                <a:solidFill>
                  <a:srgbClr val="008000"/>
                </a:solidFill>
                <a:latin typeface="Gill Sans MT"/>
                <a:cs typeface="Gill Sans MT"/>
              </a:rPr>
              <a:t>     String </a:t>
            </a:r>
            <a:r>
              <a:rPr lang="en-US" sz="2400" dirty="0" err="1">
                <a:solidFill>
                  <a:srgbClr val="008000"/>
                </a:solidFill>
                <a:latin typeface="Gill Sans MT"/>
                <a:cs typeface="Gill Sans MT"/>
              </a:rPr>
              <a:t>nameVal</a:t>
            </a:r>
            <a:r>
              <a:rPr lang="en-US" sz="2400" dirty="0">
                <a:solidFill>
                  <a:srgbClr val="008000"/>
                </a:solidFill>
                <a:latin typeface="Gill Sans MT"/>
                <a:cs typeface="Gill Sans MT"/>
              </a:rPr>
              <a:t> = </a:t>
            </a:r>
            <a:r>
              <a:rPr lang="en-US" sz="2400" dirty="0" err="1">
                <a:solidFill>
                  <a:srgbClr val="008000"/>
                </a:solidFill>
                <a:latin typeface="Gill Sans MT"/>
                <a:cs typeface="Gill Sans MT"/>
              </a:rPr>
              <a:t>request.getParameter</a:t>
            </a:r>
            <a:r>
              <a:rPr lang="en-US" sz="2400" dirty="0">
                <a:solidFill>
                  <a:srgbClr val="008000"/>
                </a:solidFill>
                <a:latin typeface="Gill Sans MT"/>
                <a:cs typeface="Gill Sans MT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Gill Sans MT"/>
                <a:cs typeface="Gill Sans MT"/>
              </a:rPr>
              <a:t>(“LASTNAME”);</a:t>
            </a:r>
            <a:endParaRPr lang="en-US" sz="2400" dirty="0">
              <a:solidFill>
                <a:srgbClr val="008000"/>
              </a:solidFill>
              <a:latin typeface="Gill Sans MT"/>
              <a:cs typeface="Gill Sans MT"/>
            </a:endParaRPr>
          </a:p>
          <a:p>
            <a:r>
              <a:rPr lang="en-US" sz="2400" dirty="0">
                <a:solidFill>
                  <a:srgbClr val="008000"/>
                </a:solidFill>
                <a:latin typeface="Gill Sans MT"/>
                <a:cs typeface="Gill Sans MT"/>
              </a:rPr>
              <a:t>     </a:t>
            </a:r>
            <a:r>
              <a:rPr lang="en-US" sz="2400" dirty="0" err="1">
                <a:solidFill>
                  <a:srgbClr val="008000"/>
                </a:solidFill>
                <a:latin typeface="Gill Sans MT"/>
                <a:cs typeface="Gill Sans MT"/>
              </a:rPr>
              <a:t>out.println</a:t>
            </a:r>
            <a:r>
              <a:rPr lang="en-US" sz="2400" dirty="0">
                <a:solidFill>
                  <a:srgbClr val="008000"/>
                </a:solidFill>
                <a:latin typeface="Gill Sans MT"/>
                <a:cs typeface="Gill Sans MT"/>
              </a:rPr>
              <a:t> (</a:t>
            </a:r>
            <a:r>
              <a:rPr lang="en-US" sz="2400" dirty="0" err="1">
                <a:solidFill>
                  <a:srgbClr val="008000"/>
                </a:solidFill>
                <a:latin typeface="Gill Sans MT"/>
                <a:cs typeface="Gill Sans MT"/>
              </a:rPr>
              <a:t>nameVal</a:t>
            </a:r>
            <a:r>
              <a:rPr lang="en-US" sz="2400" dirty="0">
                <a:solidFill>
                  <a:srgbClr val="008000"/>
                </a:solidFill>
                <a:latin typeface="Gill Sans MT"/>
                <a:cs typeface="Gill Sans MT"/>
              </a:rPr>
              <a:t>);</a:t>
            </a:r>
          </a:p>
          <a:p>
            <a:r>
              <a:rPr lang="en-US" sz="2400" dirty="0">
                <a:solidFill>
                  <a:srgbClr val="008000"/>
                </a:solidFill>
                <a:latin typeface="Gill Sans MT"/>
                <a:cs typeface="Gill Sans MT"/>
              </a:rPr>
              <a:t>%&gt;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017070" y="4805105"/>
            <a:ext cx="1411184" cy="557390"/>
          </a:xfrm>
          <a:prstGeom prst="ellipse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21591" y="4217219"/>
            <a:ext cx="4527191" cy="669514"/>
            <a:chOff x="4221591" y="4217219"/>
            <a:chExt cx="4527191" cy="669514"/>
          </a:xfrm>
        </p:grpSpPr>
        <p:sp>
          <p:nvSpPr>
            <p:cNvPr id="3" name="Rectangle 2"/>
            <p:cNvSpPr/>
            <p:nvPr/>
          </p:nvSpPr>
          <p:spPr>
            <a:xfrm>
              <a:off x="5244147" y="4217219"/>
              <a:ext cx="3504635" cy="4308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C00000"/>
                  </a:solidFill>
                  <a:latin typeface="Gill Sans MT"/>
                  <a:cs typeface="Gill Sans MT"/>
                </a:rPr>
                <a:t>Must use the name “request”</a:t>
              </a:r>
              <a:endParaRPr lang="en-US" sz="2200" dirty="0">
                <a:solidFill>
                  <a:srgbClr val="C00000"/>
                </a:solidFill>
                <a:latin typeface="Gill Sans MT"/>
                <a:cs typeface="Gill Sans MT"/>
              </a:endParaRPr>
            </a:p>
          </p:txBody>
        </p:sp>
        <p:cxnSp>
          <p:nvCxnSpPr>
            <p:cNvPr id="11" name="Straight Connector 10"/>
            <p:cNvCxnSpPr>
              <a:endCxn id="9" idx="7"/>
            </p:cNvCxnSpPr>
            <p:nvPr/>
          </p:nvCxnSpPr>
          <p:spPr>
            <a:xfrm flipH="1">
              <a:off x="4221591" y="4466985"/>
              <a:ext cx="1022556" cy="419748"/>
            </a:xfrm>
            <a:prstGeom prst="line">
              <a:avLst/>
            </a:prstGeom>
            <a:ln>
              <a:solidFill>
                <a:srgbClr val="292934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342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(2) JSP Scripts – Expressions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208709"/>
            <a:ext cx="8229601" cy="5071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</a:rPr>
              <a:t>Abbreviated </a:t>
            </a:r>
            <a:r>
              <a:rPr lang="en-US" dirty="0" err="1" smtClean="0">
                <a:solidFill>
                  <a:srgbClr val="292934"/>
                </a:solidFill>
              </a:rPr>
              <a:t>scriptlet</a:t>
            </a:r>
            <a:r>
              <a:rPr lang="en-US" dirty="0" smtClean="0">
                <a:solidFill>
                  <a:srgbClr val="292934"/>
                </a:solidFill>
              </a:rPr>
              <a:t> print statement</a:t>
            </a: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pPr marL="548640" lvl="2" indent="0"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&lt;p&gt;</a:t>
            </a:r>
            <a:r>
              <a:rPr lang="en-US" sz="2400" dirty="0">
                <a:solidFill>
                  <a:srgbClr val="008000"/>
                </a:solidFill>
              </a:rPr>
              <a:t/>
            </a:r>
            <a:br>
              <a:rPr lang="en-US" sz="2400" dirty="0">
                <a:solidFill>
                  <a:srgbClr val="008000"/>
                </a:solidFill>
              </a:rPr>
            </a:br>
            <a:r>
              <a:rPr lang="en-US" sz="2400" dirty="0">
                <a:solidFill>
                  <a:srgbClr val="008000"/>
                </a:solidFill>
              </a:rPr>
              <a:t>The user’s last name is &lt;%= </a:t>
            </a:r>
            <a:r>
              <a:rPr lang="en-US" sz="2400" dirty="0" err="1">
                <a:solidFill>
                  <a:srgbClr val="008000"/>
                </a:solidFill>
              </a:rPr>
              <a:t>nameVal</a:t>
            </a:r>
            <a:r>
              <a:rPr lang="en-US" sz="2400" dirty="0">
                <a:solidFill>
                  <a:srgbClr val="008000"/>
                </a:solidFill>
              </a:rPr>
              <a:t> %&gt;</a:t>
            </a:r>
          </a:p>
          <a:p>
            <a:pPr marL="548640" lvl="2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&lt;</a:t>
            </a:r>
            <a:r>
              <a:rPr lang="en-US" sz="2400" dirty="0" smtClean="0">
                <a:solidFill>
                  <a:srgbClr val="008000"/>
                </a:solidFill>
              </a:rPr>
              <a:t>/p&gt;</a:t>
            </a:r>
            <a:endParaRPr lang="en-US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217954" y="2339532"/>
            <a:ext cx="502077" cy="629335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Gill Sans M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448389" y="2419714"/>
            <a:ext cx="4236235" cy="1867425"/>
            <a:chOff x="3774505" y="2385392"/>
            <a:chExt cx="4236235" cy="1867425"/>
          </a:xfrm>
        </p:grpSpPr>
        <p:sp>
          <p:nvSpPr>
            <p:cNvPr id="3" name="Rectangle 2"/>
            <p:cNvSpPr/>
            <p:nvPr/>
          </p:nvSpPr>
          <p:spPr>
            <a:xfrm>
              <a:off x="3774505" y="3483376"/>
              <a:ext cx="4236235" cy="76944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>
                  <a:latin typeface="Gill Sans MT"/>
                  <a:cs typeface="Gill Sans MT"/>
                </a:rPr>
                <a:t>Expression is evaluated and turned into a </a:t>
              </a:r>
              <a:r>
                <a:rPr lang="en-US" sz="2200" dirty="0">
                  <a:solidFill>
                    <a:srgbClr val="C00000"/>
                  </a:solidFill>
                  <a:latin typeface="Gill Sans MT"/>
                  <a:cs typeface="Gill Sans MT"/>
                </a:rPr>
                <a:t>string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05124" y="2385392"/>
              <a:ext cx="2385769" cy="514831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4857347" y="2986028"/>
              <a:ext cx="308948" cy="549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96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(3) JSP Actions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208709"/>
            <a:ext cx="8229601" cy="50711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Tags to change the </a:t>
            </a:r>
            <a:r>
              <a:rPr lang="en-US" dirty="0">
                <a:solidFill>
                  <a:srgbClr val="C00000"/>
                </a:solidFill>
              </a:rPr>
              <a:t>behavior</a:t>
            </a:r>
            <a:r>
              <a:rPr lang="en-US" dirty="0">
                <a:solidFill>
                  <a:srgbClr val="D2533C"/>
                </a:solidFill>
              </a:rPr>
              <a:t> </a:t>
            </a:r>
            <a:r>
              <a:rPr lang="en-US" dirty="0"/>
              <a:t>of the JSP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dirty="0"/>
              <a:t>Action types: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&lt;</a:t>
            </a:r>
            <a:r>
              <a:rPr lang="en-US" sz="2400" dirty="0" err="1">
                <a:solidFill>
                  <a:srgbClr val="C00000"/>
                </a:solidFill>
              </a:rPr>
              <a:t>jsp</a:t>
            </a:r>
            <a:r>
              <a:rPr lang="en-US" sz="2400" dirty="0">
                <a:solidFill>
                  <a:srgbClr val="C00000"/>
                </a:solidFill>
              </a:rPr>
              <a:t>: include&gt;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&lt;</a:t>
            </a:r>
            <a:r>
              <a:rPr lang="en-US" sz="2400" dirty="0" err="1">
                <a:solidFill>
                  <a:srgbClr val="C00000"/>
                </a:solidFill>
              </a:rPr>
              <a:t>jsp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 err="1">
                <a:solidFill>
                  <a:srgbClr val="C00000"/>
                </a:solidFill>
              </a:rPr>
              <a:t>useBean</a:t>
            </a:r>
            <a:r>
              <a:rPr lang="en-US" sz="2400" dirty="0">
                <a:solidFill>
                  <a:srgbClr val="C00000"/>
                </a:solidFill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&lt;</a:t>
            </a:r>
            <a:r>
              <a:rPr lang="en-US" sz="2400" dirty="0" err="1">
                <a:solidFill>
                  <a:srgbClr val="C00000"/>
                </a:solidFill>
              </a:rPr>
              <a:t>jsp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 err="1">
                <a:solidFill>
                  <a:srgbClr val="C00000"/>
                </a:solidFill>
              </a:rPr>
              <a:t>setProperty</a:t>
            </a:r>
            <a:r>
              <a:rPr lang="en-US" sz="2400" dirty="0">
                <a:solidFill>
                  <a:srgbClr val="C00000"/>
                </a:solidFill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&lt;</a:t>
            </a:r>
            <a:r>
              <a:rPr lang="en-US" sz="2400" dirty="0" err="1">
                <a:solidFill>
                  <a:srgbClr val="C00000"/>
                </a:solidFill>
              </a:rPr>
              <a:t>jsp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 err="1">
                <a:solidFill>
                  <a:srgbClr val="C00000"/>
                </a:solidFill>
              </a:rPr>
              <a:t>getProperty</a:t>
            </a:r>
            <a:r>
              <a:rPr lang="en-US" sz="2400" dirty="0">
                <a:solidFill>
                  <a:srgbClr val="C00000"/>
                </a:solidFill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&lt;</a:t>
            </a:r>
            <a:r>
              <a:rPr lang="en-US" sz="2400" dirty="0" err="1">
                <a:solidFill>
                  <a:srgbClr val="C00000"/>
                </a:solidFill>
              </a:rPr>
              <a:t>jsp</a:t>
            </a:r>
            <a:r>
              <a:rPr lang="en-US" sz="2400" dirty="0">
                <a:solidFill>
                  <a:srgbClr val="C00000"/>
                </a:solidFill>
              </a:rPr>
              <a:t>: forward&gt;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&lt;</a:t>
            </a:r>
            <a:r>
              <a:rPr lang="en-US" sz="2400" dirty="0" err="1"/>
              <a:t>jsp</a:t>
            </a:r>
            <a:r>
              <a:rPr lang="en-US" sz="2400" dirty="0"/>
              <a:t>: </a:t>
            </a:r>
            <a:r>
              <a:rPr lang="en-US" sz="2400" dirty="0" err="1"/>
              <a:t>param</a:t>
            </a:r>
            <a:r>
              <a:rPr lang="en-US" sz="2400" dirty="0"/>
              <a:t>&gt;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&lt;</a:t>
            </a:r>
            <a:r>
              <a:rPr lang="en-US" sz="2400" dirty="0" err="1"/>
              <a:t>jsp</a:t>
            </a:r>
            <a:r>
              <a:rPr lang="en-US" sz="2400" dirty="0"/>
              <a:t>: plugin&gt;</a:t>
            </a:r>
          </a:p>
        </p:txBody>
      </p:sp>
    </p:spTree>
    <p:extLst>
      <p:ext uri="{BB962C8B-B14F-4D97-AF65-F5344CB8AC3E}">
        <p14:creationId xmlns:p14="http://schemas.microsoft.com/office/powerpoint/2010/main" val="159008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(3) JSP Actions – Include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5707" y="1208709"/>
            <a:ext cx="8433635" cy="103939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Arial Unicode MS"/>
                <a:cs typeface="Arial Unicode MS"/>
              </a:rPr>
              <a:t>&lt;</a:t>
            </a:r>
            <a:r>
              <a:rPr lang="en-US" dirty="0" err="1">
                <a:solidFill>
                  <a:srgbClr val="C00000"/>
                </a:solidFill>
                <a:latin typeface="Arial Unicode MS"/>
                <a:cs typeface="Arial Unicode MS"/>
              </a:rPr>
              <a:t>jsp:include</a:t>
            </a:r>
            <a:r>
              <a:rPr lang="en-US" dirty="0">
                <a:solidFill>
                  <a:srgbClr val="C00000"/>
                </a:solidFill>
                <a:latin typeface="Arial Unicode MS"/>
                <a:cs typeface="Arial Unicode MS"/>
              </a:rPr>
              <a:t>&gt; </a:t>
            </a:r>
            <a:r>
              <a:rPr lang="en-US" dirty="0"/>
              <a:t>can be used to include either a </a:t>
            </a:r>
            <a:r>
              <a:rPr lang="en-US" dirty="0">
                <a:solidFill>
                  <a:srgbClr val="C00000"/>
                </a:solidFill>
              </a:rPr>
              <a:t>static</a:t>
            </a:r>
            <a:r>
              <a:rPr lang="en-US" dirty="0">
                <a:solidFill>
                  <a:srgbClr val="D2533C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dynamic</a:t>
            </a:r>
            <a:r>
              <a:rPr lang="en-US" dirty="0">
                <a:solidFill>
                  <a:srgbClr val="D2533C"/>
                </a:solidFill>
              </a:rPr>
              <a:t> </a:t>
            </a:r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8926" y="2509719"/>
            <a:ext cx="3590232" cy="2518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C00000"/>
                </a:solidFill>
                <a:latin typeface="Gill Sans MT"/>
                <a:cs typeface="Gill Sans MT"/>
              </a:rPr>
              <a:t>Static </a:t>
            </a:r>
            <a:endParaRPr lang="en-US" sz="2200" dirty="0" smtClean="0">
              <a:solidFill>
                <a:srgbClr val="C00000"/>
              </a:solidFill>
              <a:latin typeface="Gill Sans MT"/>
              <a:cs typeface="Gill Sans MT"/>
            </a:endParaRP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200" dirty="0" smtClean="0">
                <a:latin typeface="Gill Sans MT"/>
                <a:cs typeface="Gill Sans MT"/>
              </a:rPr>
              <a:t>A </a:t>
            </a:r>
            <a:r>
              <a:rPr lang="en-US" sz="2200" dirty="0">
                <a:latin typeface="Gill Sans MT"/>
                <a:cs typeface="Gill Sans MT"/>
              </a:rPr>
              <a:t>static file is loaded inline into the JSP before translation and </a:t>
            </a:r>
            <a:r>
              <a:rPr lang="en-US" sz="2200" dirty="0" smtClean="0">
                <a:latin typeface="Gill Sans MT"/>
                <a:cs typeface="Gill Sans MT"/>
              </a:rPr>
              <a:t>compiling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200" dirty="0" smtClean="0">
                <a:latin typeface="Gill Sans MT"/>
                <a:cs typeface="Gill Sans MT"/>
              </a:rPr>
              <a:t>The </a:t>
            </a:r>
            <a:r>
              <a:rPr lang="en-US" sz="2200" dirty="0">
                <a:solidFill>
                  <a:srgbClr val="C00000"/>
                </a:solidFill>
                <a:latin typeface="Gill Sans MT"/>
                <a:cs typeface="Gill Sans MT"/>
              </a:rPr>
              <a:t>same content </a:t>
            </a:r>
            <a:r>
              <a:rPr lang="en-US" sz="2200" dirty="0">
                <a:latin typeface="Gill Sans MT"/>
                <a:cs typeface="Gill Sans MT"/>
              </a:rPr>
              <a:t>is included every </a:t>
            </a:r>
            <a:r>
              <a:rPr lang="en-US" sz="2200" dirty="0" smtClean="0">
                <a:latin typeface="Gill Sans MT"/>
                <a:cs typeface="Gill Sans MT"/>
              </a:rPr>
              <a:t>time</a:t>
            </a:r>
            <a:endParaRPr lang="en-US" sz="2200" dirty="0">
              <a:latin typeface="Gill Sans MT"/>
              <a:cs typeface="Gill Sans 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8400" y="2492558"/>
            <a:ext cx="4308106" cy="2518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C00000"/>
                </a:solidFill>
                <a:latin typeface="Gill Sans MT"/>
                <a:cs typeface="Gill Sans MT"/>
              </a:rPr>
              <a:t>Dynamic </a:t>
            </a:r>
            <a:endParaRPr lang="en-US" sz="2200" dirty="0" smtClean="0">
              <a:latin typeface="Gill Sans MT"/>
              <a:cs typeface="Gill Sans MT"/>
            </a:endParaRP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200" dirty="0" smtClean="0">
                <a:latin typeface="Gill Sans MT"/>
                <a:cs typeface="Gill Sans MT"/>
              </a:rPr>
              <a:t> </a:t>
            </a:r>
            <a:r>
              <a:rPr lang="en-US" sz="2200" dirty="0">
                <a:latin typeface="Gill Sans MT"/>
                <a:cs typeface="Gill Sans MT"/>
              </a:rPr>
              <a:t>A web software component is </a:t>
            </a:r>
            <a:r>
              <a:rPr lang="en-US" sz="2200" dirty="0">
                <a:solidFill>
                  <a:srgbClr val="C00000"/>
                </a:solidFill>
                <a:latin typeface="Gill Sans MT"/>
                <a:cs typeface="Gill Sans MT"/>
              </a:rPr>
              <a:t>run </a:t>
            </a:r>
            <a:r>
              <a:rPr lang="en-US" sz="2200" dirty="0">
                <a:latin typeface="Gill Sans MT"/>
                <a:cs typeface="Gill Sans MT"/>
              </a:rPr>
              <a:t>and the results are included as part of the </a:t>
            </a:r>
            <a:r>
              <a:rPr lang="en-US" sz="2200" dirty="0" smtClean="0">
                <a:latin typeface="Gill Sans MT"/>
                <a:cs typeface="Gill Sans MT"/>
              </a:rPr>
              <a:t>response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200" dirty="0" smtClean="0">
                <a:latin typeface="Gill Sans MT"/>
                <a:cs typeface="Gill Sans MT"/>
              </a:rPr>
              <a:t>A dynamic include can result in </a:t>
            </a:r>
            <a:r>
              <a:rPr lang="en-US" sz="2200" dirty="0" smtClean="0">
                <a:solidFill>
                  <a:srgbClr val="C00000"/>
                </a:solidFill>
                <a:latin typeface="Gill Sans MT"/>
                <a:cs typeface="Gill Sans MT"/>
              </a:rPr>
              <a:t>different content </a:t>
            </a:r>
            <a:r>
              <a:rPr lang="en-US" sz="2200" dirty="0" smtClean="0">
                <a:latin typeface="Gill Sans MT"/>
                <a:cs typeface="Gill Sans MT"/>
              </a:rPr>
              <a:t>each time </a:t>
            </a:r>
          </a:p>
        </p:txBody>
      </p:sp>
    </p:spTree>
    <p:extLst>
      <p:ext uri="{BB962C8B-B14F-4D97-AF65-F5344CB8AC3E}">
        <p14:creationId xmlns:p14="http://schemas.microsoft.com/office/powerpoint/2010/main" val="16907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Web Applications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292934"/>
                </a:solidFill>
              </a:rPr>
              <a:t>A web application uses enabling technologies to</a:t>
            </a:r>
          </a:p>
          <a:p>
            <a:pPr marL="914400" lvl="1" indent="-457200"/>
            <a:r>
              <a:rPr lang="en-US" sz="2200" dirty="0">
                <a:solidFill>
                  <a:srgbClr val="292934"/>
                </a:solidFill>
              </a:rPr>
              <a:t>make web site contents dynamic</a:t>
            </a:r>
          </a:p>
          <a:p>
            <a:pPr marL="914400" lvl="1" indent="-457200"/>
            <a:r>
              <a:rPr lang="en-US" sz="2200" dirty="0">
                <a:solidFill>
                  <a:srgbClr val="292934"/>
                </a:solidFill>
              </a:rPr>
              <a:t>allow users of the system to implement business logic on the server</a:t>
            </a:r>
          </a:p>
          <a:p>
            <a:r>
              <a:rPr lang="en-US" sz="2600" dirty="0">
                <a:solidFill>
                  <a:srgbClr val="292934"/>
                </a:solidFill>
              </a:rPr>
              <a:t>Web applications allow users to affect </a:t>
            </a:r>
            <a:r>
              <a:rPr lang="en-US" sz="2600" u="sng" dirty="0">
                <a:solidFill>
                  <a:srgbClr val="292934"/>
                </a:solidFill>
              </a:rPr>
              <a:t>state</a:t>
            </a:r>
            <a:r>
              <a:rPr lang="en-US" sz="2600" dirty="0">
                <a:solidFill>
                  <a:srgbClr val="292934"/>
                </a:solidFill>
              </a:rPr>
              <a:t> on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1546" y="3954037"/>
            <a:ext cx="7715442" cy="830997"/>
          </a:xfrm>
          <a:prstGeom prst="rect">
            <a:avLst/>
          </a:prstGeom>
          <a:solidFill>
            <a:srgbClr val="99CCFF"/>
          </a:solidFill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Gill Sans MT"/>
                <a:cs typeface="Gill Sans MT"/>
              </a:rPr>
              <a:t>An enabling technology makes web pages interactive and responsive to user inputs</a:t>
            </a:r>
            <a:endParaRPr lang="en-US" sz="2400" dirty="0">
              <a:latin typeface="Gill Sans MT"/>
              <a:cs typeface="Gill Sans M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24800" y="76200"/>
            <a:ext cx="11430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292934"/>
                </a:solidFill>
                <a:latin typeface="Gill Sans MT" pitchFamily="34" charset="0"/>
              </a:rPr>
              <a:t>review</a:t>
            </a:r>
            <a:endParaRPr lang="en-US" sz="2000" dirty="0">
              <a:solidFill>
                <a:srgbClr val="292934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37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(3) JSP Actions – Include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6089" y="1377093"/>
            <a:ext cx="657672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Gill Sans MT"/>
                <a:cs typeface="Gill Sans MT"/>
              </a:rPr>
              <a:t>Static </a:t>
            </a:r>
            <a:endParaRPr lang="en-US" sz="2400" dirty="0" smtClean="0">
              <a:solidFill>
                <a:srgbClr val="C00000"/>
              </a:solidFill>
              <a:latin typeface="Gill Sans MT"/>
              <a:cs typeface="Gill Sans MT"/>
            </a:endParaRP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solidFill>
                  <a:srgbClr val="008000"/>
                </a:solidFill>
                <a:latin typeface="Gill Sans MT"/>
                <a:cs typeface="Gill Sans MT"/>
              </a:rPr>
              <a:t>&lt;</a:t>
            </a:r>
            <a:r>
              <a:rPr lang="en-US" sz="2200" dirty="0" err="1">
                <a:solidFill>
                  <a:srgbClr val="008000"/>
                </a:solidFill>
                <a:latin typeface="Gill Sans MT"/>
                <a:cs typeface="Gill Sans MT"/>
              </a:rPr>
              <a:t>jsp:include</a:t>
            </a:r>
            <a:r>
              <a:rPr lang="en-US" sz="2200" dirty="0">
                <a:solidFill>
                  <a:srgbClr val="008000"/>
                </a:solidFill>
                <a:latin typeface="Gill Sans MT"/>
                <a:cs typeface="Gill Sans MT"/>
              </a:rPr>
              <a:t> page=“</a:t>
            </a:r>
            <a:r>
              <a:rPr lang="en-US" sz="2200" dirty="0" err="1">
                <a:solidFill>
                  <a:srgbClr val="008000"/>
                </a:solidFill>
                <a:latin typeface="Gill Sans MT"/>
                <a:cs typeface="Gill Sans MT"/>
              </a:rPr>
              <a:t>copyright.html</a:t>
            </a:r>
            <a:r>
              <a:rPr lang="en-US" sz="2200" dirty="0">
                <a:solidFill>
                  <a:srgbClr val="008000"/>
                </a:solidFill>
                <a:latin typeface="Gill Sans MT"/>
                <a:cs typeface="Gill Sans MT"/>
              </a:rPr>
              <a:t>” /</a:t>
            </a:r>
            <a:r>
              <a:rPr lang="en-US" sz="2200" dirty="0" smtClean="0">
                <a:solidFill>
                  <a:srgbClr val="008000"/>
                </a:solidFill>
                <a:latin typeface="Gill Sans MT"/>
                <a:cs typeface="Gill Sans MT"/>
              </a:rPr>
              <a:t>&gt;</a:t>
            </a:r>
            <a:endParaRPr lang="en-US" sz="2200" dirty="0">
              <a:solidFill>
                <a:srgbClr val="008000"/>
              </a:solidFill>
              <a:latin typeface="Gill Sans MT"/>
              <a:cs typeface="Gill Sans 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036" y="2749973"/>
            <a:ext cx="8382142" cy="265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Gill Sans MT"/>
                <a:cs typeface="Gill Sans MT"/>
              </a:rPr>
              <a:t>Dynamic </a:t>
            </a:r>
            <a:endParaRPr lang="en-US" sz="2200" dirty="0" smtClean="0">
              <a:latin typeface="Gill Sans MT"/>
              <a:cs typeface="Gill Sans MT"/>
            </a:endParaRP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solidFill>
                  <a:srgbClr val="008000"/>
                </a:solidFill>
                <a:latin typeface="Gill Sans MT"/>
                <a:cs typeface="Gill Sans MT"/>
              </a:rPr>
              <a:t>&lt;</a:t>
            </a:r>
            <a:r>
              <a:rPr lang="en-US" sz="2200" dirty="0" err="1">
                <a:solidFill>
                  <a:srgbClr val="008000"/>
                </a:solidFill>
                <a:latin typeface="Gill Sans MT"/>
                <a:cs typeface="Gill Sans MT"/>
              </a:rPr>
              <a:t>jsp:include</a:t>
            </a:r>
            <a:r>
              <a:rPr lang="en-US" sz="2200" dirty="0">
                <a:solidFill>
                  <a:srgbClr val="008000"/>
                </a:solidFill>
                <a:latin typeface="Gill Sans MT"/>
                <a:cs typeface="Gill Sans MT"/>
              </a:rPr>
              <a:t> page=“</a:t>
            </a:r>
            <a:r>
              <a:rPr lang="en-US" sz="2200" dirty="0" err="1">
                <a:solidFill>
                  <a:srgbClr val="008000"/>
                </a:solidFill>
                <a:latin typeface="Gill Sans MT"/>
                <a:cs typeface="Gill Sans MT"/>
              </a:rPr>
              <a:t>myjsp.jsp</a:t>
            </a:r>
            <a:r>
              <a:rPr lang="en-US" sz="2200" dirty="0">
                <a:solidFill>
                  <a:srgbClr val="008000"/>
                </a:solidFill>
                <a:latin typeface="Gill Sans MT"/>
                <a:cs typeface="Gill Sans MT"/>
              </a:rPr>
              <a:t>” flush=“true” /&gt;</a:t>
            </a:r>
          </a:p>
          <a:p>
            <a:pPr lvl="1">
              <a:lnSpc>
                <a:spcPct val="150000"/>
              </a:lnSpc>
            </a:pPr>
            <a:r>
              <a:rPr lang="en-US" sz="2200" dirty="0" err="1">
                <a:latin typeface="Gill Sans MT"/>
                <a:cs typeface="Gill Sans MT"/>
              </a:rPr>
              <a:t>myjsp.jsp</a:t>
            </a:r>
            <a:r>
              <a:rPr lang="en-US" sz="2200" dirty="0">
                <a:latin typeface="Gill Sans MT"/>
                <a:cs typeface="Gill Sans MT"/>
              </a:rPr>
              <a:t> is compiled</a:t>
            </a:r>
          </a:p>
          <a:p>
            <a:pPr lvl="1">
              <a:lnSpc>
                <a:spcPct val="120000"/>
              </a:lnSpc>
            </a:pPr>
            <a:r>
              <a:rPr lang="en-US" sz="2200" dirty="0" err="1">
                <a:latin typeface="Gill Sans MT"/>
                <a:cs typeface="Gill Sans MT"/>
              </a:rPr>
              <a:t>myjsp.jsp</a:t>
            </a:r>
            <a:r>
              <a:rPr lang="en-US" sz="2200" dirty="0">
                <a:latin typeface="Gill Sans MT"/>
                <a:cs typeface="Gill Sans MT"/>
              </a:rPr>
              <a:t> is </a:t>
            </a:r>
            <a:r>
              <a:rPr lang="en-US" sz="2200" dirty="0">
                <a:solidFill>
                  <a:srgbClr val="292934"/>
                </a:solidFill>
                <a:latin typeface="Gill Sans MT"/>
                <a:cs typeface="Gill Sans MT"/>
              </a:rPr>
              <a:t>executed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292934"/>
                </a:solidFill>
                <a:latin typeface="Gill Sans MT"/>
                <a:cs typeface="Gill Sans MT"/>
              </a:rPr>
              <a:t>Output from </a:t>
            </a:r>
            <a:r>
              <a:rPr lang="en-US" sz="2200" dirty="0" err="1">
                <a:solidFill>
                  <a:srgbClr val="292934"/>
                </a:solidFill>
                <a:latin typeface="Gill Sans MT"/>
                <a:cs typeface="Gill Sans MT"/>
              </a:rPr>
              <a:t>myjsp</a:t>
            </a:r>
            <a:r>
              <a:rPr lang="en-US" sz="2200" dirty="0">
                <a:solidFill>
                  <a:srgbClr val="292934"/>
                </a:solidFill>
                <a:latin typeface="Gill Sans MT"/>
                <a:cs typeface="Gill Sans MT"/>
              </a:rPr>
              <a:t> is included in the current JSP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292934"/>
                </a:solidFill>
                <a:latin typeface="Gill Sans MT"/>
                <a:cs typeface="Gill Sans MT"/>
              </a:rPr>
              <a:t>Current output is flushed before </a:t>
            </a:r>
            <a:r>
              <a:rPr lang="en-US" sz="2200" dirty="0" err="1">
                <a:solidFill>
                  <a:srgbClr val="292934"/>
                </a:solidFill>
                <a:latin typeface="Gill Sans MT"/>
                <a:cs typeface="Gill Sans MT"/>
              </a:rPr>
              <a:t>myjsp</a:t>
            </a:r>
            <a:r>
              <a:rPr lang="en-US" sz="2200" dirty="0">
                <a:solidFill>
                  <a:srgbClr val="292934"/>
                </a:solidFill>
                <a:latin typeface="Gill Sans MT"/>
                <a:cs typeface="Gill Sans MT"/>
              </a:rPr>
              <a:t> is included</a:t>
            </a:r>
          </a:p>
        </p:txBody>
      </p:sp>
    </p:spTree>
    <p:extLst>
      <p:ext uri="{BB962C8B-B14F-4D97-AF65-F5344CB8AC3E}">
        <p14:creationId xmlns:p14="http://schemas.microsoft.com/office/powerpoint/2010/main" val="193203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(3) JSP Actions – Java Beans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208709"/>
            <a:ext cx="8229601" cy="5071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292934"/>
                </a:solidFill>
              </a:rPr>
              <a:t>Java Bean </a:t>
            </a:r>
            <a:r>
              <a:rPr lang="en-US" dirty="0"/>
              <a:t>is a Java class with 3 characteristics:</a:t>
            </a:r>
          </a:p>
          <a:p>
            <a:pPr marL="914400" lvl="1" indent="-457200">
              <a:lnSpc>
                <a:spcPct val="110000"/>
              </a:lnSpc>
              <a:spcBef>
                <a:spcPts val="1000"/>
              </a:spcBef>
              <a:buFontTx/>
              <a:buAutoNum type="arabicPeriod"/>
            </a:pPr>
            <a:r>
              <a:rPr lang="en-US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public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/>
              <a:t>class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/>
            </a:pPr>
            <a:r>
              <a:rPr lang="en-US" sz="2200" dirty="0"/>
              <a:t> public </a:t>
            </a:r>
            <a:r>
              <a:rPr lang="en-US" sz="2200" dirty="0">
                <a:solidFill>
                  <a:srgbClr val="C00000"/>
                </a:solidFill>
              </a:rPr>
              <a:t>constructor </a:t>
            </a:r>
            <a:r>
              <a:rPr lang="en-US" sz="2200" dirty="0"/>
              <a:t>with </a:t>
            </a:r>
            <a:r>
              <a:rPr lang="en-US" sz="2200" dirty="0">
                <a:solidFill>
                  <a:srgbClr val="C00000"/>
                </a:solidFill>
              </a:rPr>
              <a:t>no</a:t>
            </a:r>
            <a:r>
              <a:rPr lang="en-US" sz="2200" dirty="0">
                <a:solidFill>
                  <a:srgbClr val="D2533C"/>
                </a:solidFill>
              </a:rPr>
              <a:t> </a:t>
            </a:r>
            <a:r>
              <a:rPr lang="en-US" sz="2200" dirty="0"/>
              <a:t>arguments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/>
            </a:pPr>
            <a:r>
              <a:rPr lang="en-US" sz="2200" dirty="0"/>
              <a:t> public </a:t>
            </a:r>
            <a:r>
              <a:rPr lang="en-US" sz="2200" dirty="0">
                <a:solidFill>
                  <a:srgbClr val="C00000"/>
                </a:solidFill>
              </a:rPr>
              <a:t>get</a:t>
            </a:r>
            <a:r>
              <a:rPr lang="en-US" sz="2200" dirty="0">
                <a:solidFill>
                  <a:srgbClr val="D2533C"/>
                </a:solidFill>
              </a:rPr>
              <a:t>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C00000"/>
                </a:solidFill>
              </a:rPr>
              <a:t>set</a:t>
            </a:r>
            <a:r>
              <a:rPr lang="en-US" sz="2200" dirty="0">
                <a:solidFill>
                  <a:srgbClr val="D2533C"/>
                </a:solidFill>
              </a:rPr>
              <a:t> </a:t>
            </a:r>
            <a:r>
              <a:rPr lang="en-US" sz="2200" dirty="0"/>
              <a:t>methods (called </a:t>
            </a:r>
            <a:r>
              <a:rPr lang="en-US" sz="2200" i="1" dirty="0"/>
              <a:t>getters</a:t>
            </a:r>
            <a:r>
              <a:rPr lang="en-US" sz="2200" dirty="0"/>
              <a:t> and </a:t>
            </a:r>
            <a:r>
              <a:rPr lang="en-US" sz="2200" i="1" dirty="0"/>
              <a:t>setters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endParaRPr lang="en-US" dirty="0" smtClean="0">
              <a:solidFill>
                <a:srgbClr val="D2533C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Property</a:t>
            </a:r>
            <a:r>
              <a:rPr lang="en-US" dirty="0" smtClean="0">
                <a:solidFill>
                  <a:srgbClr val="D2533C"/>
                </a:solidFill>
              </a:rPr>
              <a:t> </a:t>
            </a:r>
            <a:r>
              <a:rPr lang="en-US" dirty="0"/>
              <a:t>: </a:t>
            </a:r>
            <a:r>
              <a:rPr lang="en-US" dirty="0" smtClean="0"/>
              <a:t> A </a:t>
            </a:r>
            <a:r>
              <a:rPr lang="en-US" dirty="0"/>
              <a:t>special, simple data object (that is, </a:t>
            </a:r>
            <a:r>
              <a:rPr lang="en-US" i="1" dirty="0"/>
              <a:t>variable</a:t>
            </a:r>
            <a:r>
              <a:rPr lang="en-US" dirty="0"/>
              <a:t>)</a:t>
            </a:r>
          </a:p>
          <a:p>
            <a:pPr marL="914400" lvl="1" indent="-457200">
              <a:lnSpc>
                <a:spcPct val="110000"/>
              </a:lnSpc>
              <a:spcBef>
                <a:spcPts val="1000"/>
              </a:spcBef>
            </a:pPr>
            <a:r>
              <a:rPr lang="en-US" sz="2200" dirty="0" err="1">
                <a:solidFill>
                  <a:srgbClr val="008000"/>
                </a:solidFill>
              </a:rPr>
              <a:t>getName</a:t>
            </a:r>
            <a:r>
              <a:rPr lang="en-US" sz="2200" dirty="0">
                <a:solidFill>
                  <a:srgbClr val="008000"/>
                </a:solidFill>
              </a:rPr>
              <a:t> () … &lt;</a:t>
            </a:r>
            <a:r>
              <a:rPr lang="en-US" sz="2200" dirty="0" err="1">
                <a:solidFill>
                  <a:srgbClr val="008000"/>
                </a:solidFill>
              </a:rPr>
              <a:t>jsp:getProperty</a:t>
            </a:r>
            <a:r>
              <a:rPr lang="en-US" sz="2200" dirty="0">
                <a:solidFill>
                  <a:srgbClr val="008000"/>
                </a:solidFill>
              </a:rPr>
              <a:t>&gt;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sz="2200" dirty="0" err="1">
                <a:solidFill>
                  <a:srgbClr val="008000"/>
                </a:solidFill>
              </a:rPr>
              <a:t>setName</a:t>
            </a:r>
            <a:r>
              <a:rPr lang="en-US" sz="2200" dirty="0">
                <a:solidFill>
                  <a:srgbClr val="008000"/>
                </a:solidFill>
              </a:rPr>
              <a:t> (String name)  … &lt;</a:t>
            </a:r>
            <a:r>
              <a:rPr lang="en-US" sz="2200" dirty="0" err="1">
                <a:solidFill>
                  <a:srgbClr val="008000"/>
                </a:solidFill>
              </a:rPr>
              <a:t>jsp:setProperty</a:t>
            </a:r>
            <a:r>
              <a:rPr lang="en-US" sz="2200" dirty="0">
                <a:solidFill>
                  <a:srgbClr val="008000"/>
                </a:solidFill>
              </a:rPr>
              <a:t>&gt;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sz="2200" dirty="0"/>
              <a:t>Note that a </a:t>
            </a:r>
            <a:r>
              <a:rPr lang="en-US" sz="2200" dirty="0">
                <a:solidFill>
                  <a:srgbClr val="C00000"/>
                </a:solidFill>
              </a:rPr>
              <a:t>bean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/>
              <a:t>is not a Java language feature, but a </a:t>
            </a:r>
            <a:r>
              <a:rPr lang="en-US" sz="2200" dirty="0">
                <a:solidFill>
                  <a:srgbClr val="C00000"/>
                </a:solidFill>
              </a:rPr>
              <a:t>design</a:t>
            </a:r>
            <a:r>
              <a:rPr lang="en-US" sz="2200" dirty="0">
                <a:solidFill>
                  <a:srgbClr val="D2533C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convention</a:t>
            </a:r>
            <a:r>
              <a:rPr lang="en-US" sz="2200" dirty="0">
                <a:solidFill>
                  <a:srgbClr val="D2533C"/>
                </a:solidFill>
              </a:rPr>
              <a:t> </a:t>
            </a:r>
            <a:r>
              <a:rPr lang="en-US" sz="2200" dirty="0"/>
              <a:t>(</a:t>
            </a:r>
            <a:r>
              <a:rPr lang="en-US" sz="2200" i="1" dirty="0"/>
              <a:t>pattern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931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(3) JSP Actions – Java Beans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208709"/>
            <a:ext cx="8229601" cy="50711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292934"/>
                </a:solidFill>
                <a:latin typeface="Arial Unicode MS"/>
                <a:cs typeface="Arial Unicode MS"/>
              </a:rPr>
              <a:t>useBean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/>
              <a:t>causes a JavaBean object to be </a:t>
            </a:r>
            <a:r>
              <a:rPr lang="en-US" dirty="0">
                <a:solidFill>
                  <a:srgbClr val="C00000"/>
                </a:solidFill>
              </a:rPr>
              <a:t>instantiated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292934"/>
                </a:solidFill>
                <a:latin typeface="Arial Unicode MS"/>
                <a:cs typeface="Arial Unicode MS"/>
              </a:rPr>
              <a:t>useBean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/>
              <a:t>gives a 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>
                <a:solidFill>
                  <a:srgbClr val="D2533C"/>
                </a:solidFill>
              </a:rPr>
              <a:t> </a:t>
            </a:r>
            <a:r>
              <a:rPr lang="en-US" dirty="0"/>
              <a:t>to the new object (</a:t>
            </a:r>
            <a:r>
              <a:rPr lang="en-US" i="1" dirty="0"/>
              <a:t>id=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292934"/>
                </a:solidFill>
                <a:latin typeface="Arial Unicode MS"/>
                <a:cs typeface="Arial Unicode MS"/>
              </a:rPr>
              <a:t>useBean</a:t>
            </a:r>
            <a:r>
              <a:rPr lang="en-US" dirty="0">
                <a:solidFill>
                  <a:srgbClr val="292934"/>
                </a:solidFill>
                <a:latin typeface="Arial Unicode MS"/>
                <a:cs typeface="Arial Unicode MS"/>
              </a:rPr>
              <a:t> </a:t>
            </a:r>
            <a:r>
              <a:rPr lang="en-US" dirty="0"/>
              <a:t>defines the </a:t>
            </a:r>
            <a:r>
              <a:rPr lang="en-US" dirty="0">
                <a:solidFill>
                  <a:srgbClr val="C00000"/>
                </a:solidFill>
              </a:rPr>
              <a:t>scope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292934"/>
                </a:solidFill>
                <a:latin typeface="Arial Unicode MS"/>
                <a:cs typeface="Arial Unicode MS"/>
              </a:rPr>
              <a:t>useBean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/>
              <a:t>declares the </a:t>
            </a:r>
            <a:r>
              <a:rPr lang="en-US" dirty="0">
                <a:solidFill>
                  <a:srgbClr val="C00000"/>
                </a:solidFill>
              </a:rPr>
              <a:t>location</a:t>
            </a:r>
            <a:r>
              <a:rPr lang="en-US" dirty="0">
                <a:solidFill>
                  <a:srgbClr val="D2533C"/>
                </a:solidFill>
              </a:rPr>
              <a:t> </a:t>
            </a:r>
            <a:r>
              <a:rPr lang="en-US" dirty="0"/>
              <a:t>(bean details)</a:t>
            </a:r>
          </a:p>
        </p:txBody>
      </p:sp>
    </p:spTree>
    <p:extLst>
      <p:ext uri="{BB962C8B-B14F-4D97-AF65-F5344CB8AC3E}">
        <p14:creationId xmlns:p14="http://schemas.microsoft.com/office/powerpoint/2010/main" val="37280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(3) JSP Actions – Java Bean Example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174387"/>
            <a:ext cx="8229601" cy="507113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292934"/>
                </a:solidFill>
              </a:rPr>
              <a:t>Syntax for using a bean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rgbClr val="292934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solidFill>
                <a:srgbClr val="292934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rgbClr val="292934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solidFill>
                <a:srgbClr val="292934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solidFill>
                <a:srgbClr val="292934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rgbClr val="292934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>
                <a:solidFill>
                  <a:srgbClr val="292934"/>
                </a:solidFill>
              </a:rPr>
              <a:t>Note: </a:t>
            </a:r>
            <a:r>
              <a:rPr lang="en-US" dirty="0" smtClean="0">
                <a:solidFill>
                  <a:srgbClr val="008000"/>
                </a:solidFill>
              </a:rPr>
              <a:t>scope</a:t>
            </a:r>
            <a:r>
              <a:rPr lang="en-US" dirty="0">
                <a:solidFill>
                  <a:srgbClr val="008000"/>
                </a:solidFill>
              </a:rPr>
              <a:t>=“application” </a:t>
            </a:r>
            <a:r>
              <a:rPr lang="en-US" dirty="0">
                <a:solidFill>
                  <a:srgbClr val="292934"/>
                </a:solidFill>
              </a:rPr>
              <a:t>allows Beans to be shared among different servlets – DON’T USE IT!</a:t>
            </a:r>
          </a:p>
          <a:p>
            <a:pPr lvl="1"/>
            <a:r>
              <a:rPr lang="en-US" sz="2400" dirty="0" smtClean="0">
                <a:solidFill>
                  <a:srgbClr val="292934"/>
                </a:solidFill>
              </a:rPr>
              <a:t>Lead </a:t>
            </a:r>
            <a:r>
              <a:rPr lang="en-US" sz="2400" dirty="0">
                <a:solidFill>
                  <a:srgbClr val="292934"/>
                </a:solidFill>
              </a:rPr>
              <a:t>to interactions among each other </a:t>
            </a:r>
            <a:r>
              <a:rPr lang="en-US" sz="2400" i="1" dirty="0">
                <a:solidFill>
                  <a:srgbClr val="292934"/>
                </a:solidFill>
              </a:rPr>
              <a:t>… more later …</a:t>
            </a:r>
            <a:endParaRPr lang="en-US" sz="2400" i="1" kern="0" dirty="0">
              <a:solidFill>
                <a:srgbClr val="292934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9776" y="2468940"/>
            <a:ext cx="6428870" cy="209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rgbClr val="008000"/>
                </a:solidFill>
                <a:latin typeface="Gill Sans MT"/>
                <a:cs typeface="Gill Sans MT"/>
              </a:rPr>
              <a:t>&lt;%@ page import=“jspexamples.*” %&gt;</a:t>
            </a: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rgbClr val="008000"/>
                </a:solidFill>
                <a:latin typeface="Gill Sans MT"/>
                <a:cs typeface="Gill Sans MT"/>
              </a:rPr>
              <a:t>&lt;</a:t>
            </a:r>
            <a:r>
              <a:rPr lang="en-US" sz="2200" dirty="0" err="1" smtClean="0">
                <a:solidFill>
                  <a:srgbClr val="008000"/>
                </a:solidFill>
                <a:latin typeface="Gill Sans MT"/>
                <a:cs typeface="Gill Sans MT"/>
              </a:rPr>
              <a:t>jsp:usebean</a:t>
            </a:r>
            <a:r>
              <a:rPr lang="en-US" sz="2200" dirty="0" smtClean="0">
                <a:solidFill>
                  <a:srgbClr val="008000"/>
                </a:solidFill>
                <a:latin typeface="Gill Sans MT"/>
                <a:cs typeface="Gill Sans MT"/>
              </a:rPr>
              <a:t> id=“</a:t>
            </a:r>
            <a:r>
              <a:rPr lang="en-US" sz="2200" dirty="0" err="1" smtClean="0">
                <a:solidFill>
                  <a:srgbClr val="008000"/>
                </a:solidFill>
                <a:latin typeface="Gill Sans MT"/>
                <a:cs typeface="Gill Sans MT"/>
              </a:rPr>
              <a:t>letterColor</a:t>
            </a:r>
            <a:r>
              <a:rPr lang="en-US" sz="2200" dirty="0" smtClean="0">
                <a:solidFill>
                  <a:srgbClr val="008000"/>
                </a:solidFill>
                <a:latin typeface="Gill Sans MT"/>
                <a:cs typeface="Gill Sans MT"/>
              </a:rPr>
              <a:t>”</a:t>
            </a: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rgbClr val="008000"/>
                </a:solidFill>
                <a:latin typeface="Gill Sans MT"/>
                <a:cs typeface="Gill Sans MT"/>
              </a:rPr>
              <a:t>                     class=“</a:t>
            </a:r>
            <a:r>
              <a:rPr lang="en-US" sz="2200" dirty="0" err="1" smtClean="0">
                <a:solidFill>
                  <a:srgbClr val="008000"/>
                </a:solidFill>
                <a:latin typeface="Gill Sans MT"/>
                <a:cs typeface="Gill Sans MT"/>
              </a:rPr>
              <a:t>AlphabetCode</a:t>
            </a:r>
            <a:r>
              <a:rPr lang="en-US" sz="2200" dirty="0" smtClean="0">
                <a:solidFill>
                  <a:srgbClr val="008000"/>
                </a:solidFill>
                <a:latin typeface="Gill Sans MT"/>
                <a:cs typeface="Gill Sans MT"/>
              </a:rPr>
              <a:t>”</a:t>
            </a: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rgbClr val="008000"/>
                </a:solidFill>
                <a:latin typeface="Gill Sans MT"/>
                <a:cs typeface="Gill Sans MT"/>
              </a:rPr>
              <a:t>                     scope=“page”</a:t>
            </a: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rgbClr val="008000"/>
                </a:solidFill>
                <a:latin typeface="Gill Sans MT"/>
                <a:cs typeface="Gill Sans MT"/>
              </a:rPr>
              <a:t>/&gt;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134040" y="1388761"/>
            <a:ext cx="3048000" cy="923330"/>
          </a:xfrm>
          <a:prstGeom prst="rect">
            <a:avLst/>
          </a:prstGeom>
          <a:noFill/>
          <a:ln w="9525">
            <a:solidFill>
              <a:srgbClr val="292934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292934"/>
                </a:solidFill>
                <a:latin typeface="Gill Sans MT"/>
                <a:cs typeface="Gill Sans MT"/>
              </a:rPr>
              <a:t>Converts to Java import statement, Java 4 requires all imports to be packages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2802236" y="1845961"/>
            <a:ext cx="1331804" cy="626761"/>
          </a:xfrm>
          <a:prstGeom prst="line">
            <a:avLst/>
          </a:prstGeom>
          <a:noFill/>
          <a:ln w="38100">
            <a:solidFill>
              <a:srgbClr val="29293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200" dirty="0">
              <a:solidFill>
                <a:srgbClr val="292934"/>
              </a:solidFill>
              <a:latin typeface="Gill Sans MT"/>
              <a:cs typeface="Gill Sans MT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324600" y="2445956"/>
            <a:ext cx="2743200" cy="923330"/>
          </a:xfrm>
          <a:prstGeom prst="rect">
            <a:avLst/>
          </a:prstGeom>
          <a:noFill/>
          <a:ln w="9525">
            <a:solidFill>
              <a:srgbClr val="292934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292934"/>
                </a:solidFill>
                <a:latin typeface="Gill Sans MT"/>
                <a:cs typeface="Gill Sans MT"/>
              </a:rPr>
              <a:t>ID name to use for object (</a:t>
            </a:r>
            <a:r>
              <a:rPr lang="en-US" dirty="0" err="1">
                <a:solidFill>
                  <a:srgbClr val="292934"/>
                </a:solidFill>
                <a:latin typeface="Gill Sans MT"/>
                <a:cs typeface="Gill Sans MT"/>
              </a:rPr>
              <a:t>AlphabetCode</a:t>
            </a:r>
            <a:r>
              <a:rPr lang="en-US" dirty="0">
                <a:solidFill>
                  <a:srgbClr val="292934"/>
                </a:solidFill>
                <a:latin typeface="Gill Sans MT"/>
                <a:cs typeface="Gill Sans MT"/>
              </a:rPr>
              <a:t> </a:t>
            </a:r>
            <a:r>
              <a:rPr lang="en-US" dirty="0" err="1">
                <a:solidFill>
                  <a:srgbClr val="292934"/>
                </a:solidFill>
                <a:latin typeface="Gill Sans MT"/>
                <a:cs typeface="Gill Sans MT"/>
              </a:rPr>
              <a:t>LetterColor</a:t>
            </a:r>
            <a:r>
              <a:rPr lang="en-US" dirty="0">
                <a:solidFill>
                  <a:srgbClr val="292934"/>
                </a:solidFill>
                <a:latin typeface="Gill Sans MT"/>
                <a:cs typeface="Gill Sans MT"/>
              </a:rPr>
              <a:t> = new … )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4324160" y="2971800"/>
            <a:ext cx="2000440" cy="76200"/>
          </a:xfrm>
          <a:prstGeom prst="line">
            <a:avLst/>
          </a:prstGeom>
          <a:noFill/>
          <a:ln w="38100">
            <a:solidFill>
              <a:srgbClr val="29293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200" dirty="0">
              <a:solidFill>
                <a:srgbClr val="292934"/>
              </a:solidFill>
              <a:latin typeface="Gill Sans MT"/>
              <a:cs typeface="Gill Sans MT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870672" y="2455561"/>
            <a:ext cx="1101128" cy="47436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292934"/>
              </a:solidFill>
              <a:effectLst/>
              <a:latin typeface="Gill Sans MT"/>
              <a:cs typeface="Gill Sans MT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613432" y="2878439"/>
            <a:ext cx="1676400" cy="41327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292934"/>
              </a:solidFill>
              <a:effectLst/>
              <a:latin typeface="Gill Sans MT"/>
              <a:cs typeface="Gill Sans MT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097416" y="3326034"/>
            <a:ext cx="1862913" cy="43248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292934"/>
              </a:solidFill>
              <a:effectLst/>
              <a:latin typeface="Gill Sans MT"/>
              <a:cs typeface="Gill Sans M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912884" y="3556697"/>
            <a:ext cx="1676400" cy="369332"/>
          </a:xfrm>
          <a:prstGeom prst="rect">
            <a:avLst/>
          </a:prstGeom>
          <a:noFill/>
          <a:ln w="9525">
            <a:solidFill>
              <a:srgbClr val="292934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292934"/>
                </a:solidFill>
                <a:latin typeface="Gill Sans MT"/>
                <a:cs typeface="Gill Sans MT"/>
              </a:rPr>
              <a:t>Name of class</a:t>
            </a:r>
            <a:endParaRPr lang="en-US" dirty="0">
              <a:solidFill>
                <a:srgbClr val="292934"/>
              </a:solidFill>
              <a:latin typeface="Gill Sans MT"/>
              <a:cs typeface="Gill Sans MT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4960327" y="3603826"/>
            <a:ext cx="1952556" cy="154690"/>
          </a:xfrm>
          <a:prstGeom prst="line">
            <a:avLst/>
          </a:prstGeom>
          <a:noFill/>
          <a:ln w="38100">
            <a:solidFill>
              <a:srgbClr val="29293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200" dirty="0">
              <a:solidFill>
                <a:srgbClr val="292934"/>
              </a:solidFill>
              <a:latin typeface="Gill Sans MT"/>
              <a:cs typeface="Gill Sans MT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308532" y="4071455"/>
            <a:ext cx="2743200" cy="646331"/>
          </a:xfrm>
          <a:prstGeom prst="rect">
            <a:avLst/>
          </a:prstGeom>
          <a:noFill/>
          <a:ln w="9525">
            <a:solidFill>
              <a:srgbClr val="292934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292934"/>
                </a:solidFill>
                <a:latin typeface="Gill Sans MT"/>
                <a:cs typeface="Gill Sans MT"/>
              </a:rPr>
              <a:t>JSPs offer several useful scopes for variables …</a:t>
            </a:r>
            <a:endParaRPr lang="en-US" dirty="0">
              <a:solidFill>
                <a:srgbClr val="292934"/>
              </a:solidFill>
              <a:latin typeface="Gill Sans MT"/>
              <a:cs typeface="Gill Sans MT"/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 flipV="1">
            <a:off x="4049536" y="4093541"/>
            <a:ext cx="1258996" cy="290552"/>
          </a:xfrm>
          <a:prstGeom prst="line">
            <a:avLst/>
          </a:prstGeom>
          <a:noFill/>
          <a:ln w="38100">
            <a:solidFill>
              <a:srgbClr val="29293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200" dirty="0">
              <a:solidFill>
                <a:srgbClr val="292934"/>
              </a:solidFill>
              <a:latin typeface="Gill Sans MT"/>
              <a:cs typeface="Gill Sans MT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087796" y="3798346"/>
            <a:ext cx="1047560" cy="35891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292934"/>
              </a:solidFill>
              <a:effectLst/>
              <a:latin typeface="Gill Sans MT"/>
              <a:cs typeface="Gill Sans M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86200" y="3048000"/>
            <a:ext cx="184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00" dirty="0">
              <a:solidFill>
                <a:srgbClr val="292934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97980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(3) JSP Actions – Properties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19887" y="1191548"/>
            <a:ext cx="8828402" cy="5071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setProperty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gives a value to a property in a </a:t>
            </a:r>
            <a:r>
              <a:rPr lang="en-US" dirty="0" smtClean="0"/>
              <a:t>bean</a:t>
            </a:r>
            <a:endParaRPr lang="en-US" dirty="0" smtClean="0">
              <a:solidFill>
                <a:srgbClr val="008000"/>
              </a:solidFill>
            </a:endParaRPr>
          </a:p>
          <a:p>
            <a:pPr marL="274320" lvl="1" indent="0">
              <a:spcBef>
                <a:spcPts val="1500"/>
              </a:spcBef>
              <a:buNone/>
            </a:pPr>
            <a:r>
              <a:rPr lang="en-US" sz="2200" dirty="0" smtClean="0">
                <a:solidFill>
                  <a:srgbClr val="008000"/>
                </a:solidFill>
              </a:rPr>
              <a:t>&lt;</a:t>
            </a:r>
            <a:r>
              <a:rPr lang="en-US" sz="2200" dirty="0" err="1">
                <a:solidFill>
                  <a:srgbClr val="008000"/>
                </a:solidFill>
              </a:rPr>
              <a:t>jsp:setProperty</a:t>
            </a:r>
            <a:r>
              <a:rPr lang="en-US" sz="2200" dirty="0">
                <a:solidFill>
                  <a:srgbClr val="008000"/>
                </a:solidFill>
              </a:rPr>
              <a:t> name=“</a:t>
            </a:r>
            <a:r>
              <a:rPr lang="en-US" sz="2200" dirty="0" err="1">
                <a:solidFill>
                  <a:srgbClr val="008000"/>
                </a:solidFill>
              </a:rPr>
              <a:t>langBean</a:t>
            </a:r>
            <a:r>
              <a:rPr lang="en-US" sz="2200" dirty="0">
                <a:solidFill>
                  <a:srgbClr val="008000"/>
                </a:solidFill>
              </a:rPr>
              <a:t>” property=“language” value=“Java”</a:t>
            </a:r>
            <a:r>
              <a:rPr lang="en-US" sz="2200" dirty="0" smtClean="0">
                <a:solidFill>
                  <a:srgbClr val="008000"/>
                </a:solidFill>
              </a:rPr>
              <a:t>/&gt;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sz="2200" dirty="0" smtClean="0"/>
              <a:t>Equivalent to the call:   </a:t>
            </a:r>
            <a:r>
              <a:rPr lang="en-US" sz="2200" dirty="0" err="1" smtClean="0">
                <a:solidFill>
                  <a:srgbClr val="008000"/>
                </a:solidFill>
              </a:rPr>
              <a:t>langBean.setLanguage</a:t>
            </a:r>
            <a:r>
              <a:rPr lang="en-US" sz="2200" dirty="0" smtClean="0">
                <a:solidFill>
                  <a:srgbClr val="008000"/>
                </a:solidFill>
              </a:rPr>
              <a:t> (“Java”);</a:t>
            </a:r>
          </a:p>
          <a:p>
            <a:pPr marL="274320" lvl="1" indent="0">
              <a:buNone/>
            </a:pPr>
            <a:endParaRPr lang="en-US" sz="1600" dirty="0" smtClean="0">
              <a:solidFill>
                <a:srgbClr val="008000"/>
              </a:solidFill>
            </a:endParaRPr>
          </a:p>
          <a:p>
            <a:pPr marL="274320" lvl="1" indent="0">
              <a:buNone/>
            </a:pPr>
            <a:r>
              <a:rPr lang="en-US" sz="2200" dirty="0" smtClean="0">
                <a:solidFill>
                  <a:srgbClr val="008000"/>
                </a:solidFill>
              </a:rPr>
              <a:t>&lt;</a:t>
            </a:r>
            <a:r>
              <a:rPr lang="en-US" sz="2200" dirty="0" err="1">
                <a:solidFill>
                  <a:srgbClr val="008000"/>
                </a:solidFill>
              </a:rPr>
              <a:t>jsp:setProperty</a:t>
            </a:r>
            <a:r>
              <a:rPr lang="en-US" sz="2200" dirty="0">
                <a:solidFill>
                  <a:srgbClr val="008000"/>
                </a:solidFill>
              </a:rPr>
              <a:t> name=“</a:t>
            </a:r>
            <a:r>
              <a:rPr lang="en-US" sz="2200" dirty="0" err="1">
                <a:solidFill>
                  <a:srgbClr val="008000"/>
                </a:solidFill>
              </a:rPr>
              <a:t>langBean</a:t>
            </a:r>
            <a:r>
              <a:rPr lang="en-US" sz="2200" dirty="0">
                <a:solidFill>
                  <a:srgbClr val="008000"/>
                </a:solidFill>
              </a:rPr>
              <a:t>” property=“*” /&gt;</a:t>
            </a:r>
          </a:p>
          <a:p>
            <a:pPr lvl="2">
              <a:buFontTx/>
              <a:buNone/>
            </a:pPr>
            <a:r>
              <a:rPr lang="en-US" sz="2200" dirty="0"/>
              <a:t>Sets all of the properties with values from HTML </a:t>
            </a:r>
            <a:r>
              <a:rPr lang="en-US" sz="2200" dirty="0" smtClean="0"/>
              <a:t>form</a:t>
            </a:r>
          </a:p>
          <a:p>
            <a:pPr lvl="2">
              <a:buFontTx/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getProperty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retrieves the value of a property</a:t>
            </a:r>
          </a:p>
          <a:p>
            <a:pPr marL="274320" lvl="1" indent="0">
              <a:spcBef>
                <a:spcPts val="1500"/>
              </a:spcBef>
              <a:buNone/>
            </a:pPr>
            <a:r>
              <a:rPr lang="en-US" sz="2200" dirty="0">
                <a:solidFill>
                  <a:srgbClr val="008000"/>
                </a:solidFill>
              </a:rPr>
              <a:t>&lt;</a:t>
            </a:r>
            <a:r>
              <a:rPr lang="en-US" sz="2200" dirty="0" err="1">
                <a:solidFill>
                  <a:srgbClr val="008000"/>
                </a:solidFill>
              </a:rPr>
              <a:t>jsp:getProperty</a:t>
            </a:r>
            <a:r>
              <a:rPr lang="en-US" sz="2200" dirty="0">
                <a:solidFill>
                  <a:srgbClr val="008000"/>
                </a:solidFill>
              </a:rPr>
              <a:t> name=“</a:t>
            </a:r>
            <a:r>
              <a:rPr lang="en-US" sz="2200" dirty="0" err="1">
                <a:solidFill>
                  <a:srgbClr val="008000"/>
                </a:solidFill>
              </a:rPr>
              <a:t>langBean</a:t>
            </a:r>
            <a:r>
              <a:rPr lang="en-US" sz="2200" dirty="0">
                <a:solidFill>
                  <a:srgbClr val="008000"/>
                </a:solidFill>
              </a:rPr>
              <a:t>” property=“language”/&gt;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sz="2200" dirty="0"/>
              <a:t>Equivalent to the call: </a:t>
            </a:r>
            <a:r>
              <a:rPr lang="en-US" sz="2200" dirty="0" smtClean="0"/>
              <a:t>  </a:t>
            </a:r>
            <a:r>
              <a:rPr lang="en-US" sz="2200" dirty="0" err="1" smtClean="0">
                <a:solidFill>
                  <a:srgbClr val="008000"/>
                </a:solidFill>
              </a:rPr>
              <a:t>langBean.getLanguage</a:t>
            </a:r>
            <a:r>
              <a:rPr lang="en-US" sz="2200" dirty="0">
                <a:solidFill>
                  <a:srgbClr val="008000"/>
                </a:solidFill>
              </a:rPr>
              <a:t>()</a:t>
            </a:r>
            <a:r>
              <a:rPr lang="en-US" sz="2200" dirty="0" smtClean="0">
                <a:solidFill>
                  <a:srgbClr val="008000"/>
                </a:solidFill>
              </a:rPr>
              <a:t>;</a:t>
            </a:r>
          </a:p>
        </p:txBody>
      </p:sp>
      <p:sp>
        <p:nvSpPr>
          <p:cNvPr id="3" name="Rectangle 2"/>
          <p:cNvSpPr/>
          <p:nvPr/>
        </p:nvSpPr>
        <p:spPr>
          <a:xfrm>
            <a:off x="3449918" y="1819075"/>
            <a:ext cx="1115646" cy="3089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1410" y="2303161"/>
            <a:ext cx="1115646" cy="3089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70010" y="1819075"/>
            <a:ext cx="1149972" cy="3089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96708" y="2303161"/>
            <a:ext cx="1399032" cy="3089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04772" y="1819075"/>
            <a:ext cx="749614" cy="3089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05536" y="2303161"/>
            <a:ext cx="749614" cy="3089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14007" y="2944914"/>
            <a:ext cx="455282" cy="3089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64056" y="3394678"/>
            <a:ext cx="455282" cy="3089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32754" y="4748997"/>
            <a:ext cx="1115646" cy="3089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84246" y="5233083"/>
            <a:ext cx="1115646" cy="3089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67400" y="4749117"/>
            <a:ext cx="1149972" cy="3089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94097" y="5233203"/>
            <a:ext cx="1589371" cy="3089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(3) JSP Actions – Properties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4067" y="1191548"/>
            <a:ext cx="8828402" cy="5071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Case</a:t>
            </a:r>
            <a:r>
              <a:rPr lang="en-US" dirty="0" smtClean="0">
                <a:solidFill>
                  <a:srgbClr val="D2533C"/>
                </a:solidFill>
              </a:rPr>
              <a:t> </a:t>
            </a:r>
            <a:r>
              <a:rPr lang="en-US" dirty="0"/>
              <a:t>of property name is very important</a:t>
            </a:r>
          </a:p>
          <a:p>
            <a:pPr marL="582930" indent="-342900">
              <a:lnSpc>
                <a:spcPct val="120000"/>
              </a:lnSpc>
              <a:spcBef>
                <a:spcPts val="1000"/>
              </a:spcBef>
            </a:pPr>
            <a:r>
              <a:rPr lang="en-US" sz="2200" dirty="0"/>
              <a:t>Property must begin with a </a:t>
            </a:r>
            <a:r>
              <a:rPr lang="en-US" sz="2200" dirty="0">
                <a:solidFill>
                  <a:srgbClr val="C00000"/>
                </a:solidFill>
              </a:rPr>
              <a:t>lower case </a:t>
            </a:r>
            <a:r>
              <a:rPr lang="en-US" sz="2200" dirty="0"/>
              <a:t>letter (“</a:t>
            </a:r>
            <a:r>
              <a:rPr lang="en-US" sz="2200" dirty="0">
                <a:solidFill>
                  <a:srgbClr val="C00000"/>
                </a:solidFill>
              </a:rPr>
              <a:t>language</a:t>
            </a:r>
            <a:r>
              <a:rPr lang="en-US" sz="2200" dirty="0"/>
              <a:t>”)</a:t>
            </a:r>
          </a:p>
          <a:p>
            <a:pPr marL="582930" indent="-342900">
              <a:spcBef>
                <a:spcPts val="1000"/>
              </a:spcBef>
            </a:pPr>
            <a:r>
              <a:rPr lang="en-US" sz="2200" dirty="0"/>
              <a:t>Getters and setters must have the </a:t>
            </a:r>
            <a:r>
              <a:rPr lang="en-US" sz="2200" dirty="0">
                <a:solidFill>
                  <a:srgbClr val="C00000"/>
                </a:solidFill>
              </a:rPr>
              <a:t>property name </a:t>
            </a:r>
            <a:r>
              <a:rPr lang="en-US" sz="2200" dirty="0"/>
              <a:t>start with a capital letter ( </a:t>
            </a:r>
            <a:r>
              <a:rPr lang="en-US" sz="2200" dirty="0" err="1">
                <a:solidFill>
                  <a:srgbClr val="008000"/>
                </a:solidFill>
              </a:rPr>
              <a:t>setLanguage</a:t>
            </a:r>
            <a:r>
              <a:rPr lang="en-US" sz="2200" dirty="0">
                <a:solidFill>
                  <a:srgbClr val="008000"/>
                </a:solidFill>
              </a:rPr>
              <a:t>()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rgbClr val="008000"/>
                </a:solidFill>
              </a:rPr>
              <a:t>getLanguage</a:t>
            </a:r>
            <a:r>
              <a:rPr lang="en-US" sz="2200" dirty="0">
                <a:solidFill>
                  <a:srgbClr val="008000"/>
                </a:solidFill>
              </a:rPr>
              <a:t>()</a:t>
            </a:r>
            <a:r>
              <a:rPr lang="en-US" sz="22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4689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(3) JSP Actions – Java Bean Summary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4067" y="1191548"/>
            <a:ext cx="8828402" cy="507113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/>
              <a:t>Using Java Beans increases </a:t>
            </a:r>
            <a:r>
              <a:rPr lang="en-US" dirty="0">
                <a:solidFill>
                  <a:srgbClr val="C00000"/>
                </a:solidFill>
              </a:rPr>
              <a:t>separation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between the HTML and Java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Beans / Property </a:t>
            </a:r>
            <a:r>
              <a:rPr lang="en-US" dirty="0"/>
              <a:t>pattern provides a convenient standard for implementing standard Java classes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JSP’s </a:t>
            </a:r>
            <a:r>
              <a:rPr lang="en-US" dirty="0" err="1"/>
              <a:t>useBean</a:t>
            </a:r>
            <a:r>
              <a:rPr lang="en-US" dirty="0"/>
              <a:t> uses Java reflection to translate property names </a:t>
            </a:r>
            <a:r>
              <a:rPr lang="en-US" dirty="0" smtClean="0"/>
              <a:t>(</a:t>
            </a:r>
            <a:r>
              <a:rPr lang="en-US" dirty="0"/>
              <a:t>for example, “</a:t>
            </a:r>
            <a:r>
              <a:rPr lang="en-US" dirty="0">
                <a:solidFill>
                  <a:srgbClr val="008000"/>
                </a:solidFill>
              </a:rPr>
              <a:t>language</a:t>
            </a:r>
            <a:r>
              <a:rPr lang="en-US" dirty="0"/>
              <a:t>”) to method calls that are assumed to exist (“</a:t>
            </a:r>
            <a:r>
              <a:rPr lang="en-US" dirty="0" err="1">
                <a:solidFill>
                  <a:srgbClr val="008000"/>
                </a:solidFill>
              </a:rPr>
              <a:t>setLanguage</a:t>
            </a:r>
            <a:r>
              <a:rPr lang="en-US" dirty="0">
                <a:solidFill>
                  <a:srgbClr val="008000"/>
                </a:solidFill>
              </a:rPr>
              <a:t>()</a:t>
            </a:r>
            <a:r>
              <a:rPr lang="en-US" dirty="0"/>
              <a:t>” and “</a:t>
            </a:r>
            <a:r>
              <a:rPr lang="en-US" dirty="0" err="1">
                <a:solidFill>
                  <a:srgbClr val="008000"/>
                </a:solidFill>
              </a:rPr>
              <a:t>getLanguage</a:t>
            </a:r>
            <a:r>
              <a:rPr lang="en-US" dirty="0">
                <a:solidFill>
                  <a:srgbClr val="008000"/>
                </a:solidFill>
              </a:rPr>
              <a:t>()</a:t>
            </a:r>
            <a:r>
              <a:rPr lang="en-US" dirty="0"/>
              <a:t>”)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The bean does not have to have an object with the name of the property, as long as it has a getter or setter</a:t>
            </a:r>
          </a:p>
        </p:txBody>
      </p:sp>
    </p:spTree>
    <p:extLst>
      <p:ext uri="{BB962C8B-B14F-4D97-AF65-F5344CB8AC3E}">
        <p14:creationId xmlns:p14="http://schemas.microsoft.com/office/powerpoint/2010/main" val="39197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(3) JSP Actions – Forwarding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4067" y="1191548"/>
            <a:ext cx="8828402" cy="5071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jsp:Forward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sends a request to another JSP on the </a:t>
            </a:r>
            <a:r>
              <a:rPr lang="en-US" dirty="0">
                <a:solidFill>
                  <a:srgbClr val="C00000"/>
                </a:solidFill>
              </a:rPr>
              <a:t>same </a:t>
            </a:r>
            <a:r>
              <a:rPr lang="en-US" dirty="0"/>
              <a:t>server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Similar to a method call, but no return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&lt;</a:t>
            </a:r>
            <a:r>
              <a:rPr lang="en-US" dirty="0" err="1">
                <a:solidFill>
                  <a:srgbClr val="008000"/>
                </a:solidFill>
              </a:rPr>
              <a:t>jsp:forward</a:t>
            </a:r>
            <a:r>
              <a:rPr lang="en-US" dirty="0">
                <a:solidFill>
                  <a:srgbClr val="008000"/>
                </a:solidFill>
              </a:rPr>
              <a:t> page=“</a:t>
            </a:r>
            <a:r>
              <a:rPr lang="en-US" dirty="0" err="1">
                <a:solidFill>
                  <a:srgbClr val="008000"/>
                </a:solidFill>
              </a:rPr>
              <a:t>anotherPage.jsp</a:t>
            </a:r>
            <a:r>
              <a:rPr lang="en-US" dirty="0">
                <a:solidFill>
                  <a:srgbClr val="008000"/>
                </a:solidFill>
              </a:rPr>
              <a:t>” /&gt;</a:t>
            </a: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2200" dirty="0"/>
              <a:t>When this statement is reached, execution will </a:t>
            </a:r>
            <a:r>
              <a:rPr lang="en-US" sz="2200" dirty="0">
                <a:solidFill>
                  <a:srgbClr val="C00000"/>
                </a:solidFill>
              </a:rPr>
              <a:t>jump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/>
              <a:t>to the JSP </a:t>
            </a:r>
            <a:r>
              <a:rPr lang="en-US" sz="2200" dirty="0" err="1"/>
              <a:t>anotherPage.jsp</a:t>
            </a:r>
            <a:endParaRPr lang="en-US" sz="2200" dirty="0"/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2200" dirty="0"/>
              <a:t>Use as a </a:t>
            </a:r>
            <a:r>
              <a:rPr lang="en-US" sz="2200" dirty="0">
                <a:solidFill>
                  <a:srgbClr val="C00000"/>
                </a:solidFill>
              </a:rPr>
              <a:t>front-end</a:t>
            </a:r>
            <a:r>
              <a:rPr lang="en-US" sz="2200" dirty="0">
                <a:solidFill>
                  <a:srgbClr val="D2533C"/>
                </a:solidFill>
              </a:rPr>
              <a:t> </a:t>
            </a:r>
            <a:r>
              <a:rPr lang="en-US" sz="2200" dirty="0"/>
              <a:t>when we need to decide which JSP to execute based on some input data</a:t>
            </a: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2200" dirty="0"/>
              <a:t>Use to authenticate users (see student info system example)</a:t>
            </a:r>
          </a:p>
        </p:txBody>
      </p:sp>
    </p:spTree>
    <p:extLst>
      <p:ext uri="{BB962C8B-B14F-4D97-AF65-F5344CB8AC3E}">
        <p14:creationId xmlns:p14="http://schemas.microsoft.com/office/powerpoint/2010/main" val="19923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Server Side Processing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661395" y="37208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596044" y="2261598"/>
            <a:ext cx="2933700" cy="2922588"/>
            <a:chOff x="5524500" y="2261598"/>
            <a:chExt cx="2933700" cy="2922588"/>
          </a:xfrm>
        </p:grpSpPr>
        <p:sp>
          <p:nvSpPr>
            <p:cNvPr id="21" name="AutoShape 1028"/>
            <p:cNvSpPr>
              <a:spLocks noChangeArrowheads="1"/>
            </p:cNvSpPr>
            <p:nvPr/>
          </p:nvSpPr>
          <p:spPr bwMode="auto">
            <a:xfrm>
              <a:off x="5524500" y="2261598"/>
              <a:ext cx="2933700" cy="2922588"/>
            </a:xfrm>
            <a:prstGeom prst="roundRect">
              <a:avLst>
                <a:gd name="adj" fmla="val 16667"/>
              </a:avLst>
            </a:prstGeom>
            <a:solidFill>
              <a:srgbClr val="33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Gill Sans MT"/>
                <a:cs typeface="Gill Sans MT"/>
              </a:endParaRPr>
            </a:p>
          </p:txBody>
        </p:sp>
        <p:sp>
          <p:nvSpPr>
            <p:cNvPr id="28" name="Text Box 1034"/>
            <p:cNvSpPr txBox="1">
              <a:spLocks noChangeArrowheads="1"/>
            </p:cNvSpPr>
            <p:nvPr/>
          </p:nvSpPr>
          <p:spPr bwMode="auto">
            <a:xfrm>
              <a:off x="6408738" y="4746887"/>
              <a:ext cx="11652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Gill Sans MT"/>
                  <a:cs typeface="Gill Sans MT"/>
                </a:rPr>
                <a:t>Server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5800" y="2261598"/>
            <a:ext cx="2933700" cy="2922588"/>
            <a:chOff x="685800" y="2261598"/>
            <a:chExt cx="2933700" cy="2922588"/>
          </a:xfrm>
        </p:grpSpPr>
        <p:sp>
          <p:nvSpPr>
            <p:cNvPr id="20" name="AutoShape 1026"/>
            <p:cNvSpPr>
              <a:spLocks noChangeArrowheads="1"/>
            </p:cNvSpPr>
            <p:nvPr/>
          </p:nvSpPr>
          <p:spPr bwMode="auto">
            <a:xfrm>
              <a:off x="685800" y="2261598"/>
              <a:ext cx="2933700" cy="2922588"/>
            </a:xfrm>
            <a:prstGeom prst="roundRect">
              <a:avLst>
                <a:gd name="adj" fmla="val 16667"/>
              </a:avLst>
            </a:prstGeom>
            <a:solidFill>
              <a:srgbClr val="33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Gill Sans MT"/>
                <a:cs typeface="Gill Sans MT"/>
              </a:endParaRPr>
            </a:p>
          </p:txBody>
        </p:sp>
        <p:sp>
          <p:nvSpPr>
            <p:cNvPr id="27" name="Text Box 1033"/>
            <p:cNvSpPr txBox="1">
              <a:spLocks noChangeArrowheads="1"/>
            </p:cNvSpPr>
            <p:nvPr/>
          </p:nvSpPr>
          <p:spPr bwMode="auto">
            <a:xfrm>
              <a:off x="1570038" y="4756412"/>
              <a:ext cx="11652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Gill Sans MT"/>
                  <a:cs typeface="Gill Sans MT"/>
                </a:rPr>
                <a:t>Client</a:t>
              </a:r>
            </a:p>
          </p:txBody>
        </p:sp>
        <p:sp>
          <p:nvSpPr>
            <p:cNvPr id="31" name="AutoShape 1036"/>
            <p:cNvSpPr>
              <a:spLocks noChangeArrowheads="1"/>
            </p:cNvSpPr>
            <p:nvPr/>
          </p:nvSpPr>
          <p:spPr bwMode="auto">
            <a:xfrm>
              <a:off x="919884" y="2940320"/>
              <a:ext cx="2477683" cy="76562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Gill Sans MT"/>
                <a:cs typeface="Gill Sans MT"/>
              </a:endParaRPr>
            </a:p>
          </p:txBody>
        </p:sp>
        <p:sp>
          <p:nvSpPr>
            <p:cNvPr id="32" name="Text Box 1037"/>
            <p:cNvSpPr txBox="1">
              <a:spLocks noChangeArrowheads="1"/>
            </p:cNvSpPr>
            <p:nvPr/>
          </p:nvSpPr>
          <p:spPr bwMode="auto">
            <a:xfrm>
              <a:off x="992401" y="2907635"/>
              <a:ext cx="2332648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dirty="0" smtClean="0">
                  <a:latin typeface="Gill Sans MT"/>
                  <a:cs typeface="Gill Sans MT"/>
                </a:rPr>
                <a:t>UI implemented in a browser</a:t>
              </a:r>
              <a:endParaRPr lang="en-US" sz="2200" dirty="0">
                <a:latin typeface="Gill Sans MT"/>
                <a:cs typeface="Gill Sans M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80690" y="2538603"/>
            <a:ext cx="2564524" cy="2281060"/>
            <a:chOff x="5780690" y="2538603"/>
            <a:chExt cx="2564524" cy="2281060"/>
          </a:xfrm>
        </p:grpSpPr>
        <p:sp>
          <p:nvSpPr>
            <p:cNvPr id="33" name="AutoShape 1038"/>
            <p:cNvSpPr>
              <a:spLocks noChangeArrowheads="1"/>
            </p:cNvSpPr>
            <p:nvPr/>
          </p:nvSpPr>
          <p:spPr bwMode="auto">
            <a:xfrm>
              <a:off x="5780690" y="2577511"/>
              <a:ext cx="2564524" cy="224215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Gill Sans MT"/>
                <a:cs typeface="Gill Sans MT"/>
              </a:endParaRPr>
            </a:p>
          </p:txBody>
        </p:sp>
        <p:sp>
          <p:nvSpPr>
            <p:cNvPr id="34" name="Text Box 1039"/>
            <p:cNvSpPr txBox="1">
              <a:spLocks noChangeArrowheads="1"/>
            </p:cNvSpPr>
            <p:nvPr/>
          </p:nvSpPr>
          <p:spPr bwMode="auto">
            <a:xfrm>
              <a:off x="5876925" y="2538603"/>
              <a:ext cx="184774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dirty="0" smtClean="0">
                  <a:latin typeface="Gill Sans MT"/>
                  <a:cs typeface="Gill Sans MT"/>
                </a:rPr>
                <a:t>Web </a:t>
              </a:r>
              <a:r>
                <a:rPr lang="en-US" sz="2200" dirty="0">
                  <a:latin typeface="Gill Sans MT"/>
                  <a:cs typeface="Gill Sans MT"/>
                </a:rPr>
                <a:t>server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965615" y="2906898"/>
            <a:ext cx="2348069" cy="1765620"/>
            <a:chOff x="5965615" y="2906898"/>
            <a:chExt cx="2348069" cy="1765620"/>
          </a:xfrm>
        </p:grpSpPr>
        <p:sp>
          <p:nvSpPr>
            <p:cNvPr id="35" name="AutoShape 1040"/>
            <p:cNvSpPr>
              <a:spLocks noChangeArrowheads="1"/>
            </p:cNvSpPr>
            <p:nvPr/>
          </p:nvSpPr>
          <p:spPr bwMode="auto">
            <a:xfrm>
              <a:off x="5965615" y="2948938"/>
              <a:ext cx="2232454" cy="172358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Gill Sans MT"/>
                <a:cs typeface="Gill Sans MT"/>
              </a:endParaRPr>
            </a:p>
          </p:txBody>
        </p:sp>
        <p:sp>
          <p:nvSpPr>
            <p:cNvPr id="36" name="Text Box 1041"/>
            <p:cNvSpPr txBox="1">
              <a:spLocks noChangeArrowheads="1"/>
            </p:cNvSpPr>
            <p:nvPr/>
          </p:nvSpPr>
          <p:spPr bwMode="auto">
            <a:xfrm>
              <a:off x="5965616" y="2906898"/>
              <a:ext cx="234806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dirty="0" smtClean="0">
                  <a:latin typeface="Gill Sans MT"/>
                  <a:cs typeface="Gill Sans MT"/>
                </a:rPr>
                <a:t>Container engine</a:t>
              </a:r>
              <a:endParaRPr lang="en-US" sz="2200" dirty="0">
                <a:latin typeface="Gill Sans MT"/>
                <a:cs typeface="Gill Sans M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54821" y="3318493"/>
            <a:ext cx="1891862" cy="1269943"/>
            <a:chOff x="6190593" y="3318493"/>
            <a:chExt cx="1891862" cy="1269943"/>
          </a:xfrm>
        </p:grpSpPr>
        <p:sp>
          <p:nvSpPr>
            <p:cNvPr id="37" name="Rounded Rectangle 36"/>
            <p:cNvSpPr/>
            <p:nvPr/>
          </p:nvSpPr>
          <p:spPr bwMode="auto">
            <a:xfrm>
              <a:off x="6190593" y="3358726"/>
              <a:ext cx="1891862" cy="122971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Gill Sans MT"/>
                <a:cs typeface="Gill Sans MT"/>
              </a:endParaRPr>
            </a:p>
          </p:txBody>
        </p:sp>
        <p:sp>
          <p:nvSpPr>
            <p:cNvPr id="38" name="Text Box 1039"/>
            <p:cNvSpPr txBox="1">
              <a:spLocks noChangeArrowheads="1"/>
            </p:cNvSpPr>
            <p:nvPr/>
          </p:nvSpPr>
          <p:spPr bwMode="auto">
            <a:xfrm>
              <a:off x="6197491" y="3318493"/>
              <a:ext cx="18849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dirty="0" smtClean="0">
                  <a:latin typeface="Gill Sans MT"/>
                  <a:cs typeface="Gill Sans MT"/>
                </a:rPr>
                <a:t>Program components</a:t>
              </a:r>
              <a:endParaRPr lang="en-US" sz="2200" dirty="0">
                <a:latin typeface="Gill Sans MT"/>
                <a:cs typeface="Gill Sans M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95600" y="1134473"/>
            <a:ext cx="3505200" cy="1270000"/>
            <a:chOff x="2895600" y="1134473"/>
            <a:chExt cx="3505200" cy="1270000"/>
          </a:xfrm>
        </p:grpSpPr>
        <p:sp>
          <p:nvSpPr>
            <p:cNvPr id="23" name="AutoShape 1029"/>
            <p:cNvSpPr>
              <a:spLocks noChangeArrowheads="1"/>
            </p:cNvSpPr>
            <p:nvPr/>
          </p:nvSpPr>
          <p:spPr bwMode="auto">
            <a:xfrm>
              <a:off x="3155950" y="1591673"/>
              <a:ext cx="3244850" cy="812800"/>
            </a:xfrm>
            <a:prstGeom prst="curvedDownArrow">
              <a:avLst>
                <a:gd name="adj1" fmla="val 79844"/>
                <a:gd name="adj2" fmla="val 159688"/>
                <a:gd name="adj3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Gill Sans MT"/>
                <a:cs typeface="Gill Sans MT"/>
              </a:endParaRPr>
            </a:p>
          </p:txBody>
        </p:sp>
        <p:sp>
          <p:nvSpPr>
            <p:cNvPr id="29" name="Text Box 1042"/>
            <p:cNvSpPr txBox="1">
              <a:spLocks noChangeArrowheads="1"/>
            </p:cNvSpPr>
            <p:nvPr/>
          </p:nvSpPr>
          <p:spPr bwMode="auto">
            <a:xfrm>
              <a:off x="4175125" y="1804398"/>
              <a:ext cx="793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Gill Sans MT"/>
                  <a:cs typeface="Gill Sans MT"/>
                </a:rPr>
                <a:t>data</a:t>
              </a:r>
            </a:p>
          </p:txBody>
        </p:sp>
        <p:sp>
          <p:nvSpPr>
            <p:cNvPr id="39" name="Text Box 1032"/>
            <p:cNvSpPr txBox="1">
              <a:spLocks noChangeArrowheads="1"/>
            </p:cNvSpPr>
            <p:nvPr/>
          </p:nvSpPr>
          <p:spPr bwMode="auto">
            <a:xfrm>
              <a:off x="2895600" y="1134473"/>
              <a:ext cx="32766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Gill Sans MT"/>
                  <a:cs typeface="Gill Sans MT"/>
                </a:rPr>
                <a:t>HTTP Request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19000" y="1200106"/>
            <a:ext cx="1762340" cy="1858827"/>
            <a:chOff x="7219000" y="1200106"/>
            <a:chExt cx="1762340" cy="1858827"/>
          </a:xfrm>
        </p:grpSpPr>
        <p:sp>
          <p:nvSpPr>
            <p:cNvPr id="40" name="Text Box 1042"/>
            <p:cNvSpPr txBox="1">
              <a:spLocks noChangeArrowheads="1"/>
            </p:cNvSpPr>
            <p:nvPr/>
          </p:nvSpPr>
          <p:spPr bwMode="auto">
            <a:xfrm>
              <a:off x="7219000" y="1200106"/>
              <a:ext cx="176234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>
                  <a:solidFill>
                    <a:srgbClr val="FF0000"/>
                  </a:solidFill>
                  <a:latin typeface="Gill Sans MT"/>
                  <a:cs typeface="Gill Sans MT"/>
                </a:rPr>
                <a:t>Apache Tomcat</a:t>
              </a:r>
              <a:endParaRPr lang="en-US" sz="2000" b="1" dirty="0">
                <a:solidFill>
                  <a:srgbClr val="FF0000"/>
                </a:solidFill>
                <a:latin typeface="Gill Sans MT"/>
                <a:cs typeface="Gill Sans MT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7494057" y="1904312"/>
              <a:ext cx="659771" cy="115462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794000" y="4998448"/>
            <a:ext cx="3530599" cy="1184450"/>
            <a:chOff x="2794000" y="4998448"/>
            <a:chExt cx="3530599" cy="1184450"/>
          </a:xfrm>
        </p:grpSpPr>
        <p:grpSp>
          <p:nvGrpSpPr>
            <p:cNvPr id="42" name="Group 41"/>
            <p:cNvGrpSpPr/>
            <p:nvPr/>
          </p:nvGrpSpPr>
          <p:grpSpPr>
            <a:xfrm>
              <a:off x="2794000" y="4998448"/>
              <a:ext cx="3530599" cy="1184450"/>
              <a:chOff x="2794000" y="4998448"/>
              <a:chExt cx="3530599" cy="1184450"/>
            </a:xfrm>
          </p:grpSpPr>
          <p:sp>
            <p:nvSpPr>
              <p:cNvPr id="24" name="AutoShape 1030"/>
              <p:cNvSpPr>
                <a:spLocks noChangeArrowheads="1"/>
              </p:cNvSpPr>
              <p:nvPr/>
            </p:nvSpPr>
            <p:spPr bwMode="auto">
              <a:xfrm flipH="1" flipV="1">
                <a:off x="2794000" y="4998448"/>
                <a:ext cx="3244850" cy="812800"/>
              </a:xfrm>
              <a:prstGeom prst="curvedDownArrow">
                <a:avLst>
                  <a:gd name="adj1" fmla="val 79844"/>
                  <a:gd name="adj2" fmla="val 159688"/>
                  <a:gd name="adj3" fmla="val 33333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  <p:sp>
            <p:nvSpPr>
              <p:cNvPr id="26" name="Text Box 1031"/>
              <p:cNvSpPr txBox="1">
                <a:spLocks noChangeArrowheads="1"/>
              </p:cNvSpPr>
              <p:nvPr/>
            </p:nvSpPr>
            <p:spPr bwMode="auto">
              <a:xfrm>
                <a:off x="2895600" y="5782788"/>
                <a:ext cx="342899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latin typeface="Gill Sans MT"/>
                    <a:cs typeface="Gill Sans MT"/>
                  </a:rPr>
                  <a:t>HTTP Response</a:t>
                </a:r>
              </a:p>
            </p:txBody>
          </p:sp>
        </p:grpSp>
        <p:sp>
          <p:nvSpPr>
            <p:cNvPr id="30" name="Text Box 1043"/>
            <p:cNvSpPr txBox="1">
              <a:spLocks noChangeArrowheads="1"/>
            </p:cNvSpPr>
            <p:nvPr/>
          </p:nvSpPr>
          <p:spPr bwMode="auto">
            <a:xfrm>
              <a:off x="3962400" y="4998448"/>
              <a:ext cx="12192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Gill Sans MT"/>
                  <a:cs typeface="Gill Sans MT"/>
                </a:rPr>
                <a:t>HTML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924800" y="76200"/>
            <a:ext cx="11430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292934"/>
                </a:solidFill>
                <a:latin typeface="Gill Sans MT" pitchFamily="34" charset="0"/>
              </a:rPr>
              <a:t>review</a:t>
            </a:r>
            <a:endParaRPr lang="en-US" sz="2000" dirty="0">
              <a:solidFill>
                <a:srgbClr val="292934"/>
              </a:solidFill>
              <a:latin typeface="Gill Sans M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24366" y="5443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26435" y="2540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Enabling Technologies – Plug-in Scripted Pages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158558"/>
            <a:ext cx="8229601" cy="5071134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dirty="0" smtClean="0">
                <a:solidFill>
                  <a:srgbClr val="C00000"/>
                </a:solidFill>
              </a:rPr>
              <a:t>Scripted pages </a:t>
            </a:r>
            <a:r>
              <a:rPr lang="en-US" dirty="0" smtClean="0"/>
              <a:t>look like HTML pages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solidFill>
                  <a:srgbClr val="292934"/>
                </a:solidFill>
              </a:rPr>
              <a:t>Execution is on the </a:t>
            </a:r>
            <a:r>
              <a:rPr lang="en-US" dirty="0" smtClean="0">
                <a:solidFill>
                  <a:srgbClr val="C00000"/>
                </a:solidFill>
              </a:rPr>
              <a:t>server</a:t>
            </a:r>
            <a:r>
              <a:rPr lang="en-US" dirty="0" smtClean="0">
                <a:solidFill>
                  <a:srgbClr val="292934"/>
                </a:solidFill>
              </a:rPr>
              <a:t>, not on the client 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solidFill>
                  <a:srgbClr val="292934"/>
                </a:solidFill>
              </a:rPr>
              <a:t>They have HTML with </a:t>
            </a:r>
            <a:r>
              <a:rPr lang="en-US" dirty="0" smtClean="0">
                <a:solidFill>
                  <a:srgbClr val="C00000"/>
                </a:solidFill>
              </a:rPr>
              <a:t>program statements </a:t>
            </a:r>
            <a:r>
              <a:rPr lang="en-US" dirty="0" smtClean="0">
                <a:solidFill>
                  <a:srgbClr val="292934"/>
                </a:solidFill>
              </a:rPr>
              <a:t>that get and process data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solidFill>
                  <a:srgbClr val="C00000"/>
                </a:solidFill>
              </a:rPr>
              <a:t>PHP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292934"/>
                </a:solidFill>
              </a:rPr>
              <a:t>scripts are </a:t>
            </a:r>
            <a:r>
              <a:rPr lang="en-US" dirty="0" smtClean="0">
                <a:solidFill>
                  <a:srgbClr val="C00000"/>
                </a:solidFill>
              </a:rPr>
              <a:t>interpreted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292934"/>
                </a:solidFill>
              </a:rPr>
              <a:t>within the server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solidFill>
                  <a:srgbClr val="292934"/>
                </a:solidFill>
              </a:rPr>
              <a:t>Scripted pages are generally easy to develop and deploy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solidFill>
                  <a:srgbClr val="292934"/>
                </a:solidFill>
              </a:rPr>
              <a:t>They mix logic with HTML -- can be difficult to read and maintain</a:t>
            </a:r>
          </a:p>
          <a:p>
            <a:pPr marL="274320" lvl="1" indent="0">
              <a:spcBef>
                <a:spcPts val="1000"/>
              </a:spcBef>
              <a:buNone/>
            </a:pPr>
            <a:endParaRPr lang="en-US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Java Scripts and Java Servlets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140065"/>
            <a:ext cx="8229601" cy="507113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C00000"/>
                </a:solidFill>
              </a:rPr>
              <a:t>Java Scripts </a:t>
            </a:r>
            <a:r>
              <a:rPr lang="en-US" dirty="0" smtClean="0"/>
              <a:t>provide </a:t>
            </a:r>
            <a:r>
              <a:rPr lang="en-US" dirty="0" smtClean="0">
                <a:solidFill>
                  <a:srgbClr val="C00000"/>
                </a:solidFill>
              </a:rPr>
              <a:t>client-side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execution ability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Cumbersome and error prone</a:t>
            </a:r>
          </a:p>
          <a:p>
            <a:pPr lvl="1"/>
            <a:r>
              <a:rPr lang="en-US" dirty="0" smtClean="0"/>
              <a:t>Non-portable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C00000"/>
                </a:solidFill>
              </a:rPr>
              <a:t>Java Servlets </a:t>
            </a:r>
            <a:r>
              <a:rPr lang="en-US" dirty="0" smtClean="0">
                <a:solidFill>
                  <a:srgbClr val="292934"/>
                </a:solidFill>
              </a:rPr>
              <a:t>provide </a:t>
            </a:r>
            <a:r>
              <a:rPr lang="en-US" dirty="0" smtClean="0">
                <a:solidFill>
                  <a:srgbClr val="C00000"/>
                </a:solidFill>
              </a:rPr>
              <a:t>server-side </a:t>
            </a:r>
            <a:r>
              <a:rPr lang="en-US" dirty="0" smtClean="0">
                <a:solidFill>
                  <a:srgbClr val="292934"/>
                </a:solidFill>
              </a:rPr>
              <a:t>execution </a:t>
            </a: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Compiled</a:t>
            </a: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Portable</a:t>
            </a: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Robust</a:t>
            </a: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Mixes </a:t>
            </a:r>
            <a:r>
              <a:rPr lang="en-US" dirty="0" smtClean="0">
                <a:solidFill>
                  <a:srgbClr val="C00000"/>
                </a:solidFill>
              </a:rPr>
              <a:t>static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292934"/>
                </a:solidFill>
              </a:rPr>
              <a:t>(HTML) with </a:t>
            </a:r>
            <a:r>
              <a:rPr lang="en-US" dirty="0" smtClean="0">
                <a:solidFill>
                  <a:srgbClr val="C00000"/>
                </a:solidFill>
              </a:rPr>
              <a:t>dynamic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292934"/>
                </a:solidFill>
              </a:rPr>
              <a:t>(business logic)</a:t>
            </a: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“Java that creates HTML”</a:t>
            </a:r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22975" y="3501744"/>
            <a:ext cx="1842121" cy="461665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292934"/>
                </a:solidFill>
                <a:latin typeface="Gill Sans MT"/>
                <a:cs typeface="Gill Sans MT"/>
              </a:rPr>
              <a:t>HTML in Java</a:t>
            </a:r>
            <a:endParaRPr lang="en-US" sz="24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63098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Java Server Page (JSP) 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191548"/>
            <a:ext cx="8229601" cy="507113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C00000"/>
                </a:solidFill>
              </a:rPr>
              <a:t>JSP </a:t>
            </a:r>
            <a:r>
              <a:rPr lang="en-US" dirty="0" smtClean="0">
                <a:solidFill>
                  <a:srgbClr val="292934"/>
                </a:solidFill>
              </a:rPr>
              <a:t>is a server-side technology that support dynamic content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JSPs turn servlets “</a:t>
            </a:r>
            <a:r>
              <a:rPr lang="en-US" dirty="0" smtClean="0">
                <a:solidFill>
                  <a:srgbClr val="C00000"/>
                </a:solidFill>
              </a:rPr>
              <a:t>inside-out</a:t>
            </a:r>
            <a:r>
              <a:rPr lang="en-US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292934"/>
                </a:solidFill>
              </a:rPr>
              <a:t>JSPs are </a:t>
            </a:r>
            <a:r>
              <a:rPr lang="en-US" dirty="0" smtClean="0">
                <a:solidFill>
                  <a:srgbClr val="C00000"/>
                </a:solidFill>
              </a:rPr>
              <a:t>translated </a:t>
            </a:r>
            <a:r>
              <a:rPr lang="en-US" dirty="0" smtClean="0">
                <a:solidFill>
                  <a:srgbClr val="292934"/>
                </a:solidFill>
              </a:rPr>
              <a:t>to servlets, </a:t>
            </a:r>
            <a:r>
              <a:rPr lang="en-US" dirty="0" smtClean="0">
                <a:solidFill>
                  <a:srgbClr val="C00000"/>
                </a:solidFill>
              </a:rPr>
              <a:t>compiled</a:t>
            </a:r>
            <a:r>
              <a:rPr lang="en-US" dirty="0" smtClean="0">
                <a:solidFill>
                  <a:srgbClr val="292934"/>
                </a:solidFill>
              </a:rPr>
              <a:t>, then </a:t>
            </a:r>
            <a:r>
              <a:rPr lang="en-US" dirty="0" smtClean="0">
                <a:solidFill>
                  <a:srgbClr val="C00000"/>
                </a:solidFill>
              </a:rPr>
              <a:t>executed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292934"/>
                </a:solidFill>
              </a:rPr>
              <a:t>This encourages separation of tasks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29293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5935" y="1903915"/>
            <a:ext cx="1854945" cy="461665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292934"/>
                </a:solidFill>
                <a:latin typeface="Gill Sans MT"/>
                <a:cs typeface="Gill Sans MT"/>
              </a:rPr>
              <a:t>Java in HTML</a:t>
            </a:r>
            <a:endParaRPr lang="en-US" sz="2400" dirty="0">
              <a:latin typeface="Gill Sans MT"/>
              <a:cs typeface="Gill Sans MT"/>
            </a:endParaRP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53466" y="4001291"/>
            <a:ext cx="2093006" cy="1066801"/>
            <a:chOff x="350" y="2846"/>
            <a:chExt cx="1152" cy="672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50" y="2846"/>
              <a:ext cx="1152" cy="6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Gill Sans MT"/>
                <a:cs typeface="Gill Sans MT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554" y="2896"/>
              <a:ext cx="7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Gill Sans MT"/>
                  <a:cs typeface="Gill Sans MT"/>
                </a:rPr>
                <a:t>Page Layout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367" y="3211"/>
              <a:ext cx="11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Gill Sans MT"/>
                  <a:cs typeface="Gill Sans MT"/>
                </a:rPr>
                <a:t>Graphics designer</a:t>
              </a: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50" y="319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Gill Sans MT"/>
                <a:cs typeface="Gill Sans MT"/>
              </a:endParaRPr>
            </a:p>
          </p:txBody>
        </p:sp>
      </p:grp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2335482" y="3974300"/>
            <a:ext cx="1685925" cy="1219200"/>
            <a:chOff x="1519" y="2829"/>
            <a:chExt cx="1062" cy="768"/>
          </a:xfrm>
        </p:grpSpPr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909" y="2829"/>
              <a:ext cx="672" cy="768"/>
            </a:xfrm>
            <a:prstGeom prst="rect">
              <a:avLst/>
            </a:prstGeom>
            <a:solidFill>
              <a:srgbClr val="D3AEA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Gill Sans MT"/>
                <a:cs typeface="Gill Sans MT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942" y="2870"/>
              <a:ext cx="625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>
                  <a:latin typeface="Gill Sans MT"/>
                  <a:cs typeface="Gill Sans MT"/>
                </a:rPr>
                <a:t>Writing</a:t>
              </a:r>
            </a:p>
            <a:p>
              <a:pPr algn="ctr">
                <a:lnSpc>
                  <a:spcPct val="90000"/>
                </a:lnSpc>
              </a:pPr>
              <a:r>
                <a:rPr lang="en-US" sz="2000" dirty="0">
                  <a:latin typeface="Gill Sans MT"/>
                  <a:cs typeface="Gill Sans MT"/>
                </a:rPr>
                <a:t>HTML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2152" y="3302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Gill Sans MT"/>
                  <a:cs typeface="Gill Sans MT"/>
                </a:rPr>
                <a:t>?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909" y="3303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Gill Sans MT"/>
                <a:cs typeface="Gill Sans MT"/>
              </a:endParaRP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1519" y="302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Gill Sans MT"/>
                <a:cs typeface="Gill Sans MT"/>
              </a:endParaRPr>
            </a:p>
          </p:txBody>
        </p:sp>
      </p:grpSp>
      <p:grpSp>
        <p:nvGrpSpPr>
          <p:cNvPr id="21" name="Group 15"/>
          <p:cNvGrpSpPr>
            <a:grpSpLocks/>
          </p:cNvGrpSpPr>
          <p:nvPr/>
        </p:nvGrpSpPr>
        <p:grpSpPr bwMode="auto">
          <a:xfrm>
            <a:off x="4034107" y="3937788"/>
            <a:ext cx="2255837" cy="1393824"/>
            <a:chOff x="2589" y="2806"/>
            <a:chExt cx="1421" cy="878"/>
          </a:xfrm>
        </p:grpSpPr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986" y="2806"/>
              <a:ext cx="1024" cy="878"/>
            </a:xfrm>
            <a:prstGeom prst="rect">
              <a:avLst/>
            </a:prstGeom>
            <a:solidFill>
              <a:srgbClr val="D3AEA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Gill Sans MT"/>
                <a:cs typeface="Gill Sans MT"/>
              </a:endParaRP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3089" y="2807"/>
              <a:ext cx="830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>
                  <a:latin typeface="Gill Sans MT"/>
                  <a:cs typeface="Gill Sans MT"/>
                </a:rPr>
                <a:t>Integration </a:t>
              </a:r>
              <a:endParaRPr lang="en-US" sz="2000" dirty="0" smtClean="0">
                <a:latin typeface="Gill Sans MT"/>
                <a:cs typeface="Gill Sans M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000" dirty="0" smtClean="0">
                  <a:latin typeface="Gill Sans MT"/>
                  <a:cs typeface="Gill Sans MT"/>
                </a:rPr>
                <a:t>w/</a:t>
              </a:r>
              <a:r>
                <a:rPr lang="en-US" sz="2000" dirty="0">
                  <a:latin typeface="Gill Sans MT"/>
                  <a:cs typeface="Gill Sans MT"/>
                </a:rPr>
                <a:t> </a:t>
              </a:r>
              <a:r>
                <a:rPr lang="en-US" sz="2000" dirty="0" smtClean="0">
                  <a:latin typeface="Gill Sans MT"/>
                  <a:cs typeface="Gill Sans MT"/>
                </a:rPr>
                <a:t>JSP</a:t>
              </a:r>
              <a:endParaRPr lang="en-US" sz="2000" dirty="0">
                <a:latin typeface="Gill Sans MT"/>
                <a:cs typeface="Gill Sans MT"/>
              </a:endParaRP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3019" y="3262"/>
              <a:ext cx="940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 smtClean="0">
                  <a:latin typeface="Gill Sans MT"/>
                  <a:cs typeface="Gill Sans MT"/>
                </a:rPr>
                <a:t>Web </a:t>
              </a:r>
              <a:r>
                <a:rPr lang="en-US" sz="2000" dirty="0">
                  <a:latin typeface="Gill Sans MT"/>
                  <a:cs typeface="Gill Sans MT"/>
                </a:rPr>
                <a:t>Java</a:t>
              </a:r>
            </a:p>
            <a:p>
              <a:pPr algn="ctr">
                <a:lnSpc>
                  <a:spcPct val="90000"/>
                </a:lnSpc>
              </a:pPr>
              <a:r>
                <a:rPr lang="en-US" sz="2000" dirty="0">
                  <a:latin typeface="Gill Sans MT"/>
                  <a:cs typeface="Gill Sans MT"/>
                </a:rPr>
                <a:t>programmer</a:t>
              </a: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986" y="3254"/>
              <a:ext cx="1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Gill Sans MT"/>
                <a:cs typeface="Gill Sans MT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2589" y="302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Gill Sans MT"/>
                <a:cs typeface="Gill Sans MT"/>
              </a:endParaRPr>
            </a:p>
          </p:txBody>
        </p:sp>
      </p:grpSp>
      <p:grpSp>
        <p:nvGrpSpPr>
          <p:cNvPr id="27" name="Group 21"/>
          <p:cNvGrpSpPr>
            <a:grpSpLocks/>
          </p:cNvGrpSpPr>
          <p:nvPr/>
        </p:nvGrpSpPr>
        <p:grpSpPr bwMode="auto">
          <a:xfrm>
            <a:off x="6288357" y="3779040"/>
            <a:ext cx="2600326" cy="1582738"/>
            <a:chOff x="3871" y="2706"/>
            <a:chExt cx="1638" cy="997"/>
          </a:xfrm>
        </p:grpSpPr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4296" y="2724"/>
              <a:ext cx="1213" cy="960"/>
            </a:xfrm>
            <a:prstGeom prst="rect">
              <a:avLst/>
            </a:prstGeom>
            <a:solidFill>
              <a:srgbClr val="D3AEA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Gill Sans MT"/>
                <a:cs typeface="Gill Sans MT"/>
              </a:endParaRP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4367" y="2706"/>
              <a:ext cx="1056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 smtClean="0">
                  <a:latin typeface="Gill Sans MT"/>
                  <a:cs typeface="Gill Sans MT"/>
                </a:rPr>
                <a:t>App</a:t>
              </a:r>
              <a:endParaRPr lang="en-US" sz="2000" dirty="0">
                <a:latin typeface="Gill Sans MT"/>
                <a:cs typeface="Gill Sans M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000" dirty="0">
                  <a:latin typeface="Gill Sans MT"/>
                  <a:cs typeface="Gill Sans MT"/>
                </a:rPr>
                <a:t>Development</a:t>
              </a:r>
            </a:p>
            <a:p>
              <a:pPr algn="ctr">
                <a:lnSpc>
                  <a:spcPct val="90000"/>
                </a:lnSpc>
              </a:pPr>
              <a:r>
                <a:rPr lang="en-US" sz="2000" dirty="0">
                  <a:latin typeface="Gill Sans MT"/>
                  <a:cs typeface="Gill Sans MT"/>
                </a:rPr>
                <a:t>Java, JavaBeans</a:t>
              </a: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451" y="3276"/>
              <a:ext cx="940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>
                  <a:latin typeface="Gill Sans MT"/>
                  <a:cs typeface="Gill Sans MT"/>
                </a:rPr>
                <a:t>Java</a:t>
              </a:r>
            </a:p>
            <a:p>
              <a:pPr algn="ctr"/>
              <a:r>
                <a:rPr lang="en-US" sz="2000" dirty="0">
                  <a:latin typeface="Gill Sans MT"/>
                  <a:cs typeface="Gill Sans MT"/>
                </a:rPr>
                <a:t>programmer</a:t>
              </a:r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4296" y="3310"/>
              <a:ext cx="1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Gill Sans MT"/>
                <a:cs typeface="Gill Sans MT"/>
              </a:endParaRP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3871" y="30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Gill Sans MT"/>
                <a:cs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50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 we can do with JSPs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191548"/>
            <a:ext cx="8229601" cy="507113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292934"/>
                </a:solidFill>
              </a:rPr>
              <a:t>Collect input from users through web forms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292934"/>
                </a:solidFill>
              </a:rPr>
              <a:t>Retrieve information from some data sources 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292934"/>
                </a:solidFill>
              </a:rPr>
              <a:t>Present information retrieved from some data sources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292934"/>
                </a:solidFill>
              </a:rPr>
              <a:t>Create web pages dynamically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292934"/>
                </a:solidFill>
              </a:rPr>
              <a:t>Social networking system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292934"/>
                </a:solidFill>
              </a:rPr>
              <a:t>Jeopardy game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292934"/>
                </a:solidFill>
              </a:rPr>
              <a:t>And so much more </a:t>
            </a:r>
          </a:p>
          <a:p>
            <a:pPr>
              <a:lnSpc>
                <a:spcPct val="130000"/>
              </a:lnSpc>
            </a:pPr>
            <a:endParaRPr lang="en-US" dirty="0" smtClean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3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Why use JSPs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191548"/>
            <a:ext cx="8229601" cy="507113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292934"/>
                </a:solidFill>
              </a:rPr>
              <a:t>Built on top of Java servlets API</a:t>
            </a:r>
          </a:p>
          <a:p>
            <a:pPr lvl="1">
              <a:lnSpc>
                <a:spcPct val="130000"/>
              </a:lnSpc>
            </a:pPr>
            <a:r>
              <a:rPr lang="en-US" dirty="0" smtClean="0">
                <a:solidFill>
                  <a:srgbClr val="292934"/>
                </a:solidFill>
              </a:rPr>
              <a:t>Has access to Java APIs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292934"/>
                </a:solidFill>
              </a:rPr>
              <a:t>Can be used in combination with servlets</a:t>
            </a:r>
          </a:p>
          <a:p>
            <a:pPr lvl="1">
              <a:lnSpc>
                <a:spcPct val="130000"/>
              </a:lnSpc>
            </a:pPr>
            <a:r>
              <a:rPr lang="en-US" dirty="0" smtClean="0">
                <a:solidFill>
                  <a:srgbClr val="292934"/>
                </a:solidFill>
              </a:rPr>
              <a:t>Servlets handle the business logic</a:t>
            </a:r>
          </a:p>
          <a:p>
            <a:pPr lvl="1">
              <a:lnSpc>
                <a:spcPct val="130000"/>
              </a:lnSpc>
            </a:pPr>
            <a:r>
              <a:rPr lang="en-US" dirty="0" smtClean="0">
                <a:solidFill>
                  <a:srgbClr val="292934"/>
                </a:solidFill>
              </a:rPr>
              <a:t>JSPs deal with the front page</a:t>
            </a:r>
          </a:p>
          <a:p>
            <a:pPr lvl="1">
              <a:lnSpc>
                <a:spcPct val="130000"/>
              </a:lnSpc>
            </a:pPr>
            <a:endParaRPr lang="en-US" dirty="0">
              <a:solidFill>
                <a:srgbClr val="292934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en-US" dirty="0" smtClean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8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Why use JSPs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3086" y="1191548"/>
            <a:ext cx="4969408" cy="5071134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C00000"/>
                </a:solidFill>
              </a:rPr>
              <a:t>HTML</a:t>
            </a:r>
          </a:p>
          <a:p>
            <a:pPr lvl="1">
              <a:lnSpc>
                <a:spcPct val="130000"/>
              </a:lnSpc>
            </a:pPr>
            <a:r>
              <a:rPr lang="en-US" dirty="0" smtClean="0">
                <a:solidFill>
                  <a:srgbClr val="292934"/>
                </a:solidFill>
              </a:rPr>
              <a:t>Cannot dynamically create information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C00000"/>
                </a:solidFill>
              </a:rPr>
              <a:t>JavaScript</a:t>
            </a:r>
          </a:p>
          <a:p>
            <a:pPr lvl="1">
              <a:lnSpc>
                <a:spcPct val="130000"/>
              </a:lnSpc>
            </a:pPr>
            <a:r>
              <a:rPr lang="en-US" dirty="0" smtClean="0">
                <a:solidFill>
                  <a:srgbClr val="292934"/>
                </a:solidFill>
              </a:rPr>
              <a:t>Generate HTML dynamically on the client</a:t>
            </a:r>
          </a:p>
          <a:p>
            <a:pPr lvl="1">
              <a:lnSpc>
                <a:spcPct val="130000"/>
              </a:lnSpc>
            </a:pPr>
            <a:r>
              <a:rPr lang="en-US" dirty="0" smtClean="0">
                <a:solidFill>
                  <a:srgbClr val="292934"/>
                </a:solidFill>
              </a:rPr>
              <a:t>Cannot perform complex tasks (such as accessing and retrieving information from a database)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C00000"/>
                </a:solidFill>
              </a:rPr>
              <a:t>Servlet</a:t>
            </a:r>
          </a:p>
          <a:p>
            <a:pPr lvl="1">
              <a:lnSpc>
                <a:spcPct val="130000"/>
              </a:lnSpc>
            </a:pPr>
            <a:r>
              <a:rPr lang="en-US" dirty="0" smtClean="0">
                <a:solidFill>
                  <a:srgbClr val="292934"/>
                </a:solidFill>
              </a:rPr>
              <a:t>Rely on  </a:t>
            </a:r>
            <a:r>
              <a:rPr lang="en-US" sz="1800" b="1" dirty="0" err="1" smtClean="0">
                <a:solidFill>
                  <a:srgbClr val="292934"/>
                </a:solidFill>
                <a:latin typeface="Courier New"/>
                <a:cs typeface="Courier New"/>
              </a:rPr>
              <a:t>println</a:t>
            </a:r>
            <a:r>
              <a:rPr lang="en-US" sz="1800" b="1" dirty="0" smtClean="0">
                <a:solidFill>
                  <a:srgbClr val="292934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292934"/>
                </a:solidFill>
              </a:rPr>
              <a:t> to generate HTML document</a:t>
            </a:r>
          </a:p>
          <a:p>
            <a:pPr lvl="1">
              <a:lnSpc>
                <a:spcPct val="130000"/>
              </a:lnSpc>
            </a:pPr>
            <a:r>
              <a:rPr lang="en-US" dirty="0" smtClean="0">
                <a:solidFill>
                  <a:srgbClr val="292934"/>
                </a:solidFill>
              </a:rPr>
              <a:t>Hard to develop / read / maintain</a:t>
            </a:r>
          </a:p>
          <a:p>
            <a:pPr marL="274320" lvl="1" indent="0">
              <a:lnSpc>
                <a:spcPct val="130000"/>
              </a:lnSpc>
              <a:buNone/>
            </a:pPr>
            <a:endParaRPr lang="en-US" dirty="0" smtClean="0">
              <a:solidFill>
                <a:srgbClr val="292934"/>
              </a:solidFill>
            </a:endParaRPr>
          </a:p>
          <a:p>
            <a:pPr marL="274320" lvl="1" indent="0">
              <a:lnSpc>
                <a:spcPct val="130000"/>
              </a:lnSpc>
              <a:buNone/>
            </a:pPr>
            <a:endParaRPr lang="en-US" dirty="0" smtClean="0">
              <a:solidFill>
                <a:srgbClr val="292934"/>
              </a:solidFill>
            </a:endParaRPr>
          </a:p>
          <a:p>
            <a:pPr lvl="1">
              <a:lnSpc>
                <a:spcPct val="130000"/>
              </a:lnSpc>
            </a:pPr>
            <a:endParaRPr lang="en-US" dirty="0">
              <a:solidFill>
                <a:srgbClr val="292934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en-US" dirty="0" smtClean="0">
              <a:solidFill>
                <a:srgbClr val="292934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83416" y="1191548"/>
            <a:ext cx="3591140" cy="5071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C00000"/>
                </a:solidFill>
              </a:rPr>
              <a:t>JSP</a:t>
            </a:r>
          </a:p>
          <a:p>
            <a:pPr lvl="1">
              <a:lnSpc>
                <a:spcPct val="130000"/>
              </a:lnSpc>
            </a:pPr>
            <a:r>
              <a:rPr lang="en-US" dirty="0" smtClean="0">
                <a:solidFill>
                  <a:srgbClr val="292934"/>
                </a:solidFill>
              </a:rPr>
              <a:t>Generate HTML dynamically on the server</a:t>
            </a:r>
          </a:p>
          <a:p>
            <a:pPr lvl="1">
              <a:lnSpc>
                <a:spcPct val="130000"/>
              </a:lnSpc>
            </a:pPr>
            <a:r>
              <a:rPr lang="en-US" dirty="0" smtClean="0">
                <a:solidFill>
                  <a:srgbClr val="292934"/>
                </a:solidFill>
              </a:rPr>
              <a:t>Can perform complex tasks</a:t>
            </a:r>
          </a:p>
          <a:p>
            <a:pPr lvl="1">
              <a:lnSpc>
                <a:spcPct val="130000"/>
              </a:lnSpc>
            </a:pPr>
            <a:r>
              <a:rPr lang="en-US" dirty="0" smtClean="0">
                <a:solidFill>
                  <a:srgbClr val="292934"/>
                </a:solidFill>
              </a:rPr>
              <a:t>Simply to write / read / maintain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08470" y="1435105"/>
            <a:ext cx="0" cy="47507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7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7050</TotalTime>
  <Words>1557</Words>
  <Application>Microsoft Macintosh PowerPoint</Application>
  <PresentationFormat>On-screen Show (4:3)</PresentationFormat>
  <Paragraphs>362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Unicode MS</vt:lpstr>
      <vt:lpstr>Calibri</vt:lpstr>
      <vt:lpstr>Courier New</vt:lpstr>
      <vt:lpstr>Gill Sans MT</vt:lpstr>
      <vt:lpstr>Verdana</vt:lpstr>
      <vt:lpstr>Arial</vt:lpstr>
      <vt:lpstr>Clarity</vt:lpstr>
      <vt:lpstr>PowerPoint Presentation</vt:lpstr>
      <vt:lpstr>Web Applications</vt:lpstr>
      <vt:lpstr>Server Side Processing</vt:lpstr>
      <vt:lpstr>Enabling Technologies – Plug-in Scripted Pages</vt:lpstr>
      <vt:lpstr>Java Scripts and Java Servlets</vt:lpstr>
      <vt:lpstr>Java Server Page (JSP) </vt:lpstr>
      <vt:lpstr>What we can do with JSPs</vt:lpstr>
      <vt:lpstr>Why use JSPs</vt:lpstr>
      <vt:lpstr>Why use JSPs</vt:lpstr>
      <vt:lpstr>JSP Processing</vt:lpstr>
      <vt:lpstr>JSP Processing</vt:lpstr>
      <vt:lpstr>JSP Life Cycle</vt:lpstr>
      <vt:lpstr>JSP Elements</vt:lpstr>
      <vt:lpstr>(1) JSP Directives</vt:lpstr>
      <vt:lpstr>(2) JSP Scripts – Declarations</vt:lpstr>
      <vt:lpstr>(2) JSP Scripts – Scriptlets</vt:lpstr>
      <vt:lpstr>(2) JSP Scripts – Expressions</vt:lpstr>
      <vt:lpstr>(3) JSP Actions</vt:lpstr>
      <vt:lpstr>(3) JSP Actions – Include</vt:lpstr>
      <vt:lpstr>(3) JSP Actions – Include</vt:lpstr>
      <vt:lpstr>(3) JSP Actions – Java Beans</vt:lpstr>
      <vt:lpstr>(3) JSP Actions – Java Beans</vt:lpstr>
      <vt:lpstr>(3) JSP Actions – Java Bean Example</vt:lpstr>
      <vt:lpstr>(3) JSP Actions – Properties</vt:lpstr>
      <vt:lpstr>(3) JSP Actions – Properties</vt:lpstr>
      <vt:lpstr>(3) JSP Actions – Java Bean Summary</vt:lpstr>
      <vt:lpstr>(3) JSP Actions – Forwarding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Responsibility</dc:title>
  <dc:creator>Upsorn P</dc:creator>
  <cp:lastModifiedBy>Microsoft Office User</cp:lastModifiedBy>
  <cp:revision>564</cp:revision>
  <cp:lastPrinted>2017-04-06T15:46:35Z</cp:lastPrinted>
  <dcterms:created xsi:type="dcterms:W3CDTF">2016-08-22T01:49:29Z</dcterms:created>
  <dcterms:modified xsi:type="dcterms:W3CDTF">2017-10-17T00:30:38Z</dcterms:modified>
</cp:coreProperties>
</file>