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60" r:id="rId4"/>
    <p:sldId id="259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CCCC"/>
    <a:srgbClr val="CC6600"/>
    <a:srgbClr val="FF6600"/>
    <a:srgbClr val="6699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4" autoAdjust="0"/>
    <p:restoredTop sz="94540"/>
  </p:normalViewPr>
  <p:slideViewPr>
    <p:cSldViewPr snapToGrid="0" snapToObjects="1">
      <p:cViewPr varScale="1">
        <p:scale>
          <a:sx n="100" d="100"/>
          <a:sy n="100" d="100"/>
        </p:scale>
        <p:origin x="5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0FC4-FDC7-BE41-BA93-C0D1B28F63D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9EF9-D380-B74B-8751-DD6409A1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942-AF1D-E740-AB1A-5F6F56B2AE65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11F8-65C3-5D4A-A7A6-2EE05AE2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8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2929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293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8565" y="1140233"/>
            <a:ext cx="823823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60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3146"/>
            <a:ext cx="8229600" cy="507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515" y="6514859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292934"/>
                </a:solidFill>
              </a:defRPr>
            </a:lvl1pPr>
          </a:lstStyle>
          <a:p>
            <a:r>
              <a:rPr lang="en-US" smtClean="0"/>
              <a:t>CS 4640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14859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0740" y="6514859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292934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0099"/>
          </a:solidFill>
          <a:latin typeface="Gill Sans MT"/>
          <a:ea typeface="+mj-ea"/>
          <a:cs typeface="Gill Sans MT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/>
          <a:ea typeface="+mn-ea"/>
          <a:cs typeface="Gill Sans MT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ava.sun.com/docs/books/jdbc/intr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53848"/>
            <a:ext cx="83058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Database</a:t>
            </a:r>
            <a:br>
              <a:rPr lang="en-US" sz="4800" b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800" b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JDBC</a:t>
            </a:r>
            <a:r>
              <a:rPr lang="en-US" sz="4800" b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 Overview</a:t>
            </a:r>
            <a:br>
              <a:rPr lang="en-US" sz="4800" b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8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CS 4640 </a:t>
            </a:r>
            <a:b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Programming Languages </a:t>
            </a:r>
            <a:b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for Web Applications</a:t>
            </a:r>
            <a:endParaRPr lang="en-US" sz="3600" b="1" dirty="0" smtClean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5" y="1221753"/>
            <a:ext cx="7854043" cy="4370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 Example (update)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035383" y="1291334"/>
            <a:ext cx="6624653" cy="852213"/>
            <a:chOff x="2035383" y="1205069"/>
            <a:chExt cx="6624653" cy="852213"/>
          </a:xfrm>
        </p:grpSpPr>
        <p:sp>
          <p:nvSpPr>
            <p:cNvPr id="7" name="TextBox 6"/>
            <p:cNvSpPr txBox="1"/>
            <p:nvPr/>
          </p:nvSpPr>
          <p:spPr>
            <a:xfrm>
              <a:off x="6974959" y="1205069"/>
              <a:ext cx="1685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Prepare a query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35383" y="1250006"/>
              <a:ext cx="4296919" cy="807276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6419294" y="1441920"/>
              <a:ext cx="607853" cy="132481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31009" y="2473226"/>
            <a:ext cx="6349691" cy="595548"/>
            <a:chOff x="1931009" y="2386961"/>
            <a:chExt cx="6349691" cy="595548"/>
          </a:xfrm>
        </p:grpSpPr>
        <p:sp>
          <p:nvSpPr>
            <p:cNvPr id="13" name="TextBox 12"/>
            <p:cNvSpPr txBox="1"/>
            <p:nvPr/>
          </p:nvSpPr>
          <p:spPr>
            <a:xfrm>
              <a:off x="6140928" y="2386961"/>
              <a:ext cx="2139772" cy="595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Execute a query to update information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31009" y="2564320"/>
              <a:ext cx="2992178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975376" y="2692732"/>
              <a:ext cx="1165552" cy="9854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135879" y="2874930"/>
            <a:ext cx="6720731" cy="1459785"/>
            <a:chOff x="1135879" y="2788665"/>
            <a:chExt cx="6720731" cy="1459785"/>
          </a:xfrm>
        </p:grpSpPr>
        <p:sp>
          <p:nvSpPr>
            <p:cNvPr id="17" name="TextBox 16"/>
            <p:cNvSpPr txBox="1"/>
            <p:nvPr/>
          </p:nvSpPr>
          <p:spPr>
            <a:xfrm>
              <a:off x="4660640" y="3879118"/>
              <a:ext cx="3195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Successfully update information?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35879" y="2788665"/>
              <a:ext cx="1108262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296329" y="2980957"/>
              <a:ext cx="2400704" cy="1089485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082388" y="4659039"/>
            <a:ext cx="3824585" cy="92333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/>
                <a:cs typeface="Gill Sans MT"/>
              </a:rPr>
              <a:t>By careful !! </a:t>
            </a:r>
          </a:p>
          <a:p>
            <a:r>
              <a:rPr lang="en-US" dirty="0" smtClean="0">
                <a:latin typeface="Gill Sans MT"/>
                <a:cs typeface="Gill Sans MT"/>
              </a:rPr>
              <a:t>     update without a “where” clause will update </a:t>
            </a:r>
            <a:r>
              <a:rPr lang="en-US" b="1" dirty="0" smtClean="0">
                <a:latin typeface="Gill Sans MT"/>
                <a:cs typeface="Gill Sans MT"/>
              </a:rPr>
              <a:t>all </a:t>
            </a:r>
            <a:r>
              <a:rPr lang="en-US" dirty="0" smtClean="0">
                <a:latin typeface="Gill Sans MT"/>
                <a:cs typeface="Gill Sans MT"/>
              </a:rPr>
              <a:t>rows in the table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497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0" y="1255111"/>
            <a:ext cx="7869859" cy="4106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 Example (delete)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87212" y="1239433"/>
            <a:ext cx="6624653" cy="656201"/>
            <a:chOff x="1269959" y="1187674"/>
            <a:chExt cx="6624653" cy="656201"/>
          </a:xfrm>
        </p:grpSpPr>
        <p:sp>
          <p:nvSpPr>
            <p:cNvPr id="7" name="TextBox 6"/>
            <p:cNvSpPr txBox="1"/>
            <p:nvPr/>
          </p:nvSpPr>
          <p:spPr>
            <a:xfrm>
              <a:off x="6209535" y="1187674"/>
              <a:ext cx="1685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Prepare a query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69959" y="1267401"/>
              <a:ext cx="4296919" cy="576474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653870" y="1424525"/>
              <a:ext cx="607853" cy="132481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17846" y="2229980"/>
            <a:ext cx="6401879" cy="595548"/>
            <a:chOff x="2000593" y="2178221"/>
            <a:chExt cx="6401879" cy="595548"/>
          </a:xfrm>
        </p:grpSpPr>
        <p:sp>
          <p:nvSpPr>
            <p:cNvPr id="13" name="TextBox 12"/>
            <p:cNvSpPr txBox="1"/>
            <p:nvPr/>
          </p:nvSpPr>
          <p:spPr>
            <a:xfrm>
              <a:off x="6262700" y="2178221"/>
              <a:ext cx="2139772" cy="595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Execute a query to update information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00593" y="2338185"/>
              <a:ext cx="2992178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131940" y="2414412"/>
              <a:ext cx="1165552" cy="9854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257508" y="2631684"/>
            <a:ext cx="6720731" cy="1459785"/>
            <a:chOff x="1240255" y="2579925"/>
            <a:chExt cx="6720731" cy="1459785"/>
          </a:xfrm>
        </p:grpSpPr>
        <p:sp>
          <p:nvSpPr>
            <p:cNvPr id="17" name="TextBox 16"/>
            <p:cNvSpPr txBox="1"/>
            <p:nvPr/>
          </p:nvSpPr>
          <p:spPr>
            <a:xfrm>
              <a:off x="4765016" y="3670378"/>
              <a:ext cx="3195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Successfully update information?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40255" y="2579925"/>
              <a:ext cx="1108262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400705" y="2772217"/>
              <a:ext cx="2400704" cy="1089485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99642" y="4624533"/>
            <a:ext cx="3441864" cy="120032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/>
                <a:cs typeface="Gill Sans MT"/>
              </a:rPr>
              <a:t>By careful !! </a:t>
            </a:r>
          </a:p>
          <a:p>
            <a:r>
              <a:rPr lang="en-US" dirty="0">
                <a:latin typeface="Gill Sans MT"/>
                <a:cs typeface="Gill Sans MT"/>
              </a:rPr>
              <a:t> </a:t>
            </a:r>
            <a:r>
              <a:rPr lang="en-US" dirty="0" smtClean="0">
                <a:latin typeface="Gill Sans MT"/>
                <a:cs typeface="Gill Sans MT"/>
              </a:rPr>
              <a:t>   delete from student;     or</a:t>
            </a:r>
          </a:p>
          <a:p>
            <a:r>
              <a:rPr lang="en-US" dirty="0">
                <a:latin typeface="Gill Sans MT"/>
                <a:cs typeface="Gill Sans MT"/>
              </a:rPr>
              <a:t> </a:t>
            </a:r>
            <a:r>
              <a:rPr lang="en-US" dirty="0" smtClean="0">
                <a:latin typeface="Gill Sans MT"/>
                <a:cs typeface="Gill Sans MT"/>
              </a:rPr>
              <a:t>   delete * from student;</a:t>
            </a:r>
          </a:p>
          <a:p>
            <a:r>
              <a:rPr lang="en-US" dirty="0">
                <a:latin typeface="Gill Sans MT"/>
                <a:cs typeface="Gill Sans MT"/>
              </a:rPr>
              <a:t>w</a:t>
            </a:r>
            <a:r>
              <a:rPr lang="en-US" dirty="0" smtClean="0">
                <a:latin typeface="Gill Sans MT"/>
                <a:cs typeface="Gill Sans MT"/>
              </a:rPr>
              <a:t>ill delete </a:t>
            </a:r>
            <a:r>
              <a:rPr lang="en-US" b="1" dirty="0" smtClean="0">
                <a:latin typeface="Gill Sans MT"/>
                <a:cs typeface="Gill Sans MT"/>
              </a:rPr>
              <a:t>all </a:t>
            </a:r>
            <a:r>
              <a:rPr lang="en-US" dirty="0" smtClean="0">
                <a:latin typeface="Gill Sans MT"/>
                <a:cs typeface="Gill Sans MT"/>
              </a:rPr>
              <a:t>rows in the table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42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JDBC Summary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239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/>
              <a:t>Most large web </a:t>
            </a:r>
            <a:r>
              <a:rPr lang="en-US" dirty="0" smtClean="0"/>
              <a:t>apps </a:t>
            </a:r>
            <a:r>
              <a:rPr lang="en-US" dirty="0"/>
              <a:t>use databases to make data </a:t>
            </a:r>
            <a:r>
              <a:rPr lang="en-US" dirty="0">
                <a:solidFill>
                  <a:srgbClr val="800000"/>
                </a:solidFill>
              </a:rPr>
              <a:t>persistent</a:t>
            </a:r>
          </a:p>
          <a:p>
            <a:pPr lvl="1"/>
            <a:endParaRPr lang="en-US" sz="1200" dirty="0"/>
          </a:p>
          <a:p>
            <a:r>
              <a:rPr lang="en-US" dirty="0"/>
              <a:t>The techniques for accessing databases from Java programs are identical in </a:t>
            </a:r>
            <a:r>
              <a:rPr lang="en-US" dirty="0">
                <a:solidFill>
                  <a:srgbClr val="800000"/>
                </a:solidFill>
              </a:rPr>
              <a:t>web </a:t>
            </a:r>
            <a:r>
              <a:rPr lang="en-US" dirty="0" smtClean="0">
                <a:solidFill>
                  <a:srgbClr val="800000"/>
                </a:solidFill>
              </a:rPr>
              <a:t>apps </a:t>
            </a:r>
            <a:r>
              <a:rPr lang="en-US" dirty="0"/>
              <a:t>as in </a:t>
            </a:r>
            <a:r>
              <a:rPr lang="en-US" dirty="0">
                <a:solidFill>
                  <a:srgbClr val="800000"/>
                </a:solidFill>
              </a:rPr>
              <a:t>stand-alone Java </a:t>
            </a:r>
            <a:r>
              <a:rPr lang="en-US" dirty="0"/>
              <a:t>programs</a:t>
            </a:r>
          </a:p>
          <a:p>
            <a:pPr lvl="1"/>
            <a:endParaRPr lang="en-US" sz="1200" dirty="0"/>
          </a:p>
          <a:p>
            <a:r>
              <a:rPr lang="en-US" dirty="0"/>
              <a:t>Read further for information on how to </a:t>
            </a:r>
            <a:r>
              <a:rPr lang="en-US" dirty="0">
                <a:solidFill>
                  <a:srgbClr val="800000"/>
                </a:solidFill>
              </a:rPr>
              <a:t>set up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</a:rPr>
              <a:t>use </a:t>
            </a:r>
            <a:r>
              <a:rPr lang="en-US" dirty="0"/>
              <a:t>a database, and how to </a:t>
            </a:r>
            <a:r>
              <a:rPr lang="en-US" dirty="0">
                <a:solidFill>
                  <a:srgbClr val="800000"/>
                </a:solidFill>
              </a:rPr>
              <a:t>construct SQL </a:t>
            </a:r>
            <a:r>
              <a:rPr lang="en-US" dirty="0"/>
              <a:t>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JDBC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78"/>
            <a:ext cx="8229600" cy="5071134"/>
          </a:xfrm>
        </p:spPr>
        <p:txBody>
          <a:bodyPr>
            <a:normAutofit/>
          </a:bodyPr>
          <a:lstStyle/>
          <a:p>
            <a:r>
              <a:rPr lang="en-US" dirty="0" smtClean="0"/>
              <a:t>JDBC API </a:t>
            </a:r>
            <a:r>
              <a:rPr lang="en-US" dirty="0"/>
              <a:t>allows Java programs to connect to databases</a:t>
            </a:r>
          </a:p>
          <a:p>
            <a:pPr lvl="4"/>
            <a:endParaRPr lang="en-US" sz="1200" dirty="0"/>
          </a:p>
          <a:p>
            <a:r>
              <a:rPr lang="en-US" dirty="0"/>
              <a:t>Database </a:t>
            </a:r>
            <a:r>
              <a:rPr lang="en-US" dirty="0">
                <a:solidFill>
                  <a:srgbClr val="800000"/>
                </a:solidFill>
              </a:rPr>
              <a:t>access </a:t>
            </a:r>
            <a:r>
              <a:rPr lang="en-US" dirty="0"/>
              <a:t>is the same for all database vendors</a:t>
            </a:r>
          </a:p>
          <a:p>
            <a:pPr lvl="4"/>
            <a:endParaRPr lang="en-US" sz="1200" dirty="0"/>
          </a:p>
          <a:p>
            <a:r>
              <a:rPr lang="en-US" dirty="0"/>
              <a:t>The JVM uses a </a:t>
            </a:r>
            <a:r>
              <a:rPr lang="en-US" dirty="0">
                <a:solidFill>
                  <a:srgbClr val="800000"/>
                </a:solidFill>
              </a:rPr>
              <a:t>JDBC driver </a:t>
            </a:r>
            <a:r>
              <a:rPr lang="en-US" dirty="0"/>
              <a:t>to translate generalized JDBC calls into vendor specific database </a:t>
            </a:r>
            <a:r>
              <a:rPr lang="en-US" dirty="0" smtClean="0"/>
              <a:t>calls</a:t>
            </a:r>
          </a:p>
          <a:p>
            <a:endParaRPr lang="en-US" sz="1200" dirty="0"/>
          </a:p>
          <a:p>
            <a:r>
              <a:rPr lang="en-US" dirty="0" smtClean="0"/>
              <a:t>JDBC != </a:t>
            </a:r>
            <a:r>
              <a:rPr lang="en-US" dirty="0" smtClean="0">
                <a:solidFill>
                  <a:srgbClr val="800000"/>
                </a:solidFill>
              </a:rPr>
              <a:t>Java </a:t>
            </a:r>
            <a:r>
              <a:rPr lang="en-US" dirty="0">
                <a:solidFill>
                  <a:srgbClr val="800000"/>
                </a:solidFill>
              </a:rPr>
              <a:t>Database </a:t>
            </a:r>
            <a:r>
              <a:rPr lang="en-US" dirty="0" smtClean="0">
                <a:solidFill>
                  <a:srgbClr val="800000"/>
                </a:solidFill>
              </a:rPr>
              <a:t>Connectivity</a:t>
            </a:r>
            <a:endParaRPr lang="en-US" dirty="0">
              <a:solidFill>
                <a:srgbClr val="800000"/>
              </a:solidFill>
            </a:endParaRPr>
          </a:p>
          <a:p>
            <a:pPr lvl="1"/>
            <a:r>
              <a:rPr lang="en-US" dirty="0">
                <a:hlinkClick r:id="rId3"/>
              </a:rPr>
              <a:t>http://java.sun.com/docs/books/jdbc/intro.html</a:t>
            </a:r>
            <a:endParaRPr lang="en-US" dirty="0"/>
          </a:p>
          <a:p>
            <a:pPr lvl="1"/>
            <a:r>
              <a:rPr lang="en-US" dirty="0"/>
              <a:t>Excerpt : </a:t>
            </a:r>
          </a:p>
          <a:p>
            <a:pPr lvl="2"/>
            <a:r>
              <a:rPr lang="en-US" sz="2000" i="1" dirty="0"/>
              <a:t>“JDBC (TM) is a Java (TM) API for executing SQL statements. (As a point of interest, </a:t>
            </a:r>
            <a:r>
              <a:rPr lang="en-US" sz="2000" i="1" dirty="0">
                <a:solidFill>
                  <a:srgbClr val="800000"/>
                </a:solidFill>
              </a:rPr>
              <a:t>JDBC is a trademarked name </a:t>
            </a:r>
            <a:r>
              <a:rPr lang="en-US" sz="2000" i="1" dirty="0"/>
              <a:t>and is not an acronym; nevertheless, JDBC is often thought of as standing for `Java Database Connectivity’.) </a:t>
            </a:r>
            <a:r>
              <a:rPr lang="en-US" sz="2000" i="1" dirty="0" smtClean="0"/>
              <a:t>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Pure Java Driver (Type 4)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59450"/>
            <a:ext cx="8396159" cy="5071134"/>
          </a:xfrm>
        </p:spPr>
        <p:txBody>
          <a:bodyPr>
            <a:normAutofit/>
          </a:bodyPr>
          <a:lstStyle/>
          <a:p>
            <a:r>
              <a:rPr lang="en-US" dirty="0"/>
              <a:t>There are</a:t>
            </a:r>
            <a:r>
              <a:rPr lang="en-US" dirty="0">
                <a:solidFill>
                  <a:srgbClr val="800000"/>
                </a:solidFill>
              </a:rPr>
              <a:t> four general types</a:t>
            </a:r>
            <a:r>
              <a:rPr lang="en-US" dirty="0"/>
              <a:t> of JDBC drivers</a:t>
            </a:r>
          </a:p>
          <a:p>
            <a:pPr lvl="1"/>
            <a:r>
              <a:rPr lang="en-US" dirty="0"/>
              <a:t>We will look at Type 4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65159" y="2217661"/>
            <a:ext cx="4240241" cy="2327861"/>
          </a:xfrm>
          <a:prstGeom prst="rect">
            <a:avLst/>
          </a:prstGeom>
          <a:noFill/>
          <a:ln w="28575" cap="rnd" cmpd="sng">
            <a:solidFill>
              <a:srgbClr val="29293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Gill Sans MT"/>
              <a:cs typeface="Gill Sans M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98815" y="2407059"/>
            <a:ext cx="1649704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292934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Java</a:t>
            </a:r>
          </a:p>
          <a:p>
            <a:pPr algn="ctr"/>
            <a:r>
              <a:rPr lang="en-US" sz="2000" dirty="0">
                <a:latin typeface="Gill Sans MT"/>
                <a:cs typeface="Gill Sans MT"/>
              </a:rPr>
              <a:t>Application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704543" y="2207004"/>
            <a:ext cx="145098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DB Client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564151" y="3593225"/>
            <a:ext cx="1103644" cy="7448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292934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Gill Sans MT"/>
                <a:cs typeface="Gill Sans MT"/>
              </a:rPr>
              <a:t>JDBC</a:t>
            </a:r>
          </a:p>
          <a:p>
            <a:pPr algn="ctr"/>
            <a:r>
              <a:rPr lang="en-US" sz="2000" dirty="0" smtClean="0">
                <a:latin typeface="Gill Sans MT"/>
                <a:cs typeface="Gill Sans MT"/>
              </a:rPr>
              <a:t>API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04153" y="3660073"/>
            <a:ext cx="1564697" cy="5882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292934"/>
            </a:solidFill>
            <a:miter lim="800000"/>
            <a:headEnd/>
            <a:tailEnd/>
          </a:ln>
        </p:spPr>
        <p:txBody>
          <a:bodyPr wrap="square" anchor="ctr" anchorCtr="1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 smtClean="0">
                <a:latin typeface="Gill Sans MT"/>
                <a:cs typeface="Gill Sans MT"/>
              </a:rPr>
              <a:t>JDBC Driver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028866" y="2569156"/>
            <a:ext cx="1460960" cy="756451"/>
          </a:xfrm>
          <a:prstGeom prst="can">
            <a:avLst>
              <a:gd name="adj" fmla="val 31486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2000" dirty="0" smtClean="0">
                <a:latin typeface="Gill Sans MT"/>
                <a:cs typeface="Gill Sans MT"/>
              </a:rPr>
              <a:t>Data Source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7489826" y="2275804"/>
            <a:ext cx="9846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Gill Sans MT"/>
                <a:cs typeface="Gill Sans MT"/>
              </a:rPr>
              <a:t>Server</a:t>
            </a:r>
          </a:p>
        </p:txBody>
      </p:sp>
      <p:cxnSp>
        <p:nvCxnSpPr>
          <p:cNvPr id="15" name="Straight Connector 14"/>
          <p:cNvCxnSpPr>
            <a:stCxn id="9" idx="2"/>
            <a:endCxn id="11" idx="0"/>
          </p:cNvCxnSpPr>
          <p:nvPr/>
        </p:nvCxnSpPr>
        <p:spPr bwMode="auto">
          <a:xfrm flipH="1">
            <a:off x="2115973" y="3114945"/>
            <a:ext cx="7694" cy="4782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1" idx="6"/>
            <a:endCxn id="12" idx="1"/>
          </p:cNvCxnSpPr>
          <p:nvPr/>
        </p:nvCxnSpPr>
        <p:spPr bwMode="auto">
          <a:xfrm flipV="1">
            <a:off x="2667795" y="3954193"/>
            <a:ext cx="536358" cy="114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5476876" y="4166207"/>
            <a:ext cx="3024216" cy="1699536"/>
          </a:xfrm>
          <a:prstGeom prst="roundRect">
            <a:avLst/>
          </a:prstGeom>
          <a:solidFill>
            <a:srgbClr val="99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  <a:cs typeface="Gill Sans MT"/>
              </a:rPr>
              <a:t>Type 4 drivers 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latin typeface="Gill Sans MT"/>
                <a:cs typeface="Gill Sans MT"/>
              </a:rPr>
              <a:t>Efficient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latin typeface="Gill Sans MT"/>
                <a:cs typeface="Gill Sans MT"/>
              </a:rPr>
              <a:t>Simple to use and deploy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  <a:cs typeface="Gill Sans MT"/>
              </a:rPr>
              <a:t>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latin typeface="Gill Sans MT"/>
                <a:cs typeface="Gill Sans MT"/>
              </a:rPr>
              <a:t>Most commonly used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/>
              <a:cs typeface="Gill Sans MT"/>
            </a:endParaRPr>
          </a:p>
        </p:txBody>
      </p:sp>
      <p:cxnSp>
        <p:nvCxnSpPr>
          <p:cNvPr id="31" name="Elbow Connector 30"/>
          <p:cNvCxnSpPr>
            <a:stCxn id="12" idx="3"/>
            <a:endCxn id="13" idx="3"/>
          </p:cNvCxnSpPr>
          <p:nvPr/>
        </p:nvCxnSpPr>
        <p:spPr>
          <a:xfrm flipV="1">
            <a:off x="4768850" y="3325607"/>
            <a:ext cx="1990496" cy="628586"/>
          </a:xfrm>
          <a:prstGeom prst="bentConnector2">
            <a:avLst/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Typical JDBC Programming Process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986"/>
            <a:ext cx="8229600" cy="5071134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sz="2800" dirty="0"/>
              <a:t>Load the </a:t>
            </a:r>
            <a:r>
              <a:rPr lang="en-US" sz="2800" dirty="0">
                <a:solidFill>
                  <a:srgbClr val="800000"/>
                </a:solidFill>
              </a:rPr>
              <a:t>database driver</a:t>
            </a:r>
          </a:p>
          <a:p>
            <a:pPr marL="533400" indent="-533400">
              <a:buFontTx/>
              <a:buAutoNum type="arabicPeriod"/>
            </a:pPr>
            <a:r>
              <a:rPr lang="en-US" sz="2800" dirty="0"/>
              <a:t>Obtain a </a:t>
            </a:r>
            <a:r>
              <a:rPr lang="en-US" sz="2800" dirty="0">
                <a:solidFill>
                  <a:srgbClr val="800000"/>
                </a:solidFill>
              </a:rPr>
              <a:t>connection</a:t>
            </a:r>
          </a:p>
          <a:p>
            <a:pPr marL="533400" indent="-533400">
              <a:buFontTx/>
              <a:buAutoNum type="arabicPeriod"/>
            </a:pPr>
            <a:r>
              <a:rPr lang="en-US" sz="2800" dirty="0"/>
              <a:t>Create and execute </a:t>
            </a:r>
            <a:r>
              <a:rPr lang="en-US" sz="2800" dirty="0" smtClean="0">
                <a:solidFill>
                  <a:srgbClr val="800000"/>
                </a:solidFill>
              </a:rPr>
              <a:t>statements</a:t>
            </a:r>
          </a:p>
          <a:p>
            <a:pPr lvl="2"/>
            <a:r>
              <a:rPr lang="en-US" sz="2200" dirty="0" err="1" smtClean="0">
                <a:solidFill>
                  <a:srgbClr val="800000"/>
                </a:solidFill>
              </a:rPr>
              <a:t>executeQuery</a:t>
            </a:r>
            <a:r>
              <a:rPr lang="en-US" sz="2200" dirty="0" smtClean="0">
                <a:solidFill>
                  <a:srgbClr val="800000"/>
                </a:solidFill>
              </a:rPr>
              <a:t> </a:t>
            </a:r>
            <a:r>
              <a:rPr lang="en-US" sz="2200" dirty="0" smtClean="0">
                <a:solidFill>
                  <a:srgbClr val="292934"/>
                </a:solidFill>
              </a:rPr>
              <a:t>– to execute SQL </a:t>
            </a:r>
            <a:r>
              <a:rPr lang="en-US" sz="2200" dirty="0" smtClean="0">
                <a:solidFill>
                  <a:srgbClr val="800000"/>
                </a:solidFill>
              </a:rPr>
              <a:t>select </a:t>
            </a:r>
            <a:r>
              <a:rPr lang="en-US" sz="2200" dirty="0" smtClean="0">
                <a:solidFill>
                  <a:srgbClr val="292934"/>
                </a:solidFill>
              </a:rPr>
              <a:t>statements</a:t>
            </a:r>
            <a:endParaRPr lang="en-US" sz="2200" dirty="0" smtClean="0">
              <a:solidFill>
                <a:srgbClr val="800000"/>
              </a:solidFill>
            </a:endParaRPr>
          </a:p>
          <a:p>
            <a:pPr lvl="2"/>
            <a:r>
              <a:rPr lang="en-US" sz="2200" dirty="0" err="1" smtClean="0">
                <a:solidFill>
                  <a:srgbClr val="800000"/>
                </a:solidFill>
              </a:rPr>
              <a:t>executeUpdate</a:t>
            </a:r>
            <a:r>
              <a:rPr lang="en-US" sz="2200" dirty="0" smtClean="0">
                <a:solidFill>
                  <a:srgbClr val="800000"/>
                </a:solidFill>
              </a:rPr>
              <a:t> </a:t>
            </a:r>
            <a:r>
              <a:rPr lang="en-US" sz="2200" dirty="0" smtClean="0">
                <a:solidFill>
                  <a:srgbClr val="292934"/>
                </a:solidFill>
              </a:rPr>
              <a:t>– to execute SQL statements that update a table</a:t>
            </a:r>
            <a:endParaRPr lang="en-US" sz="2200" dirty="0">
              <a:solidFill>
                <a:srgbClr val="292934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800000"/>
                </a:solidFill>
              </a:rPr>
              <a:t>result sets </a:t>
            </a:r>
            <a:r>
              <a:rPr lang="en-US" sz="2800" dirty="0"/>
              <a:t>to navigate through the results</a:t>
            </a:r>
          </a:p>
          <a:p>
            <a:pPr marL="533400" indent="-533400">
              <a:buFontTx/>
              <a:buAutoNum type="arabicPeriod"/>
            </a:pPr>
            <a:r>
              <a:rPr lang="en-US" sz="2800" dirty="0" smtClean="0">
                <a:solidFill>
                  <a:srgbClr val="800000"/>
                </a:solidFill>
              </a:rPr>
              <a:t>Close </a:t>
            </a:r>
            <a:r>
              <a:rPr lang="en-US" sz="2800" dirty="0"/>
              <a:t>the connection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 Example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05" y="1419263"/>
            <a:ext cx="4015819" cy="17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Simple </a:t>
            </a:r>
            <a:r>
              <a:rPr lang="en-US" dirty="0" smtClean="0"/>
              <a:t>Example (2)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" y="156555"/>
            <a:ext cx="9144000" cy="6330260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278343" y="102125"/>
            <a:ext cx="8587663" cy="680652"/>
            <a:chOff x="278343" y="102125"/>
            <a:chExt cx="8587663" cy="680652"/>
          </a:xfrm>
        </p:grpSpPr>
        <p:sp>
          <p:nvSpPr>
            <p:cNvPr id="3" name="TextBox 2"/>
            <p:cNvSpPr txBox="1"/>
            <p:nvPr/>
          </p:nvSpPr>
          <p:spPr>
            <a:xfrm>
              <a:off x="3446471" y="102125"/>
              <a:ext cx="5419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Load and register the database driver using </a:t>
              </a:r>
              <a:r>
                <a:rPr lang="en-US" dirty="0" err="1" smtClean="0">
                  <a:solidFill>
                    <a:srgbClr val="008000"/>
                  </a:solidFill>
                  <a:latin typeface="Gill Sans MT"/>
                  <a:cs typeface="Gill Sans MT"/>
                </a:rPr>
                <a:t>ClassLoader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8343" y="541037"/>
              <a:ext cx="3618458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" idx="1"/>
            </p:cNvCxnSpPr>
            <p:nvPr/>
          </p:nvCxnSpPr>
          <p:spPr>
            <a:xfrm flipH="1">
              <a:off x="2957394" y="286791"/>
              <a:ext cx="489077" cy="184666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78342" y="768620"/>
            <a:ext cx="8799197" cy="889573"/>
            <a:chOff x="278342" y="768620"/>
            <a:chExt cx="8799197" cy="889573"/>
          </a:xfrm>
        </p:grpSpPr>
        <p:sp>
          <p:nvSpPr>
            <p:cNvPr id="8" name="TextBox 7"/>
            <p:cNvSpPr txBox="1"/>
            <p:nvPr/>
          </p:nvSpPr>
          <p:spPr>
            <a:xfrm>
              <a:off x="7692568" y="1062645"/>
              <a:ext cx="1263199" cy="5955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Connect to </a:t>
              </a:r>
            </a:p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a database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78342" y="768620"/>
              <a:ext cx="8799197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8" idx="1"/>
            </p:cNvCxnSpPr>
            <p:nvPr/>
          </p:nvCxnSpPr>
          <p:spPr>
            <a:xfrm flipH="1" flipV="1">
              <a:off x="7267590" y="1062645"/>
              <a:ext cx="424978" cy="297774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78343" y="1106579"/>
            <a:ext cx="6758187" cy="369332"/>
            <a:chOff x="278343" y="1106579"/>
            <a:chExt cx="6758187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4089427" y="1106579"/>
              <a:ext cx="2947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Create SQL statement object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78343" y="1125605"/>
              <a:ext cx="2818222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131357" y="1291245"/>
              <a:ext cx="992862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72535" y="1735205"/>
            <a:ext cx="8523591" cy="486942"/>
            <a:chOff x="272535" y="1735205"/>
            <a:chExt cx="8523591" cy="486942"/>
          </a:xfrm>
        </p:grpSpPr>
        <p:sp>
          <p:nvSpPr>
            <p:cNvPr id="47" name="Rounded Rectangle 46"/>
            <p:cNvSpPr/>
            <p:nvPr/>
          </p:nvSpPr>
          <p:spPr>
            <a:xfrm>
              <a:off x="272535" y="1735205"/>
              <a:ext cx="1362732" cy="421782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53884" y="1852815"/>
              <a:ext cx="4342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Close SQL statement object and connection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1670059" y="2072271"/>
              <a:ext cx="2801221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8344" y="2309240"/>
            <a:ext cx="7900103" cy="484683"/>
            <a:chOff x="278344" y="2309240"/>
            <a:chExt cx="7900103" cy="484683"/>
          </a:xfrm>
        </p:grpSpPr>
        <p:sp>
          <p:nvSpPr>
            <p:cNvPr id="54" name="Rounded Rectangle 53"/>
            <p:cNvSpPr/>
            <p:nvPr/>
          </p:nvSpPr>
          <p:spPr>
            <a:xfrm>
              <a:off x="278344" y="2309240"/>
              <a:ext cx="4436090" cy="421782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11530" y="2424591"/>
              <a:ext cx="2166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Unregister the driver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cxnSp>
          <p:nvCxnSpPr>
            <p:cNvPr id="56" name="Straight Arrow Connector 55"/>
            <p:cNvCxnSpPr>
              <a:stCxn id="55" idx="1"/>
            </p:cNvCxnSpPr>
            <p:nvPr/>
          </p:nvCxnSpPr>
          <p:spPr>
            <a:xfrm flipH="1" flipV="1">
              <a:off x="4820795" y="2424591"/>
              <a:ext cx="1190735" cy="184666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6210523" y="2900400"/>
            <a:ext cx="2650237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Gill Sans MT"/>
                <a:cs typeface="Gill Sans MT"/>
              </a:rPr>
              <a:t>SEVERE: The web application [</a:t>
            </a:r>
            <a:r>
              <a:rPr lang="en-US" dirty="0" smtClean="0">
                <a:latin typeface="Gill Sans MT"/>
                <a:cs typeface="Gill Sans MT"/>
              </a:rPr>
              <a:t>/this-context] </a:t>
            </a:r>
            <a:r>
              <a:rPr lang="en-US" dirty="0">
                <a:latin typeface="Gill Sans MT"/>
                <a:cs typeface="Gill Sans MT"/>
              </a:rPr>
              <a:t>registered the JDBC driver </a:t>
            </a:r>
          </a:p>
          <a:p>
            <a:r>
              <a:rPr lang="en-US" dirty="0">
                <a:latin typeface="Gill Sans MT"/>
                <a:cs typeface="Gill Sans MT"/>
              </a:rPr>
              <a:t>[</a:t>
            </a:r>
            <a:r>
              <a:rPr lang="en-US" dirty="0" err="1">
                <a:latin typeface="Gill Sans MT"/>
                <a:cs typeface="Gill Sans MT"/>
              </a:rPr>
              <a:t>com.mysql.jdbc.Driver</a:t>
            </a:r>
            <a:r>
              <a:rPr lang="en-US" dirty="0">
                <a:latin typeface="Gill Sans MT"/>
                <a:cs typeface="Gill Sans MT"/>
              </a:rPr>
              <a:t>] but failed to unregister it when the web </a:t>
            </a:r>
          </a:p>
          <a:p>
            <a:r>
              <a:rPr lang="en-US" dirty="0">
                <a:latin typeface="Gill Sans MT"/>
                <a:cs typeface="Gill Sans MT"/>
              </a:rPr>
              <a:t>application was stopped. To prevent a memory leak, the JDBC Driver has </a:t>
            </a:r>
          </a:p>
          <a:p>
            <a:r>
              <a:rPr lang="en-US" dirty="0">
                <a:latin typeface="Gill Sans MT"/>
                <a:cs typeface="Gill Sans MT"/>
              </a:rPr>
              <a:t>been forcibly unregistered.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72535" y="1349950"/>
            <a:ext cx="4147416" cy="519367"/>
            <a:chOff x="272535" y="1349950"/>
            <a:chExt cx="4147416" cy="519367"/>
          </a:xfrm>
        </p:grpSpPr>
        <p:sp>
          <p:nvSpPr>
            <p:cNvPr id="57" name="Rounded Rectangle 56"/>
            <p:cNvSpPr/>
            <p:nvPr/>
          </p:nvSpPr>
          <p:spPr>
            <a:xfrm>
              <a:off x="272535" y="1349950"/>
              <a:ext cx="1606280" cy="265596"/>
            </a:xfrm>
            <a:prstGeom prst="roundRect">
              <a:avLst/>
            </a:prstGeom>
            <a:noFill/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24744" y="1499985"/>
              <a:ext cx="2195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DB-related processes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 flipV="1">
              <a:off x="1913607" y="1517538"/>
              <a:ext cx="345929" cy="13232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6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 Example (select)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3" y="1310913"/>
            <a:ext cx="7842051" cy="4603406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965800" y="1206542"/>
            <a:ext cx="6722722" cy="674369"/>
            <a:chOff x="1965800" y="1206542"/>
            <a:chExt cx="6722722" cy="674369"/>
          </a:xfrm>
        </p:grpSpPr>
        <p:sp>
          <p:nvSpPr>
            <p:cNvPr id="7" name="TextBox 6"/>
            <p:cNvSpPr txBox="1"/>
            <p:nvPr/>
          </p:nvSpPr>
          <p:spPr>
            <a:xfrm>
              <a:off x="7003445" y="1206542"/>
              <a:ext cx="1685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Prepare a query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65800" y="1639171"/>
              <a:ext cx="5801395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6506269" y="1391208"/>
              <a:ext cx="497176" cy="195778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18097" y="2091246"/>
            <a:ext cx="6638923" cy="646331"/>
            <a:chOff x="2418097" y="2091246"/>
            <a:chExt cx="6638923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5601652" y="2091246"/>
              <a:ext cx="34553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Execute a query and store all rows retrieved in a </a:t>
              </a:r>
              <a:r>
                <a:rPr lang="en-US" dirty="0" err="1" smtClean="0">
                  <a:solidFill>
                    <a:srgbClr val="008000"/>
                  </a:solidFill>
                  <a:latin typeface="Gill Sans MT"/>
                  <a:cs typeface="Gill Sans MT"/>
                </a:rPr>
                <a:t>ResultSet</a:t>
              </a:r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 object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18097" y="2303395"/>
              <a:ext cx="2696458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166744" y="2303395"/>
              <a:ext cx="469700" cy="12087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835617" y="3106396"/>
            <a:ext cx="5938135" cy="646331"/>
            <a:chOff x="2835617" y="3106396"/>
            <a:chExt cx="5938135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6961312" y="3106396"/>
              <a:ext cx="181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Access a value of </a:t>
              </a:r>
            </a:p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column “</a:t>
              </a:r>
              <a:r>
                <a:rPr lang="en-US" dirty="0" err="1" smtClean="0">
                  <a:solidFill>
                    <a:srgbClr val="008000"/>
                  </a:solidFill>
                  <a:latin typeface="Gill Sans MT"/>
                  <a:cs typeface="Gill Sans MT"/>
                </a:rPr>
                <a:t>user_id</a:t>
              </a:r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”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5617" y="3233093"/>
              <a:ext cx="2853015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758216" y="3325192"/>
              <a:ext cx="1203096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46614" y="4152057"/>
            <a:ext cx="5877051" cy="433980"/>
            <a:chOff x="646614" y="4152057"/>
            <a:chExt cx="5877051" cy="433980"/>
          </a:xfrm>
        </p:grpSpPr>
        <p:sp>
          <p:nvSpPr>
            <p:cNvPr id="28" name="TextBox 27"/>
            <p:cNvSpPr txBox="1"/>
            <p:nvPr/>
          </p:nvSpPr>
          <p:spPr>
            <a:xfrm>
              <a:off x="3471887" y="4216705"/>
              <a:ext cx="30517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Close a </a:t>
              </a:r>
              <a:r>
                <a:rPr lang="en-US" dirty="0" err="1" smtClean="0">
                  <a:solidFill>
                    <a:srgbClr val="008000"/>
                  </a:solidFill>
                  <a:latin typeface="Gill Sans MT"/>
                  <a:cs typeface="Gill Sans MT"/>
                </a:rPr>
                <a:t>ResultSet</a:t>
              </a:r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 object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6614" y="4152057"/>
              <a:ext cx="1545339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1"/>
            </p:cNvCxnSpPr>
            <p:nvPr/>
          </p:nvCxnSpPr>
          <p:spPr>
            <a:xfrm flipH="1" flipV="1">
              <a:off x="2268793" y="4216705"/>
              <a:ext cx="1203094" cy="184666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414215" y="2545135"/>
            <a:ext cx="3319103" cy="390784"/>
            <a:chOff x="1414215" y="2545135"/>
            <a:chExt cx="3319103" cy="390784"/>
          </a:xfrm>
        </p:grpSpPr>
        <p:sp>
          <p:nvSpPr>
            <p:cNvPr id="45" name="TextBox 44"/>
            <p:cNvSpPr txBox="1"/>
            <p:nvPr/>
          </p:nvSpPr>
          <p:spPr>
            <a:xfrm>
              <a:off x="3437095" y="2566587"/>
              <a:ext cx="1296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More rows?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14215" y="2545135"/>
              <a:ext cx="1247440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2661655" y="2737577"/>
              <a:ext cx="810232" cy="49298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916827" y="5007650"/>
            <a:ext cx="4885771" cy="64633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/>
                <a:cs typeface="Gill Sans MT"/>
              </a:rPr>
              <a:t>By default, a </a:t>
            </a:r>
            <a:r>
              <a:rPr lang="en-US" dirty="0" err="1" smtClean="0">
                <a:latin typeface="Gill Sans MT"/>
                <a:cs typeface="Gill Sans MT"/>
              </a:rPr>
              <a:t>ResultSet</a:t>
            </a:r>
            <a:r>
              <a:rPr lang="en-US" dirty="0" smtClean="0">
                <a:latin typeface="Gill Sans MT"/>
                <a:cs typeface="Gill Sans MT"/>
              </a:rPr>
              <a:t> object is read-only and has a cursor that moves forward only, i.e., next().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670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0" y="1338200"/>
            <a:ext cx="8713579" cy="3741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 Example (create table)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14108" y="1355595"/>
            <a:ext cx="7864048" cy="974547"/>
            <a:chOff x="1014108" y="1355595"/>
            <a:chExt cx="7864048" cy="974547"/>
          </a:xfrm>
        </p:grpSpPr>
        <p:sp>
          <p:nvSpPr>
            <p:cNvPr id="7" name="TextBox 6"/>
            <p:cNvSpPr txBox="1"/>
            <p:nvPr/>
          </p:nvSpPr>
          <p:spPr>
            <a:xfrm>
              <a:off x="7193079" y="1960810"/>
              <a:ext cx="1685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Prepare a query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14108" y="1355595"/>
              <a:ext cx="7691810" cy="542711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6695903" y="1960810"/>
              <a:ext cx="497176" cy="184666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91841" y="2320790"/>
            <a:ext cx="7317367" cy="609453"/>
            <a:chOff x="1791841" y="2320790"/>
            <a:chExt cx="7317367" cy="609453"/>
          </a:xfrm>
        </p:grpSpPr>
        <p:sp>
          <p:nvSpPr>
            <p:cNvPr id="13" name="TextBox 12"/>
            <p:cNvSpPr txBox="1"/>
            <p:nvPr/>
          </p:nvSpPr>
          <p:spPr>
            <a:xfrm>
              <a:off x="5653840" y="2560911"/>
              <a:ext cx="3455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Execute a query to create a table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91841" y="2320790"/>
              <a:ext cx="2992178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871000" y="2511240"/>
              <a:ext cx="800236" cy="234337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14107" y="2579925"/>
            <a:ext cx="6146126" cy="1564155"/>
            <a:chOff x="1014107" y="2579925"/>
            <a:chExt cx="6146126" cy="1564155"/>
          </a:xfrm>
        </p:grpSpPr>
        <p:sp>
          <p:nvSpPr>
            <p:cNvPr id="17" name="TextBox 16"/>
            <p:cNvSpPr txBox="1"/>
            <p:nvPr/>
          </p:nvSpPr>
          <p:spPr>
            <a:xfrm>
              <a:off x="4486680" y="3774748"/>
              <a:ext cx="2673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Gill Sans MT"/>
                  <a:cs typeface="Gill Sans MT"/>
                </a:rPr>
                <a:t>Successfully create a table?</a:t>
              </a:r>
              <a:endParaRPr lang="en-US" dirty="0">
                <a:solidFill>
                  <a:srgbClr val="008000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14107" y="2579925"/>
              <a:ext cx="1108262" cy="24174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122369" y="2876587"/>
              <a:ext cx="2400704" cy="1089485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4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8" y="1204500"/>
            <a:ext cx="7705676" cy="4291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 Example (insert)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4640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2463" y="1256686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MT"/>
                <a:cs typeface="Gill Sans MT"/>
              </a:rPr>
              <a:t>Prepare a query</a:t>
            </a:r>
            <a:endParaRPr lang="en-US" dirty="0">
              <a:solidFill>
                <a:srgbClr val="008000"/>
              </a:solidFill>
              <a:latin typeface="Gill Sans MT"/>
              <a:cs typeface="Gill Sans M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70671" y="1353808"/>
            <a:ext cx="5860505" cy="807276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15137" y="1493537"/>
            <a:ext cx="329514" cy="32382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1344" y="2490763"/>
            <a:ext cx="25572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MT"/>
                <a:cs typeface="Gill Sans MT"/>
              </a:rPr>
              <a:t>Execute a query to insert information into a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6633" y="2598542"/>
            <a:ext cx="2992178" cy="241740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05792" y="2709559"/>
            <a:ext cx="1165552" cy="9854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8452" y="3982920"/>
            <a:ext cx="30998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MT"/>
                <a:cs typeface="Gill Sans MT"/>
              </a:rPr>
              <a:t>Successfully insert information?</a:t>
            </a:r>
            <a:endParaRPr lang="en-US" dirty="0">
              <a:solidFill>
                <a:srgbClr val="008000"/>
              </a:solidFill>
              <a:latin typeface="Gill Sans MT"/>
              <a:cs typeface="Gill Sans M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6295" y="2857677"/>
            <a:ext cx="1108262" cy="241740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44141" y="3084759"/>
            <a:ext cx="2400704" cy="10894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6340</TotalTime>
  <Words>529</Words>
  <Application>Microsoft Macintosh PowerPoint</Application>
  <PresentationFormat>On-screen Show (4:3)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Verdana</vt:lpstr>
      <vt:lpstr>Arial</vt:lpstr>
      <vt:lpstr>Clarity</vt:lpstr>
      <vt:lpstr>Database JDBC Overview  CS 4640   Programming Languages  for Web Applications</vt:lpstr>
      <vt:lpstr>JDBC</vt:lpstr>
      <vt:lpstr>Pure Java Driver (Type 4)</vt:lpstr>
      <vt:lpstr>Typical JDBC Programming Process</vt:lpstr>
      <vt:lpstr>Simple Example</vt:lpstr>
      <vt:lpstr>Simple Example (2)</vt:lpstr>
      <vt:lpstr>Simple Example (select)</vt:lpstr>
      <vt:lpstr>Simple Example (create table)</vt:lpstr>
      <vt:lpstr>Simple Example (insert)</vt:lpstr>
      <vt:lpstr>Simple Example (update)</vt:lpstr>
      <vt:lpstr>Simple Example (delete)</vt:lpstr>
      <vt:lpstr>JDBC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</dc:title>
  <dc:creator>Upsorn P</dc:creator>
  <cp:lastModifiedBy>Microsoft Office User</cp:lastModifiedBy>
  <cp:revision>410</cp:revision>
  <dcterms:created xsi:type="dcterms:W3CDTF">2016-08-22T01:49:29Z</dcterms:created>
  <dcterms:modified xsi:type="dcterms:W3CDTF">2017-10-11T01:05:29Z</dcterms:modified>
</cp:coreProperties>
</file>