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comment1.xml" ContentType="application/vnd.openxmlformats-officedocument.presentationml.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68"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5" r:id="rId18"/>
    <p:sldId id="286" r:id="rId19"/>
    <p:sldId id="287" r:id="rId20"/>
    <p:sldId id="288" r:id="rId21"/>
    <p:sldId id="289" r:id="rId22"/>
    <p:sldId id="290" r:id="rId23"/>
    <p:sldId id="291" r:id="rId24"/>
    <p:sldId id="292" r:id="rId25"/>
    <p:sldId id="293" r:id="rId26"/>
    <p:sldId id="294" r:id="rId27"/>
    <p:sldId id="296" r:id="rId28"/>
    <p:sldId id="297" r:id="rId29"/>
    <p:sldId id="298" r:id="rId30"/>
    <p:sldId id="299" r:id="rId31"/>
    <p:sldId id="305" r:id="rId32"/>
  </p:sldIdLst>
  <p:sldSz cx="18288000" cy="10287000"/>
  <p:notesSz cx="10287000" cy="18288000"/>
  <p:embeddedFontLst>
    <p:embeddedFont>
      <p:font typeface="Montserrat" pitchFamily="2" charset="77"/>
      <p:regular r:id="rId34"/>
      <p:bold r:id="rId35"/>
      <p:italic r:id="rId36"/>
      <p:boldItalic r:id="rId37"/>
    </p:embeddedFont>
    <p:embeddedFont>
      <p:font typeface="Montserrat Medium" panose="020F0502020204030204" pitchFamily="34" charset="0"/>
      <p:regular r:id="rId38"/>
      <p:bold r:id="rId39"/>
      <p:italic r:id="rId40"/>
      <p:boldItalic r:id="rId41"/>
    </p:embeddedFont>
    <p:embeddedFont>
      <p:font typeface="Nunito Medium" pitchFamily="2" charset="77"/>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9" roundtripDataSignature="AMtx7mh4lafT1Q2K/2NURqw021ifESFz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ctavian Puric"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80"/>
    <p:restoredTop sz="87225"/>
  </p:normalViewPr>
  <p:slideViewPr>
    <p:cSldViewPr snapToGrid="0">
      <p:cViewPr varScale="1">
        <p:scale>
          <a:sx n="83" d="100"/>
          <a:sy n="83" d="100"/>
        </p:scale>
        <p:origin x="256"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69" Type="http://customschemas.google.com/relationships/presentationmetadata" Target="metadata"/><Relationship Id="rId8" Type="http://schemas.openxmlformats.org/officeDocument/2006/relationships/slide" Target="slides/slide7.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font" Target="fonts/font8.fntdata"/><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0-21T13:41:26.467" idx="2">
    <p:pos x="5640" y="2406"/>
    <p:text>aici e un typo?</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Xn2HFc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ro"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0d582733a9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6" name="Google Shape;206;g30d582733a9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7" name="Google Shape;207;g30d582733a9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5" name="Google Shape;305;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6" name="Google Shape;306;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0c98e6b77f_0_8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0c98e6b77f_0_8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o"/>
              <a:t>eg:importanta ca leyerele sa nu aiba knowledge despre inner layers -   daca vrei sa schimbi - angular cu vueJS - daca contractele din Presentation ar fi aceleasi cu cele din business - ar fi greu de schimbat. </a:t>
            </a:r>
            <a:endParaRPr/>
          </a:p>
          <a:p>
            <a:pPr marL="0" lvl="0" indent="0" algn="l" rtl="0">
              <a:lnSpc>
                <a:spcPct val="100000"/>
              </a:lnSpc>
              <a:spcBef>
                <a:spcPts val="0"/>
              </a:spcBef>
              <a:spcAft>
                <a:spcPts val="0"/>
              </a:spcAft>
              <a:buSzPts val="1400"/>
              <a:buNone/>
            </a:pPr>
            <a:r>
              <a:rPr lang="ro"/>
              <a:t>Daca sunt diferite - e usor de schimbat</a:t>
            </a:r>
            <a:endParaRPr/>
          </a:p>
          <a:p>
            <a:pPr marL="0" lvl="0" indent="0" algn="l" rtl="0">
              <a:lnSpc>
                <a:spcPct val="100000"/>
              </a:lnSpc>
              <a:spcBef>
                <a:spcPts val="0"/>
              </a:spcBef>
              <a:spcAft>
                <a:spcPts val="0"/>
              </a:spcAft>
              <a:buSzPts val="1400"/>
              <a:buNone/>
            </a:pPr>
            <a:r>
              <a:rPr lang="ro"/>
              <a:t>2. la fel si cu schimbatul si cu persistance layer - daca schimbi de la sql la nosql - nu ar trebui sa fie impactat altceva decat persistance layer</a:t>
            </a:r>
            <a:endParaRPr/>
          </a:p>
          <a:p>
            <a:pPr marL="0" lvl="0" indent="0" algn="l" rtl="0">
              <a:lnSpc>
                <a:spcPct val="100000"/>
              </a:lnSpc>
              <a:spcBef>
                <a:spcPts val="0"/>
              </a:spcBef>
              <a:spcAft>
                <a:spcPts val="0"/>
              </a:spcAft>
              <a:buSzPts val="1400"/>
              <a:buNone/>
            </a:pPr>
            <a:r>
              <a:rPr lang="ro"/>
              <a:t>	</a:t>
            </a:r>
            <a:endParaRPr/>
          </a:p>
        </p:txBody>
      </p:sp>
      <p:sp>
        <p:nvSpPr>
          <p:cNvPr id="315" name="Google Shape;315;g30c98e6b77f_0_8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d4830f0ed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6" name="Google Shape;326;g2d4830f0ed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a:buNone/>
            </a:pPr>
            <a:r>
              <a:rPr lang="ro"/>
              <a:t>3. Open layer - Cateodata ai nevoie ca sa poti face bypass la un layer si sa treci la urmatorul. Daca de exemplu sunt servicii utility ( nu ai vrea sa fortezi business layer sa treaca prin acest layer de servicii_</a:t>
            </a:r>
            <a:endParaRPr/>
          </a:p>
          <a:p>
            <a:pPr marL="0" lvl="0" indent="0" algn="l" rtl="0">
              <a:lnSpc>
                <a:spcPct val="100000"/>
              </a:lnSpc>
              <a:spcBef>
                <a:spcPts val="0"/>
              </a:spcBef>
              <a:spcAft>
                <a:spcPts val="0"/>
              </a:spcAft>
              <a:buSzPts val="1400"/>
              <a:buNone/>
            </a:pPr>
            <a:endParaRPr/>
          </a:p>
        </p:txBody>
      </p:sp>
      <p:sp>
        <p:nvSpPr>
          <p:cNvPr id="327" name="Google Shape;327;g2d4830f0ed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d4830f0eda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5" name="Google Shape;335;g2d4830f0eda_0_2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2100" algn="l" rtl="0">
              <a:lnSpc>
                <a:spcPct val="100000"/>
              </a:lnSpc>
              <a:spcBef>
                <a:spcPts val="0"/>
              </a:spcBef>
              <a:spcAft>
                <a:spcPts val="0"/>
              </a:spcAft>
              <a:buSzPts val="1000"/>
              <a:buFont typeface="Arial"/>
              <a:buChar char="●"/>
            </a:pPr>
            <a:r>
              <a:rPr lang="ro" sz="1000">
                <a:latin typeface="Arial"/>
                <a:ea typeface="Arial"/>
                <a:cs typeface="Arial"/>
                <a:sym typeface="Arial"/>
              </a:rPr>
              <a:t>sinkhole antipatttern - requesturile trec prin layers dar nu se intampla nimic in acele layers, doar e chemat next layer</a:t>
            </a:r>
            <a:endParaRPr sz="1000">
              <a:latin typeface="Arial"/>
              <a:ea typeface="Arial"/>
              <a:cs typeface="Arial"/>
              <a:sym typeface="Arial"/>
            </a:endParaRPr>
          </a:p>
          <a:p>
            <a:pPr marL="914400" lvl="1" indent="-292100" algn="l" rtl="0">
              <a:lnSpc>
                <a:spcPct val="100000"/>
              </a:lnSpc>
              <a:spcBef>
                <a:spcPts val="0"/>
              </a:spcBef>
              <a:spcAft>
                <a:spcPts val="0"/>
              </a:spcAft>
              <a:buSzPts val="1000"/>
              <a:buFont typeface="Arial"/>
              <a:buChar char="○"/>
            </a:pPr>
            <a:r>
              <a:rPr lang="ro" sz="1000">
                <a:latin typeface="Arial"/>
                <a:ea typeface="Arial"/>
                <a:cs typeface="Arial"/>
                <a:sym typeface="Arial"/>
              </a:rPr>
              <a:t>fiecare arhitectura layer inevitabl va avea requesturi care sunt din aceasta categorie, trebuie analizat procentul ( acceptable 20% sa fie asa) - consider to make some layers openend</a:t>
            </a:r>
            <a:endParaRPr sz="1000">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ro" sz="1000">
                <a:latin typeface="Arial"/>
                <a:ea typeface="Arial"/>
                <a:cs typeface="Arial"/>
                <a:sym typeface="Arial"/>
              </a:rPr>
              <a:t>fault tolerance </a:t>
            </a:r>
            <a:endParaRPr sz="1000">
              <a:latin typeface="Arial"/>
              <a:ea typeface="Arial"/>
              <a:cs typeface="Arial"/>
              <a:sym typeface="Arial"/>
            </a:endParaRPr>
          </a:p>
          <a:p>
            <a:pPr marL="914400" lvl="1" indent="-292100" algn="l" rtl="0">
              <a:lnSpc>
                <a:spcPct val="100000"/>
              </a:lnSpc>
              <a:spcBef>
                <a:spcPts val="0"/>
              </a:spcBef>
              <a:spcAft>
                <a:spcPts val="0"/>
              </a:spcAft>
              <a:buSzPts val="1000"/>
              <a:buFont typeface="Arial"/>
              <a:buChar char="○"/>
            </a:pPr>
            <a:r>
              <a:rPr lang="ro" sz="1000">
                <a:latin typeface="Arial"/>
                <a:ea typeface="Arial"/>
                <a:cs typeface="Arial"/>
                <a:sym typeface="Arial"/>
              </a:rPr>
              <a:t>un crash intr-o parte a aplicatie pune jos tot sistemul</a:t>
            </a:r>
            <a:endParaRPr sz="1000">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r>
              <a:rPr lang="ro" sz="1000">
                <a:latin typeface="Arial"/>
                <a:ea typeface="Arial"/>
                <a:cs typeface="Arial"/>
                <a:sym typeface="Arial"/>
              </a:rPr>
              <a:t>schimbarile sunt la nivel de domeniu</a:t>
            </a:r>
            <a:endParaRPr sz="1000">
              <a:latin typeface="Arial"/>
              <a:ea typeface="Arial"/>
              <a:cs typeface="Arial"/>
              <a:sym typeface="Arial"/>
            </a:endParaRPr>
          </a:p>
          <a:p>
            <a:pPr marL="914400" lvl="1" indent="-292100" algn="l" rtl="0">
              <a:lnSpc>
                <a:spcPct val="100000"/>
              </a:lnSpc>
              <a:spcBef>
                <a:spcPts val="0"/>
              </a:spcBef>
              <a:spcAft>
                <a:spcPts val="0"/>
              </a:spcAft>
              <a:buSzPts val="1000"/>
              <a:buFont typeface="Arial"/>
              <a:buChar char="○"/>
            </a:pPr>
            <a:r>
              <a:rPr lang="ro" sz="1000">
                <a:latin typeface="Arial"/>
                <a:ea typeface="Arial"/>
                <a:cs typeface="Arial"/>
                <a:sym typeface="Arial"/>
              </a:rPr>
              <a:t>adaugarea unei expirari la wishlist ( db change, business changes (ce faci cand expira),  si la nivel UI arata un expiration date</a:t>
            </a:r>
            <a:endParaRPr sz="1000">
              <a:latin typeface="Arial"/>
              <a:ea typeface="Arial"/>
              <a:cs typeface="Arial"/>
              <a:sym typeface="Arial"/>
            </a:endParaRPr>
          </a:p>
          <a:p>
            <a:pPr marL="914400" lvl="1" indent="-292100" algn="l" rtl="0">
              <a:lnSpc>
                <a:spcPct val="100000"/>
              </a:lnSpc>
              <a:spcBef>
                <a:spcPts val="0"/>
              </a:spcBef>
              <a:spcAft>
                <a:spcPts val="0"/>
              </a:spcAft>
              <a:buSzPts val="1000"/>
              <a:buFont typeface="Arial"/>
              <a:buChar char="○"/>
            </a:pPr>
            <a:r>
              <a:rPr lang="ro" sz="1000">
                <a:latin typeface="Arial"/>
                <a:ea typeface="Arial"/>
                <a:cs typeface="Arial"/>
                <a:sym typeface="Arial"/>
              </a:rPr>
              <a:t>daca ai mai multe echipe - toti trebuie sa se coordoneze pentru un change relativ mic</a:t>
            </a:r>
            <a:endParaRPr sz="1000">
              <a:latin typeface="Arial"/>
              <a:ea typeface="Arial"/>
              <a:cs typeface="Arial"/>
              <a:sym typeface="Arial"/>
            </a:endParaRPr>
          </a:p>
          <a:p>
            <a:pPr marL="914400" lvl="1" indent="-292100" algn="l" rtl="0">
              <a:lnSpc>
                <a:spcPct val="100000"/>
              </a:lnSpc>
              <a:spcBef>
                <a:spcPts val="0"/>
              </a:spcBef>
              <a:spcAft>
                <a:spcPts val="0"/>
              </a:spcAft>
              <a:buSzPts val="1000"/>
              <a:buFont typeface="Arial"/>
              <a:buChar char="○"/>
            </a:pPr>
            <a:endParaRPr sz="1000">
              <a:latin typeface="Arial"/>
              <a:ea typeface="Arial"/>
              <a:cs typeface="Arial"/>
              <a:sym typeface="Arial"/>
            </a:endParaRPr>
          </a:p>
        </p:txBody>
      </p:sp>
      <p:sp>
        <p:nvSpPr>
          <p:cNvPr id="336" name="Google Shape;336;g2d4830f0eda_0_2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2d4830f0eda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2d4830f0eda_0_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2d4830f0eda_0_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30c98e6b77f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30c98e6b77f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g30c98e6b77f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30c98e6b77f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0" name="Google Shape;410;g30c98e6b77f_0_1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ro" b="1">
                <a:latin typeface="Arial"/>
                <a:ea typeface="Arial"/>
                <a:cs typeface="Arial"/>
                <a:sym typeface="Arial"/>
              </a:rPr>
              <a:t>Payment Processing Systems</a:t>
            </a:r>
            <a:r>
              <a:rPr lang="ro">
                <a:latin typeface="Arial"/>
                <a:ea typeface="Arial"/>
                <a:cs typeface="Arial"/>
                <a:sym typeface="Arial"/>
              </a:rPr>
              <a:t>: A payment gateway platform might need to integrate with different banks, credit card providers, and third-party services based on the region or country.</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latin typeface="Arial"/>
                <a:ea typeface="Arial"/>
                <a:cs typeface="Arial"/>
                <a:sym typeface="Arial"/>
              </a:rPr>
              <a:t>The core system handles transaction management, fraud detection, and basic processing. Meanwhile, plug-in modules are used for region-specific payment processors or currency conversions, allowing the core system to remain payment method-agnostic.</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b="1">
                <a:latin typeface="Arial"/>
                <a:ea typeface="Arial"/>
                <a:cs typeface="Arial"/>
                <a:sym typeface="Arial"/>
              </a:rPr>
              <a:t>E-commerce Platforms</a:t>
            </a:r>
            <a:r>
              <a:rPr lang="ro">
                <a:latin typeface="Arial"/>
                <a:ea typeface="Arial"/>
                <a:cs typeface="Arial"/>
                <a:sym typeface="Arial"/>
              </a:rPr>
              <a:t>: In an e-commerce platform, the core system could handle user management, product listings, and order processing. Different plug-ins could be used for varying tax systems, payment gateways, and shipping providers based on the geographic location of the store or the user’s preferences. This keeps the core system generic, while the plug-ins adapt it to specific locales or business needs.</a:t>
            </a:r>
            <a:endParaRPr>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b="1">
                <a:latin typeface="Arial"/>
                <a:ea typeface="Arial"/>
                <a:cs typeface="Arial"/>
                <a:sym typeface="Arial"/>
              </a:rPr>
              <a:t>Gaming Engines</a:t>
            </a:r>
            <a:r>
              <a:rPr lang="ro">
                <a:latin typeface="Arial"/>
                <a:ea typeface="Arial"/>
                <a:cs typeface="Arial"/>
                <a:sym typeface="Arial"/>
              </a:rPr>
              <a:t>: A game engine might have a core responsible for rendering, physics, and input handling. Plug-ins can be used to adapt the engine for different gaming platforms (PC, console, or mobile) or for different game genres (e.g., adding VR support or real-time multiplayer features). The core engine remains consistent across platforms, while plug-ins provide platform-specific adaptations.</a:t>
            </a:r>
            <a:endParaRPr>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411" name="Google Shape;411;g30c98e6b77f_0_1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c98e6b77f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g30c98e6b77f_0_3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17500" algn="l" rtl="0">
              <a:lnSpc>
                <a:spcPct val="100000"/>
              </a:lnSpc>
              <a:spcBef>
                <a:spcPts val="0"/>
              </a:spcBef>
              <a:spcAft>
                <a:spcPts val="0"/>
              </a:spcAft>
              <a:buSzPts val="1400"/>
              <a:buChar char="-"/>
            </a:pPr>
            <a:r>
              <a:rPr lang="ro"/>
              <a:t>toate module trebuie sa respecte un contract , </a:t>
            </a:r>
            <a:endParaRPr/>
          </a:p>
          <a:p>
            <a:pPr marL="457200" lvl="0" indent="-317500" algn="l" rtl="0">
              <a:lnSpc>
                <a:spcPct val="100000"/>
              </a:lnSpc>
              <a:spcBef>
                <a:spcPts val="0"/>
              </a:spcBef>
              <a:spcAft>
                <a:spcPts val="0"/>
              </a:spcAft>
              <a:buSzPts val="1400"/>
              <a:buChar char="-"/>
            </a:pPr>
            <a:r>
              <a:rPr lang="ro"/>
              <a:t>Daca sunt dlluri jaruri , ar trebui sa implementeze o interfata </a:t>
            </a:r>
            <a:endParaRPr/>
          </a:p>
          <a:p>
            <a:pPr marL="457200" lvl="0" indent="-317500" algn="l" rtl="0">
              <a:lnSpc>
                <a:spcPct val="100000"/>
              </a:lnSpc>
              <a:spcBef>
                <a:spcPts val="0"/>
              </a:spcBef>
              <a:spcAft>
                <a:spcPts val="0"/>
              </a:spcAft>
              <a:buSzPts val="1400"/>
              <a:buChar char="-"/>
            </a:pPr>
            <a:r>
              <a:rPr lang="ro"/>
              <a:t>Daca sunt systeme remote sa adere la acelasi contract </a:t>
            </a:r>
            <a:endParaRPr/>
          </a:p>
        </p:txBody>
      </p:sp>
      <p:sp>
        <p:nvSpPr>
          <p:cNvPr id="438" name="Google Shape;438;g30c98e6b77f_0_3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2d4830f0eda_0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5" name="Google Shape;445;g2d4830f0eda_0_1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292100" algn="l" rtl="0">
              <a:lnSpc>
                <a:spcPct val="90000"/>
              </a:lnSpc>
              <a:spcBef>
                <a:spcPts val="500"/>
              </a:spcBef>
              <a:spcAft>
                <a:spcPts val="0"/>
              </a:spcAft>
              <a:buSzPts val="1000"/>
              <a:buChar char="●"/>
            </a:pPr>
            <a:r>
              <a:rPr lang="ro" sz="1000">
                <a:latin typeface="Arial"/>
                <a:ea typeface="Arial"/>
                <a:cs typeface="Arial"/>
                <a:sym typeface="Arial"/>
              </a:rPr>
              <a:t>•Toate requesturile trec prin core system, chiar daca pluginurile sunt remove, din acest motiv the core system poate deveni un bottleneck ceea ce face arhitectura sa nu fie potrivita pentru sisteme ce trebuie sa fie highly scalable </a:t>
            </a:r>
            <a:endParaRPr sz="1000">
              <a:latin typeface="Arial"/>
              <a:ea typeface="Arial"/>
              <a:cs typeface="Arial"/>
              <a:sym typeface="Arial"/>
            </a:endParaRPr>
          </a:p>
          <a:p>
            <a:pPr marL="457200" lvl="0" indent="-292100" algn="l" rtl="0">
              <a:lnSpc>
                <a:spcPct val="100000"/>
              </a:lnSpc>
              <a:spcBef>
                <a:spcPts val="0"/>
              </a:spcBef>
              <a:spcAft>
                <a:spcPts val="0"/>
              </a:spcAft>
              <a:buSzPts val="1000"/>
              <a:buFont typeface="Arial"/>
              <a:buChar char="●"/>
            </a:pPr>
            <a:endParaRPr sz="1000">
              <a:latin typeface="Arial"/>
              <a:ea typeface="Arial"/>
              <a:cs typeface="Arial"/>
              <a:sym typeface="Arial"/>
            </a:endParaRPr>
          </a:p>
        </p:txBody>
      </p:sp>
      <p:sp>
        <p:nvSpPr>
          <p:cNvPr id="446" name="Google Shape;446;g2d4830f0eda_0_1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2d4830f0eda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8" name="Google Shape;458;g2d4830f0eda_0_1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9" name="Google Shape;459;g2d4830f0eda_0_12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0d091a295f_1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30d091a295f_1_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100"/>
              <a:buFont typeface="Arial"/>
              <a:buNone/>
            </a:pPr>
            <a:r>
              <a:rPr lang="ro" sz="2800">
                <a:latin typeface="Arial"/>
                <a:ea typeface="Arial"/>
                <a:cs typeface="Arial"/>
                <a:sym typeface="Arial"/>
              </a:rPr>
              <a:t>•Stilurile de arhitectura faciliteaza folosirea unor structuri deja definite pentru a suporta requirementurile non-functionale ale businesului</a:t>
            </a:r>
            <a:endParaRPr sz="2800">
              <a:latin typeface="Arial"/>
              <a:ea typeface="Arial"/>
              <a:cs typeface="Arial"/>
              <a:sym typeface="Arial"/>
            </a:endParaRPr>
          </a:p>
          <a:p>
            <a:pPr marL="0" lvl="0" indent="0" algn="l" rtl="0">
              <a:spcBef>
                <a:spcPts val="0"/>
              </a:spcBef>
              <a:spcAft>
                <a:spcPts val="0"/>
              </a:spcAft>
              <a:buClr>
                <a:schemeClr val="dk1"/>
              </a:buClr>
              <a:buSzPts val="1400"/>
              <a:buFont typeface="Arial"/>
              <a:buNone/>
            </a:pPr>
            <a:endParaRPr/>
          </a:p>
          <a:p>
            <a:pPr marL="0" lvl="0" indent="0" algn="l" rtl="0">
              <a:lnSpc>
                <a:spcPct val="100000"/>
              </a:lnSpc>
              <a:spcBef>
                <a:spcPts val="0"/>
              </a:spcBef>
              <a:spcAft>
                <a:spcPts val="0"/>
              </a:spcAft>
              <a:buSzPts val="1400"/>
              <a:buNone/>
            </a:pPr>
            <a:endParaRPr/>
          </a:p>
        </p:txBody>
      </p:sp>
      <p:sp>
        <p:nvSpPr>
          <p:cNvPr id="215" name="Google Shape;215;g30d091a295f_1_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2d4830f0eda_0_1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0" name="Google Shape;500;g2d4830f0eda_0_1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1" name="Google Shape;501;g2d4830f0eda_0_18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d4830f0eda_0_2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g2d4830f0eda_0_2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36550" algn="l" rtl="0">
              <a:lnSpc>
                <a:spcPct val="90000"/>
              </a:lnSpc>
              <a:spcBef>
                <a:spcPts val="500"/>
              </a:spcBef>
              <a:spcAft>
                <a:spcPts val="0"/>
              </a:spcAft>
              <a:buSzPts val="1700"/>
              <a:buFont typeface="Arial"/>
              <a:buChar char="●"/>
            </a:pPr>
            <a:r>
              <a:rPr lang="ro" sz="1700">
                <a:latin typeface="Arial"/>
                <a:ea typeface="Arial"/>
                <a:cs typeface="Arial"/>
                <a:sym typeface="Arial"/>
              </a:rPr>
              <a:t>datele sunt distribuite</a:t>
            </a:r>
            <a:endParaRPr sz="17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700">
                <a:latin typeface="Arial"/>
                <a:ea typeface="Arial"/>
                <a:cs typeface="Arial"/>
                <a:sym typeface="Arial"/>
              </a:rPr>
              <a:t>•Conceptul de Bounded Context – este vital pentru a definii microservicii</a:t>
            </a:r>
            <a:endParaRPr sz="17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400">
                <a:latin typeface="Arial"/>
                <a:ea typeface="Arial"/>
                <a:cs typeface="Arial"/>
                <a:sym typeface="Arial"/>
              </a:rPr>
              <a:t>•Intreg codul sursa reprezentand un domeniu  sau un subdomeniu cat si datele asociate sunt grupate in acelasi unit</a:t>
            </a:r>
            <a:endParaRPr sz="14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400">
                <a:latin typeface="Arial"/>
                <a:ea typeface="Arial"/>
                <a:cs typeface="Arial"/>
                <a:sym typeface="Arial"/>
              </a:rPr>
              <a:t>•Daca se schimba structura bazei de date, alte servicii nu sunt afectate, contractul prezentat exterior e de cele mai multe ori diferite decat internal data structure</a:t>
            </a:r>
            <a:endParaRPr sz="1700">
              <a:latin typeface="Arial"/>
              <a:ea typeface="Arial"/>
              <a:cs typeface="Arial"/>
              <a:sym typeface="Arial"/>
            </a:endParaRPr>
          </a:p>
          <a:p>
            <a:pPr marL="457200" lvl="0" indent="-336550" algn="l" rtl="0">
              <a:lnSpc>
                <a:spcPct val="90000"/>
              </a:lnSpc>
              <a:spcBef>
                <a:spcPts val="0"/>
              </a:spcBef>
              <a:spcAft>
                <a:spcPts val="0"/>
              </a:spcAft>
              <a:buSzPts val="1700"/>
              <a:buFont typeface="Arial"/>
              <a:buChar char="●"/>
            </a:pPr>
            <a:r>
              <a:rPr lang="ro" sz="1700">
                <a:latin typeface="Arial"/>
                <a:ea typeface="Arial"/>
                <a:cs typeface="Arial"/>
                <a:sym typeface="Arial"/>
              </a:rPr>
              <a:t>structura organizationala</a:t>
            </a:r>
            <a:endParaRPr sz="17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300">
                <a:latin typeface="Arial"/>
                <a:ea typeface="Arial"/>
                <a:cs typeface="Arial"/>
                <a:sym typeface="Arial"/>
              </a:rPr>
              <a:t>•Echipele trebuie sa fie cross functionale ( frontend, backend, dba, devops ar trebui sa existe in fiecare echipa</a:t>
            </a:r>
            <a:endParaRPr sz="1300">
              <a:latin typeface="Arial"/>
              <a:ea typeface="Arial"/>
              <a:cs typeface="Arial"/>
              <a:sym typeface="Arial"/>
            </a:endParaRPr>
          </a:p>
          <a:p>
            <a:pPr marL="914400" lvl="1" indent="-336550" algn="l" rtl="0">
              <a:lnSpc>
                <a:spcPct val="90000"/>
              </a:lnSpc>
              <a:spcBef>
                <a:spcPts val="0"/>
              </a:spcBef>
              <a:spcAft>
                <a:spcPts val="0"/>
              </a:spcAft>
              <a:buSzPts val="1700"/>
              <a:buFont typeface="Arial"/>
              <a:buChar char="○"/>
            </a:pPr>
            <a:r>
              <a:rPr lang="ro" sz="1700">
                <a:latin typeface="Arial"/>
                <a:ea typeface="Arial"/>
                <a:cs typeface="Arial"/>
                <a:sym typeface="Arial"/>
              </a:rPr>
              <a:t>ar trebui sa existe si rolul de service owner pe fiecare serviciu ( de obicei arhitect)</a:t>
            </a:r>
            <a:endParaRPr sz="1700">
              <a:latin typeface="Arial"/>
              <a:ea typeface="Arial"/>
              <a:cs typeface="Arial"/>
              <a:sym typeface="Arial"/>
            </a:endParaRPr>
          </a:p>
          <a:p>
            <a:pPr marL="457200" lvl="0" indent="-336550" algn="l" rtl="0">
              <a:lnSpc>
                <a:spcPct val="90000"/>
              </a:lnSpc>
              <a:spcBef>
                <a:spcPts val="0"/>
              </a:spcBef>
              <a:spcAft>
                <a:spcPts val="0"/>
              </a:spcAft>
              <a:buSzPts val="1700"/>
              <a:buFont typeface="Arial"/>
              <a:buChar char="●"/>
            </a:pPr>
            <a:r>
              <a:rPr lang="ro" sz="1700">
                <a:latin typeface="Arial"/>
                <a:ea typeface="Arial"/>
                <a:cs typeface="Arial"/>
                <a:sym typeface="Arial"/>
              </a:rPr>
              <a:t>operational automation</a:t>
            </a:r>
            <a:endParaRPr sz="17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400">
                <a:latin typeface="Arial"/>
                <a:ea typeface="Arial"/>
                <a:cs typeface="Arial"/>
                <a:sym typeface="Arial"/>
              </a:rPr>
              <a:t>Datorita faptului ca de obicei vorbim de zeci, sute sau chiar mii de microservicii deploymentul si monitorizarea necesita orchestrare, ceea ce duce la containerizare si orchestrare</a:t>
            </a:r>
            <a:endParaRPr sz="1700">
              <a:latin typeface="Arial"/>
              <a:ea typeface="Arial"/>
              <a:cs typeface="Arial"/>
              <a:sym typeface="Arial"/>
            </a:endParaRPr>
          </a:p>
          <a:p>
            <a:pPr marL="457200" lvl="0" indent="-336550" algn="l" rtl="0">
              <a:lnSpc>
                <a:spcPct val="90000"/>
              </a:lnSpc>
              <a:spcBef>
                <a:spcPts val="0"/>
              </a:spcBef>
              <a:spcAft>
                <a:spcPts val="0"/>
              </a:spcAft>
              <a:buSzPts val="1700"/>
              <a:buFont typeface="Arial"/>
              <a:buChar char="●"/>
            </a:pPr>
            <a:r>
              <a:rPr lang="ro" sz="1700">
                <a:latin typeface="Arial"/>
                <a:ea typeface="Arial"/>
                <a:cs typeface="Arial"/>
                <a:sym typeface="Arial"/>
              </a:rPr>
              <a:t>Aplicatia client apeleaza Gatewayul care forwardeaza requestul catre serviciul specializat.</a:t>
            </a:r>
            <a:endParaRPr sz="1700">
              <a:latin typeface="Arial"/>
              <a:ea typeface="Arial"/>
              <a:cs typeface="Arial"/>
              <a:sym typeface="Arial"/>
            </a:endParaRPr>
          </a:p>
          <a:p>
            <a:pPr marL="914400" lvl="1" indent="-336550" algn="l" rtl="0">
              <a:lnSpc>
                <a:spcPct val="90000"/>
              </a:lnSpc>
              <a:spcBef>
                <a:spcPts val="0"/>
              </a:spcBef>
              <a:spcAft>
                <a:spcPts val="0"/>
              </a:spcAft>
              <a:buSzPts val="1700"/>
              <a:buFont typeface="Arial"/>
              <a:buChar char="○"/>
            </a:pPr>
            <a:r>
              <a:rPr lang="ro" sz="1400">
                <a:latin typeface="Arial"/>
                <a:ea typeface="Arial"/>
                <a:cs typeface="Arial"/>
                <a:sym typeface="Arial"/>
              </a:rPr>
              <a:t>Gatewayul poate sa se ocupe si de cross-cutting infrastructure functions cum ar fi securitatea, culegerea de metrici </a:t>
            </a:r>
            <a:endParaRPr sz="1700">
              <a:latin typeface="Arial"/>
              <a:ea typeface="Arial"/>
              <a:cs typeface="Arial"/>
              <a:sym typeface="Arial"/>
            </a:endParaRPr>
          </a:p>
          <a:p>
            <a:pPr marL="457200" lvl="0" indent="-336550" algn="l" rtl="0">
              <a:lnSpc>
                <a:spcPct val="90000"/>
              </a:lnSpc>
              <a:spcBef>
                <a:spcPts val="0"/>
              </a:spcBef>
              <a:spcAft>
                <a:spcPts val="0"/>
              </a:spcAft>
              <a:buSzPts val="1700"/>
              <a:buChar char="●"/>
            </a:pPr>
            <a:r>
              <a:rPr lang="ro" sz="1700">
                <a:latin typeface="Arial"/>
                <a:ea typeface="Arial"/>
                <a:cs typeface="Arial"/>
                <a:sym typeface="Arial"/>
              </a:rPr>
              <a:t>Conceptul de Bounded Context – este vital pentru a definii microservicii</a:t>
            </a:r>
            <a:endParaRPr sz="17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400">
                <a:latin typeface="Arial"/>
                <a:ea typeface="Arial"/>
                <a:cs typeface="Arial"/>
                <a:sym typeface="Arial"/>
              </a:rPr>
              <a:t>Intreg codul sursa reprezentand un domeniu  sau un subdomeniu cat si datele asociate sunt grupate in acelasi unit</a:t>
            </a:r>
            <a:endParaRPr sz="1400">
              <a:latin typeface="Arial"/>
              <a:ea typeface="Arial"/>
              <a:cs typeface="Arial"/>
              <a:sym typeface="Arial"/>
            </a:endParaRPr>
          </a:p>
          <a:p>
            <a:pPr marL="914400" lvl="1" indent="-336550" algn="l" rtl="0">
              <a:lnSpc>
                <a:spcPct val="90000"/>
              </a:lnSpc>
              <a:spcBef>
                <a:spcPts val="0"/>
              </a:spcBef>
              <a:spcAft>
                <a:spcPts val="0"/>
              </a:spcAft>
              <a:buSzPts val="1700"/>
              <a:buChar char="○"/>
            </a:pPr>
            <a:r>
              <a:rPr lang="ro" sz="1400">
                <a:latin typeface="Arial"/>
                <a:ea typeface="Arial"/>
                <a:cs typeface="Arial"/>
                <a:sym typeface="Arial"/>
              </a:rPr>
              <a:t>•Daca se schimba structura bazei de date, alte servicii nu sunt afectate, contractul prezentat exterior e de cele mai multe ori diferite decat internal data structure</a:t>
            </a:r>
            <a:endParaRPr sz="1400">
              <a:latin typeface="Arial"/>
              <a:ea typeface="Arial"/>
              <a:cs typeface="Arial"/>
              <a:sym typeface="Arial"/>
            </a:endParaRPr>
          </a:p>
          <a:p>
            <a:pPr marL="457200" lvl="0" indent="-336550" algn="l" rtl="0">
              <a:lnSpc>
                <a:spcPct val="90000"/>
              </a:lnSpc>
              <a:spcBef>
                <a:spcPts val="0"/>
              </a:spcBef>
              <a:spcAft>
                <a:spcPts val="0"/>
              </a:spcAft>
              <a:buSzPts val="1700"/>
              <a:buFont typeface="Arial"/>
              <a:buChar char="●"/>
            </a:pPr>
            <a:endParaRPr sz="1700">
              <a:latin typeface="Arial"/>
              <a:ea typeface="Arial"/>
              <a:cs typeface="Arial"/>
              <a:sym typeface="Arial"/>
            </a:endParaRPr>
          </a:p>
          <a:p>
            <a:pPr marL="0" lvl="0" indent="0" algn="l" rtl="0">
              <a:lnSpc>
                <a:spcPct val="100000"/>
              </a:lnSpc>
              <a:spcBef>
                <a:spcPts val="0"/>
              </a:spcBef>
              <a:spcAft>
                <a:spcPts val="0"/>
              </a:spcAft>
              <a:buSzPts val="1400"/>
              <a:buNone/>
            </a:pPr>
            <a:endParaRPr b="1">
              <a:latin typeface="Arial"/>
              <a:ea typeface="Arial"/>
              <a:cs typeface="Arial"/>
              <a:sym typeface="Arial"/>
            </a:endParaRPr>
          </a:p>
        </p:txBody>
      </p:sp>
      <p:sp>
        <p:nvSpPr>
          <p:cNvPr id="510" name="Google Shape;510;g2d4830f0eda_0_2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d4830f0eda_0_2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2d4830f0eda_0_2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04800" algn="l" rtl="0">
              <a:lnSpc>
                <a:spcPct val="90000"/>
              </a:lnSpc>
              <a:spcBef>
                <a:spcPts val="100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Businessul are funcții distincte pe care le oferă</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•Exemplul clasic e retail order system ( place order, aplica plata, notifica userul, management de invetar, asigura transportul)</a:t>
            </a:r>
            <a:endParaRPr>
              <a:latin typeface="Montserrat Medium"/>
              <a:ea typeface="Montserrat Medium"/>
              <a:cs typeface="Montserrat Medium"/>
              <a:sym typeface="Montserrat Medium"/>
            </a:endParaRPr>
          </a:p>
          <a:p>
            <a:pPr marL="457200" lvl="0" indent="-304800" algn="l" rtl="0">
              <a:lnSpc>
                <a:spcPct val="90000"/>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Aplicația trebuie sa se adapteze ușor la schimbări</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•Bounded Context ajuta la asta, deoare codul si datele sunt unele langa celelalte. Testarea e mai usoara pentru ca targeteaza doar o sectiune. Deploymentul e mai usor si mai rapid</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endParaRPr>
              <a:latin typeface="Montserrat Medium"/>
              <a:ea typeface="Montserrat Medium"/>
              <a:cs typeface="Montserrat Medium"/>
              <a:sym typeface="Montserrat Medium"/>
            </a:endParaRPr>
          </a:p>
          <a:p>
            <a:pPr marL="457200" lvl="0" indent="-304800" algn="l" rtl="0">
              <a:lnSpc>
                <a:spcPct val="90000"/>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Scalabilitate și Fault Tolerance</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MTTS si MTTR sunt low</a:t>
            </a:r>
            <a:endParaRPr>
              <a:latin typeface="Montserrat Medium"/>
              <a:ea typeface="Montserrat Medium"/>
              <a:cs typeface="Montserrat Medium"/>
              <a:sym typeface="Montserrat Medium"/>
            </a:endParaRPr>
          </a:p>
          <a:p>
            <a:pPr marL="457200" lvl="0" indent="-304800" algn="l" rtl="0">
              <a:lnSpc>
                <a:spcPct val="90000"/>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Aplicația trebuie sa fie ușor extensibila</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E usor sa adaugi o noua functionalitate printr-un nou microserviciu</a:t>
            </a:r>
            <a:endParaRPr>
              <a:latin typeface="Arial"/>
              <a:ea typeface="Arial"/>
              <a:cs typeface="Arial"/>
              <a:sym typeface="Arial"/>
            </a:endParaRPr>
          </a:p>
          <a:p>
            <a:pPr marL="0" lvl="0" indent="0" algn="l" rtl="0">
              <a:lnSpc>
                <a:spcPct val="90000"/>
              </a:lnSpc>
              <a:spcBef>
                <a:spcPts val="1000"/>
              </a:spcBef>
              <a:spcAft>
                <a:spcPts val="0"/>
              </a:spcAft>
              <a:buNone/>
            </a:pPr>
            <a:r>
              <a:rPr lang="ro">
                <a:latin typeface="Arial"/>
                <a:ea typeface="Arial"/>
                <a:cs typeface="Arial"/>
                <a:sym typeface="Arial"/>
              </a:rPr>
              <a:t>—-----------</a:t>
            </a:r>
            <a:endParaRPr>
              <a:latin typeface="Arial"/>
              <a:ea typeface="Arial"/>
              <a:cs typeface="Arial"/>
              <a:sym typeface="Arial"/>
            </a:endParaRPr>
          </a:p>
          <a:p>
            <a:pPr marL="457200" lvl="0" indent="-304800" algn="l" rtl="0">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complexitate ridicată</a:t>
            </a:r>
            <a:endParaRPr>
              <a:latin typeface="Montserrat Medium"/>
              <a:ea typeface="Montserrat Medium"/>
              <a:cs typeface="Montserrat Medium"/>
              <a:sym typeface="Montserrat Medium"/>
            </a:endParaRPr>
          </a:p>
          <a:p>
            <a:pPr marL="914400" lvl="1" indent="-317500" algn="l" rtl="0">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e una din cele mai complexe arhitecturi , asta duce si la costuri ridicate -&gt; costurile licentelor cresc , costurile de hosting cresc </a:t>
            </a:r>
            <a:endParaRPr>
              <a:latin typeface="Montserrat Medium"/>
              <a:ea typeface="Montserrat Medium"/>
              <a:cs typeface="Montserrat Medium"/>
              <a:sym typeface="Montserrat Medium"/>
            </a:endParaRPr>
          </a:p>
          <a:p>
            <a:pPr marL="457200" lvl="0" indent="-304800" algn="l" rtl="0">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dacă datele sunt tight coupled</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•Daca datele sunt tight coupled si nu poti sa le separi in mai multe baze de date. Chiar daca codul poate fi impartit nu e de ajuns</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•Daca exista proceduri stocate, views, triggers</a:t>
            </a:r>
            <a:endParaRPr>
              <a:latin typeface="Arial"/>
              <a:ea typeface="Arial"/>
              <a:cs typeface="Arial"/>
              <a:sym typeface="Arial"/>
            </a:endParaRPr>
          </a:p>
          <a:p>
            <a:pPr marL="457200" lvl="0" indent="-304800" algn="l" rtl="0">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latency</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•Desi tendinta e sa consideram ca o arhitectura microservice ajuta la performanta sistemlui nu e neaparat cazul deoarece serviciile trebuie sa comunica intre ele</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•Network latency</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•Security latency</a:t>
            </a:r>
            <a:endParaRPr>
              <a:latin typeface="Arial"/>
              <a:ea typeface="Arial"/>
              <a:cs typeface="Arial"/>
              <a:sym typeface="Arial"/>
            </a:endParaRPr>
          </a:p>
          <a:p>
            <a:pPr marL="914400" lvl="1" indent="-304800" algn="l" rtl="0">
              <a:spcBef>
                <a:spcPts val="0"/>
              </a:spcBef>
              <a:spcAft>
                <a:spcPts val="0"/>
              </a:spcAft>
              <a:buClr>
                <a:schemeClr val="dk1"/>
              </a:buClr>
              <a:buSzPts val="1200"/>
              <a:buFont typeface="Montserrat Medium"/>
              <a:buChar char="○"/>
            </a:pPr>
            <a:r>
              <a:rPr lang="ro">
                <a:latin typeface="Arial"/>
                <a:ea typeface="Arial"/>
                <a:cs typeface="Arial"/>
                <a:sym typeface="Arial"/>
              </a:rPr>
              <a:t>Data latency</a:t>
            </a:r>
            <a:endParaRPr>
              <a:latin typeface="Montserrat Medium"/>
              <a:ea typeface="Montserrat Medium"/>
              <a:cs typeface="Montserrat Medium"/>
              <a:sym typeface="Montserrat Medium"/>
            </a:endParaRPr>
          </a:p>
          <a:p>
            <a:pPr marL="457200" lvl="0" indent="-304800" algn="l" rtl="0">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team debates</a:t>
            </a:r>
            <a:endParaRPr>
              <a:latin typeface="Montserrat Medium"/>
              <a:ea typeface="Montserrat Medium"/>
              <a:cs typeface="Montserrat Medium"/>
              <a:sym typeface="Montserrat Medium"/>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•E greu de trasat o linie clara, vor exista discutii daca un notification system trebuie sa trimita si email si sms sau ar trebui sa fie izolate</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•Ce tip de comunicare ar trebui sa fie intre microservicii? Sincrona sau asincrona?</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•Ar trebui sa existe un orchestrator service care asigura worflowul sau ar trebui ca serviciile sa comunice direct unele cu altele?</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Font typeface="Montserrat Medium"/>
              <a:buChar char="○"/>
            </a:pPr>
            <a:r>
              <a:rPr lang="ro">
                <a:latin typeface="Arial"/>
                <a:ea typeface="Arial"/>
                <a:cs typeface="Arial"/>
                <a:sym typeface="Arial"/>
              </a:rPr>
              <a:t>•Daca un serviciu are nevoie de date de la un alt serviciu, ar trebui sa le ceara printr-un API call, sa le stocheze in cache, sa le stocheze in propria baza de date?</a:t>
            </a:r>
            <a:endParaRPr>
              <a:latin typeface="Arial"/>
              <a:ea typeface="Arial"/>
              <a:cs typeface="Arial"/>
              <a:sym typeface="Arial"/>
            </a:endParaRPr>
          </a:p>
          <a:p>
            <a:pPr marL="0" lvl="0" indent="0" algn="l" rtl="0">
              <a:spcBef>
                <a:spcPts val="0"/>
              </a:spcBef>
              <a:spcAft>
                <a:spcPts val="0"/>
              </a:spcAft>
              <a:buNone/>
            </a:pPr>
            <a:endParaRPr>
              <a:latin typeface="Montserrat Medium"/>
              <a:ea typeface="Montserrat Medium"/>
              <a:cs typeface="Montserrat Medium"/>
              <a:sym typeface="Montserrat Medium"/>
            </a:endParaRPr>
          </a:p>
          <a:p>
            <a:pPr marL="0" lvl="0" indent="0" algn="l" rtl="0">
              <a:spcBef>
                <a:spcPts val="0"/>
              </a:spcBef>
              <a:spcAft>
                <a:spcPts val="0"/>
              </a:spcAft>
              <a:buNone/>
            </a:pP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None/>
            </a:pPr>
            <a:r>
              <a:rPr lang="ro">
                <a:solidFill>
                  <a:srgbClr val="3D3B49"/>
                </a:solidFill>
                <a:latin typeface="Arial"/>
                <a:ea typeface="Arial"/>
                <a:cs typeface="Arial"/>
                <a:sym typeface="Arial"/>
              </a:rPr>
              <a:t>Network latency is the amount of time it takes packets of information to reach the target service over the network.</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 Depending on the type of remote access protocol you are using and the physical distance between services, this can range anywhere from 30 ms to 300 ms or more.</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None/>
            </a:pPr>
            <a:r>
              <a:rPr lang="ro">
                <a:solidFill>
                  <a:srgbClr val="3D3B49"/>
                </a:solidFill>
                <a:latin typeface="Arial"/>
                <a:ea typeface="Arial"/>
                <a:cs typeface="Arial"/>
                <a:sym typeface="Arial"/>
              </a:rPr>
              <a:t>Security latency is the amount of time it takes to authenticate or authorize the request to the remote endpoint. </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Depending on the level of security and access control on the remote service endpoint, this latency can range anywhere from a few milliseconds to 300 ms or more.</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None/>
            </a:pPr>
            <a:r>
              <a:rPr lang="ro">
                <a:solidFill>
                  <a:srgbClr val="3D3B49"/>
                </a:solidFill>
                <a:latin typeface="Arial"/>
                <a:ea typeface="Arial"/>
                <a:cs typeface="Arial"/>
                <a:sym typeface="Arial"/>
              </a:rPr>
              <a:t>Data latency impacts the performance aspects of microservices the most. Data latency is the amount of time it takes for other services to query data on your behalf that you don’t own. </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None/>
            </a:pPr>
            <a:endParaRPr>
              <a:solidFill>
                <a:srgbClr val="3D3B49"/>
              </a:solidFill>
              <a:latin typeface="Arial"/>
              <a:ea typeface="Arial"/>
              <a:cs typeface="Arial"/>
              <a:sym typeface="Arial"/>
            </a:endParaRPr>
          </a:p>
          <a:p>
            <a:pPr marL="0" lvl="0" indent="0" algn="l" rtl="0">
              <a:lnSpc>
                <a:spcPct val="115000"/>
              </a:lnSpc>
              <a:spcBef>
                <a:spcPts val="0"/>
              </a:spcBef>
              <a:spcAft>
                <a:spcPts val="0"/>
              </a:spcAft>
              <a:buNone/>
            </a:pPr>
            <a:r>
              <a:rPr lang="ro">
                <a:solidFill>
                  <a:srgbClr val="3D3B49"/>
                </a:solidFill>
                <a:latin typeface="Arial"/>
                <a:ea typeface="Arial"/>
                <a:cs typeface="Arial"/>
                <a:sym typeface="Arial"/>
              </a:rPr>
              <a:t>For example, suppose the Wishlist service needs to access the product descriptions, and communicates with the Product Catalog service to request the data. </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None/>
            </a:pPr>
            <a:r>
              <a:rPr lang="ro">
                <a:solidFill>
                  <a:srgbClr val="3D3B49"/>
                </a:solidFill>
                <a:latin typeface="Arial"/>
                <a:ea typeface="Arial"/>
                <a:cs typeface="Arial"/>
                <a:sym typeface="Arial"/>
              </a:rPr>
              <a:t>The Product Catalog service, upon receiving the request, must make an </a:t>
            </a:r>
            <a:r>
              <a:rPr lang="ro" i="1">
                <a:solidFill>
                  <a:srgbClr val="3D3B49"/>
                </a:solidFill>
                <a:latin typeface="Arial"/>
                <a:ea typeface="Arial"/>
                <a:cs typeface="Arial"/>
                <a:sym typeface="Arial"/>
              </a:rPr>
              <a:t>additional</a:t>
            </a:r>
            <a:r>
              <a:rPr lang="ro">
                <a:solidFill>
                  <a:srgbClr val="3D3B49"/>
                </a:solidFill>
                <a:latin typeface="Arial"/>
                <a:ea typeface="Arial"/>
                <a:cs typeface="Arial"/>
                <a:sym typeface="Arial"/>
              </a:rPr>
              <a:t> database call to retrieve the product descriptions. </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This is something that doesn’t happen when data is shared in monolithic databases, where a single database call using an inner or outer join is the only thing required to access multiple types of data.</a:t>
            </a:r>
            <a:endParaRPr>
              <a:solidFill>
                <a:srgbClr val="3D3B49"/>
              </a:solidFill>
              <a:latin typeface="Arial"/>
              <a:ea typeface="Arial"/>
              <a:cs typeface="Arial"/>
              <a:sym typeface="Arial"/>
            </a:endParaRPr>
          </a:p>
          <a:p>
            <a:pPr marL="0" lvl="0" indent="0" algn="l" rtl="0">
              <a:spcBef>
                <a:spcPts val="0"/>
              </a:spcBef>
              <a:spcAft>
                <a:spcPts val="0"/>
              </a:spcAft>
              <a:buNone/>
            </a:pPr>
            <a:endParaRPr>
              <a:latin typeface="Montserrat Medium"/>
              <a:ea typeface="Montserrat Medium"/>
              <a:cs typeface="Montserrat Medium"/>
              <a:sym typeface="Montserrat Medium"/>
            </a:endParaRPr>
          </a:p>
          <a:p>
            <a:pPr marL="0" lvl="0" indent="0" algn="l" rtl="0">
              <a:lnSpc>
                <a:spcPct val="90000"/>
              </a:lnSpc>
              <a:spcBef>
                <a:spcPts val="1000"/>
              </a:spcBef>
              <a:spcAft>
                <a:spcPts val="0"/>
              </a:spcAft>
              <a:buNone/>
            </a:pPr>
            <a:endParaRPr>
              <a:latin typeface="Arial"/>
              <a:ea typeface="Arial"/>
              <a:cs typeface="Arial"/>
              <a:sym typeface="Arial"/>
            </a:endParaRPr>
          </a:p>
          <a:p>
            <a:pPr marL="0" lvl="0" indent="0" algn="l" rtl="0">
              <a:lnSpc>
                <a:spcPct val="90000"/>
              </a:lnSpc>
              <a:spcBef>
                <a:spcPts val="1000"/>
              </a:spcBef>
              <a:spcAft>
                <a:spcPts val="0"/>
              </a:spcAft>
              <a:buNone/>
            </a:pPr>
            <a:endParaRPr>
              <a:latin typeface="Arial"/>
              <a:ea typeface="Arial"/>
              <a:cs typeface="Arial"/>
              <a:sym typeface="Arial"/>
            </a:endParaRPr>
          </a:p>
        </p:txBody>
      </p:sp>
      <p:sp>
        <p:nvSpPr>
          <p:cNvPr id="522" name="Google Shape;522;g2d4830f0eda_0_2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d4830f0eda_0_2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4" name="Google Shape;534;g2d4830f0eda_0_29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5" name="Google Shape;535;g2d4830f0eda_0_29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d4830f0eda_0_3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8" name="Google Shape;588;g2d4830f0eda_0_36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89" name="Google Shape;589;g2d4830f0eda_0_36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2d4830f0eda_0_3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7" name="Google Shape;597;g2d4830f0eda_0_37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procesare asincrona</a:t>
            </a:r>
            <a:endParaRPr>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consumerul nu trebuie sa fie available cand producerul trimite un event </a:t>
            </a:r>
            <a:endParaRPr>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consumerul consuma in its own pace</a:t>
            </a:r>
            <a:endParaRPr>
              <a:latin typeface="Montserrat"/>
              <a:ea typeface="Montserrat"/>
              <a:cs typeface="Montserrat"/>
              <a:sym typeface="Montserrat"/>
            </a:endParaRPr>
          </a:p>
          <a:p>
            <a:pPr marL="457200" lvl="0"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decuplare intre produceri si consumer</a:t>
            </a:r>
            <a:endParaRPr>
              <a:latin typeface="Montserrat"/>
              <a:ea typeface="Montserrat"/>
              <a:cs typeface="Montserrat"/>
              <a:sym typeface="Montserrat"/>
            </a:endParaRPr>
          </a:p>
          <a:p>
            <a:pPr marL="914400" lvl="1"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producerul nu stie de existanta consumerului</a:t>
            </a:r>
            <a:endParaRPr>
              <a:latin typeface="Montserrat"/>
              <a:ea typeface="Montserrat"/>
              <a:cs typeface="Montserrat"/>
              <a:sym typeface="Montserrat"/>
            </a:endParaRPr>
          </a:p>
          <a:p>
            <a:pPr marL="457200" lvl="0"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componente</a:t>
            </a:r>
            <a:endParaRPr>
              <a:latin typeface="Montserrat"/>
              <a:ea typeface="Montserrat"/>
              <a:cs typeface="Montserrat"/>
              <a:sym typeface="Montserrat"/>
            </a:endParaRPr>
          </a:p>
          <a:p>
            <a:pPr marL="914400" lvl="1"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event processor</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sz="1300">
                <a:latin typeface="Arial"/>
                <a:ea typeface="Arial"/>
                <a:cs typeface="Arial"/>
                <a:sym typeface="Arial"/>
              </a:rPr>
              <a:t>•de obicei un serviciu este unitatea de baza intr-o arhitectura event driven. Poate avea un singur rol ( validarea unui order) sau poate fi ceva complex ( executarea unei tranzactii)</a:t>
            </a:r>
            <a:endParaRPr sz="1300">
              <a:latin typeface="Arial"/>
              <a:ea typeface="Arial"/>
              <a:cs typeface="Arial"/>
              <a:sym typeface="Arial"/>
            </a:endParaRPr>
          </a:p>
          <a:p>
            <a:pPr marL="1371600" lvl="2" indent="-317500" algn="l" rtl="0">
              <a:lnSpc>
                <a:spcPct val="90000"/>
              </a:lnSpc>
              <a:spcBef>
                <a:spcPts val="0"/>
              </a:spcBef>
              <a:spcAft>
                <a:spcPts val="0"/>
              </a:spcAft>
              <a:buClr>
                <a:schemeClr val="dk1"/>
              </a:buClr>
              <a:buSzPts val="1400"/>
              <a:buFont typeface="Montserrat"/>
              <a:buChar char="■"/>
            </a:pPr>
            <a:r>
              <a:rPr lang="ro" sz="1100">
                <a:latin typeface="Arial"/>
                <a:ea typeface="Arial"/>
                <a:cs typeface="Arial"/>
                <a:sym typeface="Arial"/>
              </a:rPr>
              <a:t>•Poate trimite evenimente asincrone cat si raspunde la evenimente asicrone</a:t>
            </a:r>
            <a:endParaRPr sz="1100">
              <a:latin typeface="Arial"/>
              <a:ea typeface="Arial"/>
              <a:cs typeface="Arial"/>
              <a:sym typeface="Arial"/>
            </a:endParaRPr>
          </a:p>
          <a:p>
            <a:pPr marL="1371600" lvl="0" indent="0" algn="l" rtl="0">
              <a:spcBef>
                <a:spcPts val="0"/>
              </a:spcBef>
              <a:spcAft>
                <a:spcPts val="0"/>
              </a:spcAft>
              <a:buNone/>
            </a:pPr>
            <a:endParaRPr>
              <a:latin typeface="Montserrat"/>
              <a:ea typeface="Montserrat"/>
              <a:cs typeface="Montserrat"/>
              <a:sym typeface="Montserrat"/>
            </a:endParaRPr>
          </a:p>
          <a:p>
            <a:pPr marL="914400" lvl="1"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initiative event </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a:latin typeface="Montserrat"/>
                <a:ea typeface="Montserrat"/>
                <a:cs typeface="Montserrat"/>
                <a:sym typeface="Montserrat"/>
              </a:rPr>
              <a:t>•Este initiat din afara sistemului principal</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a:latin typeface="Montserrat"/>
                <a:ea typeface="Montserrat"/>
                <a:cs typeface="Montserrat"/>
                <a:sym typeface="Montserrat"/>
              </a:rPr>
              <a:t>•Incepe un worflow ( eg: trimiterea unui order)</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a:latin typeface="Montserrat"/>
                <a:ea typeface="Montserrat"/>
                <a:cs typeface="Montserrat"/>
                <a:sym typeface="Montserrat"/>
              </a:rPr>
              <a:t>•De obicei e procesat de un singur event procesor care initiaza restul worflowuilui , dar pot fi mai multe servicii care reactioneaza la un initiative event</a:t>
            </a:r>
            <a:endParaRPr>
              <a:latin typeface="Montserrat"/>
              <a:ea typeface="Montserrat"/>
              <a:cs typeface="Montserrat"/>
              <a:sym typeface="Montserrat"/>
            </a:endParaRPr>
          </a:p>
          <a:p>
            <a:pPr marL="914400" lvl="1"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processing event</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sz="1300">
                <a:latin typeface="Arial"/>
                <a:ea typeface="Arial"/>
                <a:cs typeface="Arial"/>
                <a:sym typeface="Arial"/>
              </a:rPr>
              <a:t>•se mai numeste si event derivat</a:t>
            </a:r>
            <a:endParaRPr sz="1300">
              <a:latin typeface="Arial"/>
              <a:ea typeface="Arial"/>
              <a:cs typeface="Arial"/>
              <a:sym typeface="Arial"/>
            </a:endParaRPr>
          </a:p>
          <a:p>
            <a:pPr marL="1371600" lvl="2" indent="-317500" algn="l" rtl="0">
              <a:lnSpc>
                <a:spcPct val="90000"/>
              </a:lnSpc>
              <a:spcBef>
                <a:spcPts val="0"/>
              </a:spcBef>
              <a:spcAft>
                <a:spcPts val="0"/>
              </a:spcAft>
              <a:buClr>
                <a:schemeClr val="dk1"/>
              </a:buClr>
              <a:buSzPts val="1400"/>
              <a:buFont typeface="Montserrat"/>
              <a:buChar char="■"/>
            </a:pPr>
            <a:r>
              <a:rPr lang="ro" sz="1100">
                <a:latin typeface="Arial"/>
                <a:ea typeface="Arial"/>
                <a:cs typeface="Arial"/>
                <a:sym typeface="Arial"/>
              </a:rPr>
              <a:t>•Initiat cand stateul unui serviciu se schimba si restul sistemului e notificat de aceasta schimbare</a:t>
            </a:r>
            <a:endParaRPr sz="1100">
              <a:latin typeface="Arial"/>
              <a:ea typeface="Arial"/>
              <a:cs typeface="Arial"/>
              <a:sym typeface="Arial"/>
            </a:endParaRPr>
          </a:p>
          <a:p>
            <a:pPr marL="1371600" lvl="2" indent="-317500" algn="l" rtl="0">
              <a:lnSpc>
                <a:spcPct val="90000"/>
              </a:lnSpc>
              <a:spcBef>
                <a:spcPts val="0"/>
              </a:spcBef>
              <a:spcAft>
                <a:spcPts val="0"/>
              </a:spcAft>
              <a:buClr>
                <a:schemeClr val="dk1"/>
              </a:buClr>
              <a:buSzPts val="1400"/>
              <a:buFont typeface="Montserrat"/>
              <a:buChar char="■"/>
            </a:pPr>
            <a:r>
              <a:rPr lang="ro" sz="1100">
                <a:latin typeface="Arial"/>
                <a:ea typeface="Arial"/>
                <a:cs typeface="Arial"/>
                <a:sym typeface="Arial"/>
              </a:rPr>
              <a:t>•Relatia intre un initiative event si processing event e 1 to many</a:t>
            </a:r>
            <a:endParaRPr>
              <a:latin typeface="Montserrat"/>
              <a:ea typeface="Montserrat"/>
              <a:cs typeface="Montserrat"/>
              <a:sym typeface="Montserrat"/>
            </a:endParaRPr>
          </a:p>
          <a:p>
            <a:pPr marL="914400" lvl="1" indent="-304800" algn="l" rtl="0">
              <a:spcBef>
                <a:spcPts val="0"/>
              </a:spcBef>
              <a:spcAft>
                <a:spcPts val="0"/>
              </a:spcAft>
              <a:buClr>
                <a:schemeClr val="dk1"/>
              </a:buClr>
              <a:buSzPts val="1200"/>
              <a:buFont typeface="Montserrat"/>
              <a:buChar char="○"/>
            </a:pPr>
            <a:r>
              <a:rPr lang="ro">
                <a:latin typeface="Montserrat"/>
                <a:ea typeface="Montserrat"/>
                <a:cs typeface="Montserrat"/>
                <a:sym typeface="Montserrat"/>
              </a:rPr>
              <a:t>event channel</a:t>
            </a:r>
            <a:endParaRPr>
              <a:latin typeface="Montserrat"/>
              <a:ea typeface="Montserrat"/>
              <a:cs typeface="Montserrat"/>
              <a:sym typeface="Montserrat"/>
            </a:endParaRPr>
          </a:p>
          <a:p>
            <a:pPr marL="1371600" lvl="2" indent="-317500" algn="l" rtl="0">
              <a:lnSpc>
                <a:spcPct val="90000"/>
              </a:lnSpc>
              <a:spcBef>
                <a:spcPts val="0"/>
              </a:spcBef>
              <a:spcAft>
                <a:spcPts val="0"/>
              </a:spcAft>
              <a:buClr>
                <a:schemeClr val="dk1"/>
              </a:buClr>
              <a:buSzPts val="1400"/>
              <a:buFont typeface="Montserrat"/>
              <a:buChar char="■"/>
            </a:pPr>
            <a:r>
              <a:rPr lang="ro">
                <a:latin typeface="Montserrat"/>
                <a:ea typeface="Montserrat"/>
                <a:cs typeface="Montserrat"/>
                <a:sym typeface="Montserrat"/>
              </a:rPr>
              <a:t>•Este mediul prin care eventurile se propage ( queue sau topic)</a:t>
            </a:r>
            <a:endParaRPr>
              <a:latin typeface="Montserrat"/>
              <a:ea typeface="Montserrat"/>
              <a:cs typeface="Montserrat"/>
              <a:sym typeface="Montserrat"/>
            </a:endParaRPr>
          </a:p>
          <a:p>
            <a:pPr marL="1371600" lvl="2" indent="-317500" algn="l" rtl="0">
              <a:spcBef>
                <a:spcPts val="0"/>
              </a:spcBef>
              <a:spcAft>
                <a:spcPts val="0"/>
              </a:spcAft>
              <a:buClr>
                <a:schemeClr val="dk1"/>
              </a:buClr>
              <a:buSzPts val="1400"/>
              <a:buFont typeface="Montserrat"/>
              <a:buChar char="■"/>
            </a:pPr>
            <a:endParaRPr>
              <a:latin typeface="Montserrat"/>
              <a:ea typeface="Montserrat"/>
              <a:cs typeface="Montserrat"/>
              <a:sym typeface="Montserrat"/>
            </a:endParaRPr>
          </a:p>
        </p:txBody>
      </p:sp>
      <p:sp>
        <p:nvSpPr>
          <p:cNvPr id="598" name="Google Shape;598;g2d4830f0eda_0_37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7"/>
        <p:cNvGrpSpPr/>
        <p:nvPr/>
      </p:nvGrpSpPr>
      <p:grpSpPr>
        <a:xfrm>
          <a:off x="0" y="0"/>
          <a:ext cx="0" cy="0"/>
          <a:chOff x="0" y="0"/>
          <a:chExt cx="0" cy="0"/>
        </a:xfrm>
      </p:grpSpPr>
      <p:sp>
        <p:nvSpPr>
          <p:cNvPr id="608" name="Google Shape;608;g2d4830f0eda_0_3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9" name="Google Shape;609;g2d4830f0eda_0_39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high performance</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high scalability</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high fault tolerance</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sistemul reactioneaza la evenimente externe sau intern</a:t>
            </a:r>
            <a:endParaRPr>
              <a:latin typeface="Montserrat Medium"/>
              <a:ea typeface="Montserrat Medium"/>
              <a:cs typeface="Montserrat Medium"/>
              <a:sym typeface="Montserrat Medium"/>
            </a:endParaRPr>
          </a:p>
          <a:p>
            <a:pPr marL="914400" lvl="1" indent="-317500" algn="l" rtl="0">
              <a:lnSpc>
                <a:spcPct val="115000"/>
              </a:lnSpc>
              <a:spcBef>
                <a:spcPts val="0"/>
              </a:spcBef>
              <a:spcAft>
                <a:spcPts val="0"/>
              </a:spcAft>
              <a:buClr>
                <a:schemeClr val="dk1"/>
              </a:buClr>
              <a:buSzPts val="1400"/>
              <a:buFont typeface="Montserrat Medium"/>
              <a:buChar char="○"/>
            </a:pPr>
            <a:r>
              <a:rPr lang="ro">
                <a:latin typeface="Arial"/>
                <a:ea typeface="Arial"/>
                <a:cs typeface="Arial"/>
                <a:sym typeface="Arial"/>
              </a:rPr>
              <a:t>Intrebarea ar fii, systemul meu raspunde la un user request sau reactineaza la ceva ce userul a facut?</a:t>
            </a:r>
            <a:endParaRPr>
              <a:latin typeface="Arial"/>
              <a:ea typeface="Arial"/>
              <a:cs typeface="Arial"/>
              <a:sym typeface="Arial"/>
            </a:endParaRPr>
          </a:p>
          <a:p>
            <a:pPr marL="914400" lvl="1" indent="-304800" algn="l" rtl="0">
              <a:lnSpc>
                <a:spcPct val="90000"/>
              </a:lnSpc>
              <a:spcBef>
                <a:spcPts val="0"/>
              </a:spcBef>
              <a:spcAft>
                <a:spcPts val="0"/>
              </a:spcAft>
              <a:buClr>
                <a:schemeClr val="dk1"/>
              </a:buClr>
              <a:buSzPts val="1200"/>
              <a:buChar char="○"/>
            </a:pPr>
            <a:r>
              <a:rPr lang="ro">
                <a:latin typeface="Arial"/>
                <a:ea typeface="Arial"/>
                <a:cs typeface="Arial"/>
                <a:sym typeface="Arial"/>
              </a:rPr>
              <a:t>Daca stakeholderii folosesc cuvinte cum ar fi eveniment, trigger, reactioneaza la.</a:t>
            </a:r>
            <a:endParaRPr>
              <a:latin typeface="Arial"/>
              <a:ea typeface="Arial"/>
              <a:cs typeface="Arial"/>
              <a:sym typeface="Arial"/>
            </a:endParaRPr>
          </a:p>
          <a:p>
            <a:pPr marL="914400" lvl="1" indent="-317500" algn="l" rtl="0">
              <a:lnSpc>
                <a:spcPct val="115000"/>
              </a:lnSpc>
              <a:spcBef>
                <a:spcPts val="0"/>
              </a:spcBef>
              <a:spcAft>
                <a:spcPts val="0"/>
              </a:spcAft>
              <a:buClr>
                <a:schemeClr val="dk1"/>
              </a:buClr>
              <a:buSzPts val="1400"/>
              <a:buFont typeface="Arial"/>
              <a:buChar char="○"/>
            </a:pPr>
            <a:endParaRPr>
              <a:latin typeface="Arial"/>
              <a:ea typeface="Arial"/>
              <a:cs typeface="Arial"/>
              <a:sym typeface="Arial"/>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workflow-uri complexe</a:t>
            </a:r>
            <a:endParaRPr>
              <a:latin typeface="Montserrat Medium"/>
              <a:ea typeface="Montserrat Medium"/>
              <a:cs typeface="Montserrat Medium"/>
              <a:sym typeface="Montserrat Medium"/>
            </a:endParaRPr>
          </a:p>
          <a:p>
            <a:pPr marL="914400" lvl="1" indent="-317500" algn="l" rtl="0">
              <a:lnSpc>
                <a:spcPct val="84666"/>
              </a:lnSpc>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daca sistemul necesita decision trees complecsi </a:t>
            </a:r>
            <a:endParaRPr>
              <a:latin typeface="Montserrat Medium"/>
              <a:ea typeface="Montserrat Medium"/>
              <a:cs typeface="Montserrat Medium"/>
              <a:sym typeface="Montserrat Medium"/>
            </a:endParaRPr>
          </a:p>
          <a:p>
            <a:pPr marL="1371600" lvl="2" indent="-317500" algn="l" rtl="0">
              <a:lnSpc>
                <a:spcPct val="84666"/>
              </a:lnSpc>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aceste systeme se numesic si CEP ( Complex event processing)</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decoupling</a:t>
            </a: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r>
              <a:rPr lang="ro">
                <a:latin typeface="Montserrat Medium"/>
                <a:ea typeface="Montserrat Medium"/>
                <a:cs typeface="Montserrat Medium"/>
                <a:sym typeface="Montserrat Medium"/>
              </a:rPr>
              <a:t>—-----------------------------------------------------</a:t>
            </a: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r>
              <a:rPr lang="ro">
                <a:latin typeface="Montserrat Medium"/>
                <a:ea typeface="Montserrat Medium"/>
                <a:cs typeface="Montserrat Medium"/>
                <a:sym typeface="Montserrat Medium"/>
              </a:rPr>
              <a:t>Complex error handling - </a:t>
            </a:r>
            <a:endParaRPr>
              <a:latin typeface="Montserrat Medium"/>
              <a:ea typeface="Montserrat Medium"/>
              <a:cs typeface="Montserrat Medium"/>
              <a:sym typeface="Montserrat Medium"/>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Furthermore, because everything is asynchronous, other actions may have occurred in the workflow for that event.</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For example, suppose an </a:t>
            </a:r>
            <a:r>
              <a:rPr lang="ro">
                <a:latin typeface="Arial"/>
                <a:ea typeface="Arial"/>
                <a:cs typeface="Arial"/>
                <a:sym typeface="Arial"/>
              </a:rPr>
              <a:t>Order Placement</a:t>
            </a:r>
            <a:r>
              <a:rPr lang="ro">
                <a:solidFill>
                  <a:srgbClr val="3D3B49"/>
                </a:solidFill>
                <a:latin typeface="Arial"/>
                <a:ea typeface="Arial"/>
                <a:cs typeface="Arial"/>
                <a:sym typeface="Arial"/>
              </a:rPr>
              <a:t> service triggers an </a:t>
            </a:r>
            <a:r>
              <a:rPr lang="ro">
                <a:latin typeface="Arial"/>
                <a:ea typeface="Arial"/>
                <a:cs typeface="Arial"/>
                <a:sym typeface="Arial"/>
              </a:rPr>
              <a:t>Order Placed</a:t>
            </a:r>
            <a:r>
              <a:rPr lang="ro">
                <a:solidFill>
                  <a:srgbClr val="3D3B49"/>
                </a:solidFill>
                <a:latin typeface="Arial"/>
                <a:ea typeface="Arial"/>
                <a:cs typeface="Arial"/>
                <a:sym typeface="Arial"/>
              </a:rPr>
              <a:t> event for a book that a customer ordered.</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The </a:t>
            </a:r>
            <a:r>
              <a:rPr lang="ro">
                <a:latin typeface="Arial"/>
                <a:ea typeface="Arial"/>
                <a:cs typeface="Arial"/>
                <a:sym typeface="Arial"/>
              </a:rPr>
              <a:t>Notification</a:t>
            </a:r>
            <a:r>
              <a:rPr lang="ro">
                <a:solidFill>
                  <a:srgbClr val="3D3B49"/>
                </a:solidFill>
                <a:latin typeface="Arial"/>
                <a:ea typeface="Arial"/>
                <a:cs typeface="Arial"/>
                <a:sym typeface="Arial"/>
              </a:rPr>
              <a:t> service, </a:t>
            </a:r>
            <a:r>
              <a:rPr lang="ro">
                <a:latin typeface="Arial"/>
                <a:ea typeface="Arial"/>
                <a:cs typeface="Arial"/>
                <a:sym typeface="Arial"/>
              </a:rPr>
              <a:t>Payment</a:t>
            </a:r>
            <a:r>
              <a:rPr lang="ro">
                <a:solidFill>
                  <a:srgbClr val="3D3B49"/>
                </a:solidFill>
                <a:latin typeface="Arial"/>
                <a:ea typeface="Arial"/>
                <a:cs typeface="Arial"/>
                <a:sym typeface="Arial"/>
              </a:rPr>
              <a:t> service, and </a:t>
            </a:r>
            <a:r>
              <a:rPr lang="ro">
                <a:latin typeface="Arial"/>
                <a:ea typeface="Arial"/>
                <a:cs typeface="Arial"/>
                <a:sym typeface="Arial"/>
              </a:rPr>
              <a:t>Inventory</a:t>
            </a:r>
            <a:r>
              <a:rPr lang="ro">
                <a:solidFill>
                  <a:srgbClr val="3D3B49"/>
                </a:solidFill>
                <a:latin typeface="Arial"/>
                <a:ea typeface="Arial"/>
                <a:cs typeface="Arial"/>
                <a:sym typeface="Arial"/>
              </a:rPr>
              <a:t> service all respond to the event at the same time.</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ro">
                <a:solidFill>
                  <a:srgbClr val="3D3B49"/>
                </a:solidFill>
                <a:latin typeface="Arial"/>
                <a:ea typeface="Arial"/>
                <a:cs typeface="Arial"/>
                <a:sym typeface="Arial"/>
              </a:rPr>
              <a:t> However, suppose the </a:t>
            </a:r>
            <a:r>
              <a:rPr lang="ro">
                <a:latin typeface="Arial"/>
                <a:ea typeface="Arial"/>
                <a:cs typeface="Arial"/>
                <a:sym typeface="Arial"/>
              </a:rPr>
              <a:t>Notification</a:t>
            </a:r>
            <a:r>
              <a:rPr lang="ro">
                <a:solidFill>
                  <a:srgbClr val="3D3B49"/>
                </a:solidFill>
                <a:latin typeface="Arial"/>
                <a:ea typeface="Arial"/>
                <a:cs typeface="Arial"/>
                <a:sym typeface="Arial"/>
              </a:rPr>
              <a:t> and </a:t>
            </a:r>
            <a:r>
              <a:rPr lang="ro">
                <a:latin typeface="Arial"/>
                <a:ea typeface="Arial"/>
                <a:cs typeface="Arial"/>
                <a:sym typeface="Arial"/>
              </a:rPr>
              <a:t>Payment</a:t>
            </a:r>
            <a:r>
              <a:rPr lang="ro">
                <a:solidFill>
                  <a:srgbClr val="3D3B49"/>
                </a:solidFill>
                <a:latin typeface="Arial"/>
                <a:ea typeface="Arial"/>
                <a:cs typeface="Arial"/>
                <a:sym typeface="Arial"/>
              </a:rPr>
              <a:t> services both respond and complete their processing, but the </a:t>
            </a:r>
            <a:r>
              <a:rPr lang="ro">
                <a:latin typeface="Arial"/>
                <a:ea typeface="Arial"/>
                <a:cs typeface="Arial"/>
                <a:sym typeface="Arial"/>
              </a:rPr>
              <a:t>Inventory</a:t>
            </a:r>
            <a:r>
              <a:rPr lang="ro">
                <a:solidFill>
                  <a:srgbClr val="3D3B49"/>
                </a:solidFill>
                <a:latin typeface="Arial"/>
                <a:ea typeface="Arial"/>
                <a:cs typeface="Arial"/>
                <a:sym typeface="Arial"/>
              </a:rPr>
              <a:t> service throws an error because there are no more books left when the event is received. Now what? The customer has already been notified and their credit card has been charged, but there are no more books left to ship to the customer. Should payment be reversed? Should another notification be sent to the customer? Should processing just wait until there’s more inventory? And which service performs all this error handling logic? Error handing is indeed one of the more complex aspects of event-driven architecture.</a:t>
            </a:r>
            <a:endParaRPr>
              <a:solidFill>
                <a:srgbClr val="3D3B49"/>
              </a:solidFill>
              <a:latin typeface="Arial"/>
              <a:ea typeface="Arial"/>
              <a:cs typeface="Arial"/>
              <a:sym typeface="Arial"/>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p:txBody>
      </p:sp>
      <p:sp>
        <p:nvSpPr>
          <p:cNvPr id="610" name="Google Shape;610;g2d4830f0eda_0_394: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2d4830f0eda_0_4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4" name="Google Shape;634;g2d4830f0eda_0_42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5" name="Google Shape;635;g2d4830f0eda_0_42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d4830f0eda_0_4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g2d4830f0eda_0_4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371600" lvl="2"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domain service </a:t>
            </a:r>
            <a:endParaRPr>
              <a:latin typeface="Montserrat"/>
              <a:ea typeface="Montserrat"/>
              <a:cs typeface="Montserrat"/>
              <a:sym typeface="Montserrat"/>
            </a:endParaRPr>
          </a:p>
          <a:p>
            <a:pPr marL="1828800" lvl="3"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spre deosebire de microservicii unde sunt pe functionalitati specifice , aici un domeniu se ocupa de o arie mai mare</a:t>
            </a:r>
            <a:endParaRPr>
              <a:latin typeface="Montserrat"/>
              <a:ea typeface="Montserrat"/>
              <a:cs typeface="Montserrat"/>
              <a:sym typeface="Montserrat"/>
            </a:endParaRPr>
          </a:p>
          <a:p>
            <a:pPr marL="2286000" lvl="4"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exemplu  in healthcare  system o sa ai:  Patient Management, Billing and Issurance, Laboratory Information</a:t>
            </a:r>
            <a:endParaRPr>
              <a:latin typeface="Montserrat"/>
              <a:ea typeface="Montserrat"/>
              <a:cs typeface="Montserrat"/>
              <a:sym typeface="Montserrat"/>
            </a:endParaRPr>
          </a:p>
          <a:p>
            <a:pPr marL="1371600" lvl="2"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max 12 services</a:t>
            </a:r>
            <a:endParaRPr>
              <a:latin typeface="Montserrat"/>
              <a:ea typeface="Montserrat"/>
              <a:cs typeface="Montserrat"/>
              <a:sym typeface="Montserrat"/>
            </a:endParaRPr>
          </a:p>
          <a:p>
            <a:pPr marL="1828800" lvl="3" indent="-317500" algn="l" rtl="0">
              <a:spcBef>
                <a:spcPts val="0"/>
              </a:spcBef>
              <a:spcAft>
                <a:spcPts val="0"/>
              </a:spcAft>
              <a:buClr>
                <a:schemeClr val="dk1"/>
              </a:buClr>
              <a:buSzPts val="1400"/>
              <a:buFont typeface="Montserrat"/>
              <a:buChar char="●"/>
            </a:pPr>
            <a:r>
              <a:rPr lang="ro">
                <a:latin typeface="Montserrat"/>
                <a:ea typeface="Montserrat"/>
                <a:cs typeface="Montserrat"/>
                <a:sym typeface="Montserrat"/>
              </a:rPr>
              <a:t>din cauza ca shareuiesti databaseul , e de preferat sa tii un numar mic de servicii</a:t>
            </a:r>
            <a:endParaRPr>
              <a:latin typeface="Montserrat"/>
              <a:ea typeface="Montserrat"/>
              <a:cs typeface="Montserrat"/>
              <a:sym typeface="Montserrat"/>
            </a:endParaRPr>
          </a:p>
        </p:txBody>
      </p:sp>
      <p:sp>
        <p:nvSpPr>
          <p:cNvPr id="645" name="Google Shape;645;g2d4830f0eda_0_42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2d4830f0eda_0_4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7" name="Google Shape;657;g2d4830f0eda_0_4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sistemul are domenii independente care nu au nevoie sa comunice între ele</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baza de date shared care nu poate fi splitted</a:t>
            </a:r>
            <a:endParaRPr>
              <a:latin typeface="Montserrat Medium"/>
              <a:ea typeface="Montserrat Medium"/>
              <a:cs typeface="Montserrat Medium"/>
              <a:sym typeface="Montserrat Medium"/>
            </a:endParaRPr>
          </a:p>
          <a:p>
            <a:pPr marL="457200" lvl="0" indent="-304800" algn="l" rtl="0">
              <a:lnSpc>
                <a:spcPct val="84666"/>
              </a:lnSpc>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migration to microservices</a:t>
            </a:r>
            <a:endParaRPr>
              <a:latin typeface="Montserrat Medium"/>
              <a:ea typeface="Montserrat Medium"/>
              <a:cs typeface="Montserrat Medium"/>
              <a:sym typeface="Montserrat Medium"/>
            </a:endParaRPr>
          </a:p>
          <a:p>
            <a:pPr marL="914400" lvl="1" indent="-317500" algn="l" rtl="0">
              <a:lnSpc>
                <a:spcPct val="84666"/>
              </a:lnSpc>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daca incepi un proiect nou care are potential sa mearga spre microservicii</a:t>
            </a:r>
            <a:endParaRPr>
              <a:latin typeface="Montserrat Medium"/>
              <a:ea typeface="Montserrat Medium"/>
              <a:cs typeface="Montserrat Medium"/>
              <a:sym typeface="Montserrat Medium"/>
            </a:endParaRPr>
          </a:p>
          <a:p>
            <a:pPr marL="914400" lvl="1" indent="-317500" algn="l" rtl="0">
              <a:lnSpc>
                <a:spcPct val="84666"/>
              </a:lnSpc>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sau daca vrei sa migrezi un monolith catre microservicii, ar trebui first migrat catre un service based - poti identifica domeniile si nu te obliga inca sa spargi dbul</a:t>
            </a: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r>
              <a:rPr lang="ro">
                <a:latin typeface="Montserrat Medium"/>
                <a:ea typeface="Montserrat Medium"/>
                <a:cs typeface="Montserrat Medium"/>
                <a:sym typeface="Montserrat Medium"/>
              </a:rPr>
              <a:t>—--</a:t>
            </a: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r>
              <a:rPr lang="ro">
                <a:latin typeface="Montserrat Medium"/>
                <a:ea typeface="Montserrat Medium"/>
                <a:cs typeface="Montserrat Medium"/>
                <a:sym typeface="Montserrat Medium"/>
              </a:rPr>
              <a:t>required elasticity - daca trebuie sa raspunzi la high load foarte rapid, nu e ideal =&gt;mai debraba microservicii (MTTS is high)</a:t>
            </a:r>
            <a:endParaRPr>
              <a:latin typeface="Montserrat Medium"/>
              <a:ea typeface="Montserrat Medium"/>
              <a:cs typeface="Montserrat Medium"/>
              <a:sym typeface="Montserrat Medium"/>
            </a:endParaRPr>
          </a:p>
          <a:p>
            <a:pPr marL="0" lvl="0" indent="0" algn="l" rtl="0">
              <a:lnSpc>
                <a:spcPct val="84666"/>
              </a:lnSpc>
              <a:spcBef>
                <a:spcPts val="0"/>
              </a:spcBef>
              <a:spcAft>
                <a:spcPts val="0"/>
              </a:spcAft>
              <a:buNone/>
            </a:pPr>
            <a:endParaRPr>
              <a:latin typeface="Montserrat Medium"/>
              <a:ea typeface="Montserrat Medium"/>
              <a:cs typeface="Montserrat Medium"/>
              <a:sym typeface="Montserrat Medium"/>
            </a:endParaRPr>
          </a:p>
          <a:p>
            <a:pPr marL="457200" lvl="0" indent="-304800" algn="l" rtl="0">
              <a:spcBef>
                <a:spcPts val="0"/>
              </a:spcBef>
              <a:spcAft>
                <a:spcPts val="0"/>
              </a:spcAft>
              <a:buClr>
                <a:schemeClr val="dk1"/>
              </a:buClr>
              <a:buSzPts val="1200"/>
              <a:buFont typeface="Montserrat Medium"/>
              <a:buChar char="●"/>
            </a:pPr>
            <a:r>
              <a:rPr lang="ro">
                <a:latin typeface="Montserrat Medium"/>
                <a:ea typeface="Montserrat Medium"/>
                <a:cs typeface="Montserrat Medium"/>
                <a:sym typeface="Montserrat Medium"/>
              </a:rPr>
              <a:t>if the number of services exceed 12</a:t>
            </a:r>
            <a:endParaRPr>
              <a:latin typeface="Montserrat Medium"/>
              <a:ea typeface="Montserrat Medium"/>
              <a:cs typeface="Montserrat Medium"/>
              <a:sym typeface="Montserrat Medium"/>
            </a:endParaRPr>
          </a:p>
          <a:p>
            <a:pPr marL="914400" lvl="1" indent="-317500" algn="l" rtl="0">
              <a:spcBef>
                <a:spcPts val="0"/>
              </a:spcBef>
              <a:spcAft>
                <a:spcPts val="0"/>
              </a:spcAft>
              <a:buClr>
                <a:schemeClr val="dk1"/>
              </a:buClr>
              <a:buSzPts val="1400"/>
              <a:buFont typeface="Montserrat Medium"/>
              <a:buChar char="○"/>
            </a:pPr>
            <a:r>
              <a:rPr lang="ro">
                <a:latin typeface="Montserrat Medium"/>
                <a:ea typeface="Montserrat Medium"/>
                <a:cs typeface="Montserrat Medium"/>
                <a:sym typeface="Montserrat Medium"/>
              </a:rPr>
              <a:t>dbul ar trebui spart</a:t>
            </a:r>
            <a:endParaRPr>
              <a:latin typeface="Montserrat Medium"/>
              <a:ea typeface="Montserrat Medium"/>
              <a:cs typeface="Montserrat Medium"/>
              <a:sym typeface="Montserrat Medium"/>
            </a:endParaRPr>
          </a:p>
        </p:txBody>
      </p:sp>
      <p:sp>
        <p:nvSpPr>
          <p:cNvPr id="658" name="Google Shape;658;g2d4830f0eda_0_4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d4726355a0_0_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g2d4726355a0_0_1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12700" lvl="0" indent="0" algn="l" rtl="0">
              <a:lnSpc>
                <a:spcPct val="90000"/>
              </a:lnSpc>
              <a:spcBef>
                <a:spcPts val="500"/>
              </a:spcBef>
              <a:spcAft>
                <a:spcPts val="0"/>
              </a:spcAft>
              <a:buClr>
                <a:schemeClr val="dk1"/>
              </a:buClr>
              <a:buSzPts val="1100"/>
              <a:buFont typeface="Arial"/>
              <a:buNone/>
            </a:pPr>
            <a:r>
              <a:rPr lang="ro" sz="1500">
                <a:latin typeface="Arial"/>
                <a:ea typeface="Arial"/>
                <a:cs typeface="Arial"/>
                <a:sym typeface="Arial"/>
              </a:rPr>
              <a:t>•MTTR (Mean time to recovery) and MTTS (Mean time to start)</a:t>
            </a:r>
            <a:endParaRPr sz="1500">
              <a:latin typeface="Arial"/>
              <a:ea typeface="Arial"/>
              <a:cs typeface="Arial"/>
              <a:sym typeface="Arial"/>
            </a:endParaRPr>
          </a:p>
          <a:p>
            <a:pPr marL="12700" lvl="0" indent="0" algn="l" rtl="0">
              <a:lnSpc>
                <a:spcPct val="90000"/>
              </a:lnSpc>
              <a:spcBef>
                <a:spcPts val="500"/>
              </a:spcBef>
              <a:spcAft>
                <a:spcPts val="0"/>
              </a:spcAft>
              <a:buClr>
                <a:schemeClr val="dk1"/>
              </a:buClr>
              <a:buSzPts val="1100"/>
              <a:buFont typeface="Arial"/>
              <a:buNone/>
            </a:pPr>
            <a:r>
              <a:rPr lang="ro" sz="1300">
                <a:latin typeface="Arial"/>
                <a:ea typeface="Arial"/>
                <a:cs typeface="Arial"/>
                <a:sym typeface="Arial"/>
              </a:rPr>
              <a:t>•O data ce apare un failure, e nevoie de un timp mai indelungat pentru ca systemul sa pornesca- de exemplu un desktop monolith app with tons of dlls and jars</a:t>
            </a:r>
            <a:endParaRPr sz="13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233" name="Google Shape;233;g2d4726355a0_0_1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d4830f0eda_0_4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0" name="Google Shape;670;g2d4830f0eda_0_45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1" name="Google Shape;671;g2d4830f0eda_0_457: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1155fcc24d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1155fcc24d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73" name="Google Shape;773;g31155fcc24d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31</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2d4726355a0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g2d4726355a0_0_3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8" name="Google Shape;248;g2d4726355a0_0_3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2d4726355a0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g2d4726355a0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100"/>
              <a:buNone/>
            </a:pPr>
            <a:r>
              <a:rPr lang="ro" sz="1500">
                <a:latin typeface="Arial"/>
                <a:ea typeface="Arial"/>
                <a:cs typeface="Arial"/>
                <a:sym typeface="Arial"/>
              </a:rPr>
              <a:t>•Cuprind mai multe servicii ale caror scop este sa indeplineasca o functie a businesului</a:t>
            </a:r>
            <a:endParaRPr sz="1500">
              <a:latin typeface="Arial"/>
              <a:ea typeface="Arial"/>
              <a:cs typeface="Arial"/>
              <a:sym typeface="Arial"/>
            </a:endParaRPr>
          </a:p>
          <a:p>
            <a:pPr marL="0" lvl="0" indent="0" algn="l" rtl="0">
              <a:lnSpc>
                <a:spcPct val="90000"/>
              </a:lnSpc>
              <a:spcBef>
                <a:spcPts val="1000"/>
              </a:spcBef>
              <a:spcAft>
                <a:spcPts val="0"/>
              </a:spcAft>
              <a:buSzPts val="1100"/>
              <a:buNone/>
            </a:pPr>
            <a:r>
              <a:rPr lang="ro" sz="1500">
                <a:latin typeface="Arial"/>
                <a:ea typeface="Arial"/>
                <a:cs typeface="Arial"/>
                <a:sym typeface="Arial"/>
              </a:rPr>
              <a:t>Puncte forte - </a:t>
            </a:r>
            <a:r>
              <a:rPr lang="ro" sz="1000">
                <a:latin typeface="Arial"/>
                <a:ea typeface="Arial"/>
                <a:cs typeface="Arial"/>
                <a:sym typeface="Arial"/>
              </a:rPr>
              <a:t>•Scalabilitate</a:t>
            </a:r>
            <a:endParaRPr sz="1000">
              <a:latin typeface="Arial"/>
              <a:ea typeface="Arial"/>
              <a:cs typeface="Arial"/>
              <a:sym typeface="Arial"/>
            </a:endParaRPr>
          </a:p>
          <a:p>
            <a:pPr marL="12700" lvl="0" indent="0" algn="l" rtl="0">
              <a:lnSpc>
                <a:spcPct val="90000"/>
              </a:lnSpc>
              <a:spcBef>
                <a:spcPts val="500"/>
              </a:spcBef>
              <a:spcAft>
                <a:spcPts val="0"/>
              </a:spcAft>
              <a:buSzPts val="1100"/>
              <a:buNone/>
            </a:pPr>
            <a:r>
              <a:rPr lang="ro" sz="1000">
                <a:latin typeface="Arial"/>
                <a:ea typeface="Arial"/>
                <a:cs typeface="Arial"/>
                <a:sym typeface="Arial"/>
              </a:rPr>
              <a:t>•Fault Toleranc </a:t>
            </a:r>
            <a:r>
              <a:rPr lang="ro" sz="800">
                <a:latin typeface="Arial"/>
                <a:ea typeface="Arial"/>
                <a:cs typeface="Arial"/>
                <a:sym typeface="Arial"/>
              </a:rPr>
              <a:t>Daca unul din servicii nu mai functioneaza, celelalte servicii nu sunt afectate</a:t>
            </a:r>
            <a:endParaRPr sz="800">
              <a:latin typeface="Arial"/>
              <a:ea typeface="Arial"/>
              <a:cs typeface="Arial"/>
              <a:sym typeface="Arial"/>
            </a:endParaRPr>
          </a:p>
          <a:p>
            <a:pPr marL="12700" lvl="0" indent="0" algn="l" rtl="0">
              <a:lnSpc>
                <a:spcPct val="90000"/>
              </a:lnSpc>
              <a:spcBef>
                <a:spcPts val="500"/>
              </a:spcBef>
              <a:spcAft>
                <a:spcPts val="0"/>
              </a:spcAft>
              <a:buSzPts val="1100"/>
              <a:buNone/>
            </a:pPr>
            <a:r>
              <a:rPr lang="ro" sz="1000">
                <a:latin typeface="Arial"/>
                <a:ea typeface="Arial"/>
                <a:cs typeface="Arial"/>
                <a:sym typeface="Arial"/>
              </a:rPr>
              <a:t>•MTTS and MTTR sunt mult mai reduse decat in cazul arhitecturilor monolitice</a:t>
            </a:r>
            <a:endParaRPr sz="1000">
              <a:latin typeface="Arial"/>
              <a:ea typeface="Arial"/>
              <a:cs typeface="Arial"/>
              <a:sym typeface="Arial"/>
            </a:endParaRPr>
          </a:p>
          <a:p>
            <a:pPr marL="0" lvl="0" indent="0" algn="l" rtl="0">
              <a:lnSpc>
                <a:spcPct val="90000"/>
              </a:lnSpc>
              <a:spcBef>
                <a:spcPts val="1000"/>
              </a:spcBef>
              <a:spcAft>
                <a:spcPts val="0"/>
              </a:spcAft>
              <a:buSzPts val="1100"/>
              <a:buNone/>
            </a:pPr>
            <a:r>
              <a:rPr lang="ro" sz="1500">
                <a:latin typeface="Arial"/>
                <a:ea typeface="Arial"/>
                <a:cs typeface="Arial"/>
                <a:sym typeface="Arial"/>
              </a:rPr>
              <a:t>Puncte slabe - </a:t>
            </a:r>
            <a:r>
              <a:rPr lang="ro" sz="1000">
                <a:latin typeface="Arial"/>
                <a:ea typeface="Arial"/>
                <a:cs typeface="Arial"/>
                <a:sym typeface="Arial"/>
              </a:rPr>
              <a:t>•Toate acesta complexitate duce la in cost mai mare de implementare initiala dar si de mentanta decat arhitecturile de tip monolith</a:t>
            </a:r>
            <a:endParaRPr sz="1000">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endParaRPr sz="1500">
              <a:latin typeface="Arial"/>
              <a:ea typeface="Arial"/>
              <a:cs typeface="Arial"/>
              <a:sym typeface="Arial"/>
            </a:endParaRPr>
          </a:p>
          <a:p>
            <a:pPr marL="0" lvl="0" indent="0" algn="l" rtl="0">
              <a:lnSpc>
                <a:spcPct val="100000"/>
              </a:lnSpc>
              <a:spcBef>
                <a:spcPts val="0"/>
              </a:spcBef>
              <a:spcAft>
                <a:spcPts val="0"/>
              </a:spcAft>
              <a:buSzPts val="1400"/>
              <a:buNone/>
            </a:pPr>
            <a:endParaRPr sz="1500">
              <a:latin typeface="Arial"/>
              <a:ea typeface="Arial"/>
              <a:cs typeface="Arial"/>
              <a:sym typeface="Arial"/>
            </a:endParaRPr>
          </a:p>
          <a:p>
            <a:pPr marL="0" lvl="0" indent="0" algn="l" rtl="0">
              <a:lnSpc>
                <a:spcPct val="100000"/>
              </a:lnSpc>
              <a:spcBef>
                <a:spcPts val="0"/>
              </a:spcBef>
              <a:spcAft>
                <a:spcPts val="0"/>
              </a:spcAft>
              <a:buSzPts val="1400"/>
              <a:buNone/>
            </a:pPr>
            <a:endParaRPr sz="1500">
              <a:latin typeface="Arial"/>
              <a:ea typeface="Arial"/>
              <a:cs typeface="Arial"/>
              <a:sym typeface="Arial"/>
            </a:endParaRPr>
          </a:p>
        </p:txBody>
      </p:sp>
      <p:sp>
        <p:nvSpPr>
          <p:cNvPr id="256" name="Google Shape;256;g2d4726355a0_0_4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d4726355a0_0_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2d4726355a0_0_5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g2d4726355a0_0_5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d4726355a0_0_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g2d4726355a0_0_6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ro"/>
              <a:t>daca sistemnul nu trebuie sa scaleze in nici o parte, dar tot vrei o separare mergi spre un modulit (modular monolith)</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r>
              <a:rPr lang="ro"/>
              <a:t>MVP - vrei doar sa testezi piata - si e controlat loadul daca e deployed ( internal networks, ) subscription based </a:t>
            </a:r>
            <a:endParaRPr/>
          </a:p>
        </p:txBody>
      </p:sp>
      <p:sp>
        <p:nvSpPr>
          <p:cNvPr id="279" name="Google Shape;279;g2d4726355a0_0_6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2d4726355a0_0_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g2d4726355a0_0_7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100"/>
              <a:buNone/>
            </a:pPr>
            <a:r>
              <a:rPr lang="ro" sz="1400">
                <a:latin typeface="Arial"/>
                <a:ea typeface="Arial"/>
                <a:cs typeface="Arial"/>
                <a:sym typeface="Arial"/>
              </a:rPr>
              <a:t>•Pe langa clasificare in arhitecturi de tip monolit </a:t>
            </a:r>
            <a:endParaRPr sz="1400">
              <a:latin typeface="Arial"/>
              <a:ea typeface="Arial"/>
              <a:cs typeface="Arial"/>
              <a:sym typeface="Arial"/>
            </a:endParaRPr>
          </a:p>
          <a:p>
            <a:pPr marL="0" lvl="0" indent="0" algn="l" rtl="0">
              <a:lnSpc>
                <a:spcPct val="90000"/>
              </a:lnSpc>
              <a:spcBef>
                <a:spcPts val="1000"/>
              </a:spcBef>
              <a:spcAft>
                <a:spcPts val="0"/>
              </a:spcAft>
              <a:buSzPts val="1100"/>
              <a:buNone/>
            </a:pPr>
            <a:r>
              <a:rPr lang="ro" sz="1400">
                <a:latin typeface="Arial"/>
                <a:ea typeface="Arial"/>
                <a:cs typeface="Arial"/>
                <a:sym typeface="Arial"/>
              </a:rPr>
              <a:t>si distribuit, arhitecturile se pot clasifica si dupa modul de partitionare a systemului </a:t>
            </a:r>
            <a:endParaRPr sz="1400">
              <a:latin typeface="Arial"/>
              <a:ea typeface="Arial"/>
              <a:cs typeface="Arial"/>
              <a:sym typeface="Arial"/>
            </a:endParaRPr>
          </a:p>
          <a:p>
            <a:pPr marL="0" lvl="0" indent="0" algn="l" rtl="0">
              <a:lnSpc>
                <a:spcPct val="90000"/>
              </a:lnSpc>
              <a:spcBef>
                <a:spcPts val="1000"/>
              </a:spcBef>
              <a:spcAft>
                <a:spcPts val="0"/>
              </a:spcAft>
              <a:buSzPts val="1100"/>
              <a:buNone/>
            </a:pPr>
            <a:endParaRPr sz="1400">
              <a:latin typeface="Arial"/>
              <a:ea typeface="Arial"/>
              <a:cs typeface="Arial"/>
              <a:sym typeface="Arial"/>
            </a:endParaRPr>
          </a:p>
          <a:p>
            <a:pPr marL="0" lvl="0" indent="0" algn="l" rtl="0">
              <a:lnSpc>
                <a:spcPct val="115000"/>
              </a:lnSpc>
              <a:spcBef>
                <a:spcPts val="0"/>
              </a:spcBef>
              <a:spcAft>
                <a:spcPts val="0"/>
              </a:spcAft>
              <a:buSzPts val="1100"/>
              <a:buNone/>
            </a:pPr>
            <a:r>
              <a:rPr lang="ro">
                <a:latin typeface="Arial"/>
                <a:ea typeface="Arial"/>
                <a:cs typeface="Arial"/>
                <a:sym typeface="Arial"/>
              </a:rPr>
              <a:t>Technically partitioned - </a:t>
            </a:r>
            <a:r>
              <a:rPr lang="ro">
                <a:solidFill>
                  <a:srgbClr val="3D3B49"/>
                </a:solidFill>
                <a:latin typeface="Arial"/>
                <a:ea typeface="Arial"/>
                <a:cs typeface="Arial"/>
                <a:sym typeface="Arial"/>
              </a:rPr>
              <a:t>In this architecture style, components are organized by technical layers; for example, presentation components that have to do with the user interface, business layer components that have to do with business rules and core processing, persistence layer components that interact with the database, and the database layer containing the data for the system.</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SzPts val="1100"/>
              <a:buNone/>
            </a:pPr>
            <a:r>
              <a:rPr lang="ro">
                <a:latin typeface="Arial"/>
                <a:ea typeface="Arial"/>
                <a:cs typeface="Arial"/>
                <a:sym typeface="Arial"/>
              </a:rPr>
              <a:t>-</a:t>
            </a:r>
            <a:r>
              <a:rPr lang="ro">
                <a:solidFill>
                  <a:srgbClr val="3D3B49"/>
                </a:solidFill>
                <a:latin typeface="Arial"/>
                <a:ea typeface="Arial"/>
                <a:cs typeface="Arial"/>
                <a:sym typeface="Arial"/>
              </a:rPr>
              <a:t>Exemple cand se preteaza – daca majoritatea changurilor sunt isolate intro arie technical specifica – de exemplu – schimbare de look and feel , care nu schimba logica din spate , </a:t>
            </a:r>
            <a:endParaRPr>
              <a:solidFill>
                <a:srgbClr val="3D3B49"/>
              </a:solidFill>
              <a:latin typeface="Arial"/>
              <a:ea typeface="Arial"/>
              <a:cs typeface="Arial"/>
              <a:sym typeface="Arial"/>
            </a:endParaRPr>
          </a:p>
          <a:p>
            <a:pPr marL="0" lvl="0" indent="0" algn="l" rtl="0">
              <a:lnSpc>
                <a:spcPct val="115000"/>
              </a:lnSpc>
              <a:spcBef>
                <a:spcPts val="0"/>
              </a:spcBef>
              <a:spcAft>
                <a:spcPts val="0"/>
              </a:spcAft>
              <a:buSzPts val="1100"/>
              <a:buNone/>
            </a:pPr>
            <a:r>
              <a:rPr lang="ro">
                <a:latin typeface="Arial"/>
                <a:ea typeface="Arial"/>
                <a:cs typeface="Arial"/>
                <a:sym typeface="Arial"/>
              </a:rPr>
              <a:t>-</a:t>
            </a:r>
            <a:r>
              <a:rPr lang="ro">
                <a:solidFill>
                  <a:srgbClr val="3D3B49"/>
                </a:solidFill>
                <a:latin typeface="Arial"/>
                <a:ea typeface="Arial"/>
                <a:cs typeface="Arial"/>
                <a:sym typeface="Arial"/>
              </a:rPr>
              <a:t>De asemenea daca business rules se modifica constant dar data layer si presentation layer nu se pre schimba</a:t>
            </a:r>
            <a:endParaRPr>
              <a:solidFill>
                <a:srgbClr val="3D3B49"/>
              </a:solidFill>
              <a:latin typeface="Arial"/>
              <a:ea typeface="Arial"/>
              <a:cs typeface="Arial"/>
              <a:sym typeface="Arial"/>
            </a:endParaRPr>
          </a:p>
          <a:p>
            <a:pPr marL="12700" lvl="0" indent="0" algn="l" rtl="0">
              <a:lnSpc>
                <a:spcPct val="115000"/>
              </a:lnSpc>
              <a:spcBef>
                <a:spcPts val="0"/>
              </a:spcBef>
              <a:spcAft>
                <a:spcPts val="0"/>
              </a:spcAft>
              <a:buSzPts val="1100"/>
              <a:buNone/>
            </a:pPr>
            <a:r>
              <a:rPr lang="ro">
                <a:latin typeface="Arial"/>
                <a:ea typeface="Arial"/>
                <a:cs typeface="Arial"/>
                <a:sym typeface="Arial"/>
              </a:rPr>
              <a:t>-</a:t>
            </a:r>
            <a:r>
              <a:rPr lang="ro">
                <a:solidFill>
                  <a:srgbClr val="3D3B49"/>
                </a:solidFill>
                <a:latin typeface="Arial"/>
                <a:ea typeface="Arial"/>
                <a:cs typeface="Arial"/>
                <a:sym typeface="Arial"/>
              </a:rPr>
              <a:t>Dar daca nu se potriveste: Ganditiva ca trebuie sa adaugati o data de expirare pe itemele din wishlistul customerului, acest change va necesita un db change , adaugare de noua coloanal, modificari in business layer si schimvarea contractului intreb business si presentation layer. Acest tip de change e considerat un domain change mai mult</a:t>
            </a:r>
            <a:endParaRPr>
              <a:solidFill>
                <a:srgbClr val="3D3B49"/>
              </a:solidFill>
              <a:latin typeface="Arial"/>
              <a:ea typeface="Arial"/>
              <a:cs typeface="Arial"/>
              <a:sym typeface="Arial"/>
            </a:endParaRPr>
          </a:p>
          <a:p>
            <a:pPr marL="12700" lvl="0" indent="0" algn="l" rtl="0">
              <a:lnSpc>
                <a:spcPct val="115000"/>
              </a:lnSpc>
              <a:spcBef>
                <a:spcPts val="0"/>
              </a:spcBef>
              <a:spcAft>
                <a:spcPts val="0"/>
              </a:spcAft>
              <a:buSzPts val="1100"/>
              <a:buNone/>
            </a:pPr>
            <a:r>
              <a:rPr lang="ro">
                <a:latin typeface="Arial"/>
                <a:ea typeface="Arial"/>
                <a:cs typeface="Arial"/>
                <a:sym typeface="Arial"/>
              </a:rPr>
              <a:t>-</a:t>
            </a:r>
            <a:endParaRPr>
              <a:latin typeface="Arial"/>
              <a:ea typeface="Arial"/>
              <a:cs typeface="Arial"/>
              <a:sym typeface="Arial"/>
            </a:endParaRPr>
          </a:p>
          <a:p>
            <a:pPr marL="0" lvl="0" indent="0" algn="l" rtl="0">
              <a:lnSpc>
                <a:spcPct val="115000"/>
              </a:lnSpc>
              <a:spcBef>
                <a:spcPts val="0"/>
              </a:spcBef>
              <a:spcAft>
                <a:spcPts val="0"/>
              </a:spcAft>
              <a:buSzPts val="1100"/>
              <a:buNone/>
            </a:pPr>
            <a:r>
              <a:rPr lang="ro">
                <a:latin typeface="Arial"/>
                <a:ea typeface="Arial"/>
                <a:cs typeface="Arial"/>
                <a:sym typeface="Arial"/>
              </a:rPr>
              <a:t>-Domain partitioning : exemplte . App.customer, app.payment, app.orders</a:t>
            </a:r>
            <a:endParaRPr>
              <a:latin typeface="Arial"/>
              <a:ea typeface="Arial"/>
              <a:cs typeface="Arial"/>
              <a:sym typeface="Arial"/>
            </a:endParaRPr>
          </a:p>
          <a:p>
            <a:pPr marL="0" lvl="0" indent="0" algn="l" rtl="0">
              <a:lnSpc>
                <a:spcPct val="115000"/>
              </a:lnSpc>
              <a:spcBef>
                <a:spcPts val="0"/>
              </a:spcBef>
              <a:spcAft>
                <a:spcPts val="0"/>
              </a:spcAft>
              <a:buSzPts val="1100"/>
              <a:buNone/>
            </a:pPr>
            <a:r>
              <a:rPr lang="ro">
                <a:latin typeface="Arial"/>
                <a:ea typeface="Arial"/>
                <a:cs typeface="Arial"/>
                <a:sym typeface="Arial"/>
              </a:rPr>
              <a:t>-Daca revenim inapoi la changeul de mai sus , changurile se vor vor fi splicate doar intr-o parte a sustemului app.customer.wishlist – toate celel 3 ( persentation,business, persitance) sunt in aceeasi zona =&gt; easier maintance , easier testing , </a:t>
            </a:r>
            <a:endParaRPr>
              <a:latin typeface="Arial"/>
              <a:ea typeface="Arial"/>
              <a:cs typeface="Arial"/>
              <a:sym typeface="Arial"/>
            </a:endParaRPr>
          </a:p>
          <a:p>
            <a:pPr marL="0" lvl="0" indent="0" algn="l" rtl="0">
              <a:lnSpc>
                <a:spcPct val="90000"/>
              </a:lnSpc>
              <a:spcBef>
                <a:spcPts val="1000"/>
              </a:spcBef>
              <a:spcAft>
                <a:spcPts val="0"/>
              </a:spcAft>
              <a:buClr>
                <a:schemeClr val="dk1"/>
              </a:buClr>
              <a:buSzPts val="1100"/>
              <a:buFont typeface="Arial"/>
              <a:buNone/>
            </a:pPr>
            <a:endParaRPr sz="1400">
              <a:latin typeface="Arial"/>
              <a:ea typeface="Arial"/>
              <a:cs typeface="Arial"/>
              <a:sym typeface="Arial"/>
            </a:endParaRPr>
          </a:p>
          <a:p>
            <a:pPr marL="0" lvl="0" indent="0" algn="l" rtl="0">
              <a:lnSpc>
                <a:spcPct val="100000"/>
              </a:lnSpc>
              <a:spcBef>
                <a:spcPts val="0"/>
              </a:spcBef>
              <a:spcAft>
                <a:spcPts val="0"/>
              </a:spcAft>
              <a:buSzPts val="1400"/>
              <a:buNone/>
            </a:pPr>
            <a:endParaRPr sz="1600">
              <a:latin typeface="Arial"/>
              <a:ea typeface="Arial"/>
              <a:cs typeface="Arial"/>
              <a:sym typeface="Arial"/>
            </a:endParaRPr>
          </a:p>
        </p:txBody>
      </p:sp>
      <p:sp>
        <p:nvSpPr>
          <p:cNvPr id="287" name="Google Shape;287;g2d4726355a0_0_7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d4726355a0_0_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d4726355a0_0_9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d4726355a0_0_9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ro"/>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comments" Target="../comments/comment1.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g30d582733a9_0_0"/>
          <p:cNvSpPr/>
          <p:nvPr/>
        </p:nvSpPr>
        <p:spPr>
          <a:xfrm>
            <a:off x="371400" y="409650"/>
            <a:ext cx="17545200" cy="9467700"/>
          </a:xfrm>
          <a:prstGeom prst="roundRect">
            <a:avLst>
              <a:gd name="adj" fmla="val 3835"/>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g30d582733a9_0_0"/>
          <p:cNvSpPr/>
          <p:nvPr/>
        </p:nvSpPr>
        <p:spPr>
          <a:xfrm>
            <a:off x="1143000" y="1019175"/>
            <a:ext cx="154686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i="0" u="none" strike="noStrike" cap="none" dirty="0">
                <a:solidFill>
                  <a:srgbClr val="000000"/>
                </a:solidFill>
                <a:latin typeface="Montserrat"/>
                <a:ea typeface="Montserrat"/>
                <a:cs typeface="Montserrat"/>
                <a:sym typeface="Montserrat"/>
              </a:rPr>
              <a:t>Architecture C</a:t>
            </a:r>
            <a:r>
              <a:rPr lang="ro" sz="9450" b="1" dirty="0">
                <a:latin typeface="Montserrat"/>
                <a:ea typeface="Montserrat"/>
                <a:cs typeface="Montserrat"/>
                <a:sym typeface="Montserrat"/>
              </a:rPr>
              <a:t>lasification</a:t>
            </a:r>
            <a:endParaRPr sz="9450" b="1" i="0" u="none" strike="noStrike" cap="none" dirty="0">
              <a:solidFill>
                <a:srgbClr val="000000"/>
              </a:solidFill>
              <a:latin typeface="Montserrat"/>
              <a:ea typeface="Montserrat"/>
              <a:cs typeface="Montserrat"/>
              <a:sym typeface="Montserrat"/>
            </a:endParaRPr>
          </a:p>
        </p:txBody>
      </p:sp>
      <p:pic>
        <p:nvPicPr>
          <p:cNvPr id="211" name="Google Shape;211;g30d582733a9_0_0" descr="preencoded.png"/>
          <p:cNvPicPr preferRelativeResize="0"/>
          <p:nvPr/>
        </p:nvPicPr>
        <p:blipFill rotWithShape="1">
          <a:blip r:embed="rId3">
            <a:alphaModFix/>
          </a:blip>
          <a:srcRect/>
          <a:stretch/>
        </p:blipFill>
        <p:spPr>
          <a:xfrm>
            <a:off x="16068675" y="8315325"/>
            <a:ext cx="971550" cy="97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07"/>
        <p:cNvGrpSpPr/>
        <p:nvPr/>
      </p:nvGrpSpPr>
      <p:grpSpPr>
        <a:xfrm>
          <a:off x="0" y="0"/>
          <a:ext cx="0" cy="0"/>
          <a:chOff x="0" y="0"/>
          <a:chExt cx="0" cy="0"/>
        </a:xfrm>
      </p:grpSpPr>
      <p:sp>
        <p:nvSpPr>
          <p:cNvPr id="308" name="Google Shape;308;p6"/>
          <p:cNvSpPr/>
          <p:nvPr/>
        </p:nvSpPr>
        <p:spPr>
          <a:xfrm>
            <a:off x="371400" y="409650"/>
            <a:ext cx="17545200" cy="9467700"/>
          </a:xfrm>
          <a:prstGeom prst="roundRect">
            <a:avLst>
              <a:gd name="adj" fmla="val 3835"/>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9" name="Google Shape;309;p6" descr="preencoded.png"/>
          <p:cNvPicPr preferRelativeResize="0"/>
          <p:nvPr/>
        </p:nvPicPr>
        <p:blipFill rotWithShape="1">
          <a:blip r:embed="rId3">
            <a:alphaModFix/>
          </a:blip>
          <a:srcRect/>
          <a:stretch/>
        </p:blipFill>
        <p:spPr>
          <a:xfrm>
            <a:off x="16068675" y="8315325"/>
            <a:ext cx="971550" cy="971550"/>
          </a:xfrm>
          <a:prstGeom prst="rect">
            <a:avLst/>
          </a:prstGeom>
          <a:noFill/>
          <a:ln>
            <a:noFill/>
          </a:ln>
        </p:spPr>
      </p:pic>
      <p:sp>
        <p:nvSpPr>
          <p:cNvPr id="310" name="Google Shape;310;p6"/>
          <p:cNvSpPr/>
          <p:nvPr/>
        </p:nvSpPr>
        <p:spPr>
          <a:xfrm>
            <a:off x="1143000" y="1019175"/>
            <a:ext cx="170862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Layered Architecture</a:t>
            </a:r>
            <a:endParaRPr sz="9450" b="1" i="0" u="none" strike="noStrike" cap="none">
              <a:solidFill>
                <a:srgbClr val="000000"/>
              </a:solidFill>
              <a:latin typeface="Montserrat"/>
              <a:ea typeface="Montserrat"/>
              <a:cs typeface="Montserrat"/>
              <a:sym typeface="Montserrat"/>
            </a:endParaRPr>
          </a:p>
        </p:txBody>
      </p:sp>
      <p:pic>
        <p:nvPicPr>
          <p:cNvPr id="311" name="Google Shape;311;p6"/>
          <p:cNvPicPr preferRelativeResize="0"/>
          <p:nvPr/>
        </p:nvPicPr>
        <p:blipFill>
          <a:blip r:embed="rId4">
            <a:alphaModFix/>
          </a:blip>
          <a:stretch>
            <a:fillRect/>
          </a:stretch>
        </p:blipFill>
        <p:spPr>
          <a:xfrm>
            <a:off x="3850275" y="2429600"/>
            <a:ext cx="10587450" cy="7125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6"/>
        <p:cNvGrpSpPr/>
        <p:nvPr/>
      </p:nvGrpSpPr>
      <p:grpSpPr>
        <a:xfrm>
          <a:off x="0" y="0"/>
          <a:ext cx="0" cy="0"/>
          <a:chOff x="0" y="0"/>
          <a:chExt cx="0" cy="0"/>
        </a:xfrm>
      </p:grpSpPr>
      <p:sp>
        <p:nvSpPr>
          <p:cNvPr id="317" name="Google Shape;317;g30c98e6b77f_0_87"/>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30c98e6b77f_0_87"/>
          <p:cNvSpPr/>
          <p:nvPr/>
        </p:nvSpPr>
        <p:spPr>
          <a:xfrm>
            <a:off x="2762250" y="418500"/>
            <a:ext cx="15011400" cy="333450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g30c98e6b77f_0_87"/>
          <p:cNvSpPr/>
          <p:nvPr/>
        </p:nvSpPr>
        <p:spPr>
          <a:xfrm>
            <a:off x="3282456" y="952500"/>
            <a:ext cx="143472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Layered Architecture</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320" name="Google Shape;320;g30c98e6b77f_0_87"/>
          <p:cNvSpPr/>
          <p:nvPr/>
        </p:nvSpPr>
        <p:spPr>
          <a:xfrm>
            <a:off x="3282446" y="2457450"/>
            <a:ext cx="13712100" cy="685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1000"/>
              </a:spcBef>
              <a:spcAft>
                <a:spcPts val="0"/>
              </a:spcAft>
              <a:buClr>
                <a:srgbClr val="000000"/>
              </a:buClr>
              <a:buSzPts val="2400"/>
              <a:buFont typeface="Montserrat Medium"/>
              <a:buNone/>
            </a:pPr>
            <a:r>
              <a:rPr lang="ro" sz="2400">
                <a:solidFill>
                  <a:schemeClr val="dk1"/>
                </a:solidFill>
                <a:latin typeface="Montserrat"/>
                <a:ea typeface="Montserrat"/>
                <a:cs typeface="Montserrat"/>
                <a:sym typeface="Montserrat"/>
              </a:rPr>
              <a:t>Fiecare layer are o responsabilitate specifică</a:t>
            </a:r>
            <a:endParaRPr sz="2400" b="0" i="0" u="none" strike="noStrike" cap="none">
              <a:solidFill>
                <a:schemeClr val="dk1"/>
              </a:solidFill>
              <a:latin typeface="Montserrat Medium"/>
              <a:ea typeface="Montserrat Medium"/>
              <a:cs typeface="Montserrat Medium"/>
              <a:sym typeface="Montserrat Medium"/>
            </a:endParaRPr>
          </a:p>
        </p:txBody>
      </p:sp>
      <p:sp>
        <p:nvSpPr>
          <p:cNvPr id="321" name="Google Shape;321;g30c98e6b77f_0_87"/>
          <p:cNvSpPr/>
          <p:nvPr/>
        </p:nvSpPr>
        <p:spPr>
          <a:xfrm>
            <a:off x="2762250" y="4042675"/>
            <a:ext cx="8667600" cy="4847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g30c98e6b77f_0_87"/>
          <p:cNvSpPr/>
          <p:nvPr/>
        </p:nvSpPr>
        <p:spPr>
          <a:xfrm>
            <a:off x="3282451" y="4595850"/>
            <a:ext cx="7746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Concepte </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323" name="Google Shape;323;g30c98e6b77f_0_87"/>
          <p:cNvSpPr txBox="1"/>
          <p:nvPr/>
        </p:nvSpPr>
        <p:spPr>
          <a:xfrm>
            <a:off x="3282450" y="5983975"/>
            <a:ext cx="8298000" cy="1661963"/>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SzPts val="2400"/>
              <a:buFont typeface="Montserrat"/>
              <a:buChar char="●"/>
            </a:pPr>
            <a:r>
              <a:rPr lang="en-US" sz="2400" dirty="0">
                <a:latin typeface="Montserrat"/>
                <a:ea typeface="Montserrat"/>
                <a:cs typeface="Montserrat"/>
                <a:sym typeface="Montserrat"/>
              </a:rPr>
              <a:t>Upper layers have no knowledge about inner layers</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en-US" sz="2400" dirty="0">
                <a:latin typeface="Montserrat"/>
                <a:ea typeface="Montserrat"/>
                <a:cs typeface="Montserrat"/>
                <a:sym typeface="Montserrat"/>
              </a:rPr>
              <a:t>Each layer can be opened or closed</a:t>
            </a:r>
            <a:endParaRPr sz="2400" dirty="0">
              <a:latin typeface="Montserrat"/>
              <a:ea typeface="Montserrat"/>
              <a:cs typeface="Montserrat"/>
              <a:sym typeface="Montserrat"/>
            </a:endParaRPr>
          </a:p>
          <a:p>
            <a:pPr marL="0" marR="0" lvl="0" indent="0" algn="l" rtl="0">
              <a:lnSpc>
                <a:spcPct val="100000"/>
              </a:lnSpc>
              <a:spcBef>
                <a:spcPts val="0"/>
              </a:spcBef>
              <a:spcAft>
                <a:spcPts val="0"/>
              </a:spcAft>
              <a:buNone/>
            </a:pPr>
            <a:endParaRPr sz="2400" dirty="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28"/>
        <p:cNvGrpSpPr/>
        <p:nvPr/>
      </p:nvGrpSpPr>
      <p:grpSpPr>
        <a:xfrm>
          <a:off x="0" y="0"/>
          <a:ext cx="0" cy="0"/>
          <a:chOff x="0" y="0"/>
          <a:chExt cx="0" cy="0"/>
        </a:xfrm>
      </p:grpSpPr>
      <p:sp>
        <p:nvSpPr>
          <p:cNvPr id="329" name="Google Shape;329;g2d4830f0eda_0_0"/>
          <p:cNvSpPr/>
          <p:nvPr/>
        </p:nvSpPr>
        <p:spPr>
          <a:xfrm>
            <a:off x="371400" y="409650"/>
            <a:ext cx="17545200" cy="9467700"/>
          </a:xfrm>
          <a:prstGeom prst="roundRect">
            <a:avLst>
              <a:gd name="adj" fmla="val 3835"/>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0" name="Google Shape;330;g2d4830f0eda_0_0" descr="preencoded.png"/>
          <p:cNvPicPr preferRelativeResize="0"/>
          <p:nvPr/>
        </p:nvPicPr>
        <p:blipFill rotWithShape="1">
          <a:blip r:embed="rId3">
            <a:alphaModFix/>
          </a:blip>
          <a:srcRect/>
          <a:stretch/>
        </p:blipFill>
        <p:spPr>
          <a:xfrm>
            <a:off x="16068675" y="8315325"/>
            <a:ext cx="971550" cy="971550"/>
          </a:xfrm>
          <a:prstGeom prst="rect">
            <a:avLst/>
          </a:prstGeom>
          <a:noFill/>
          <a:ln>
            <a:noFill/>
          </a:ln>
        </p:spPr>
      </p:pic>
      <p:sp>
        <p:nvSpPr>
          <p:cNvPr id="331" name="Google Shape;331;g2d4830f0eda_0_0"/>
          <p:cNvSpPr/>
          <p:nvPr/>
        </p:nvSpPr>
        <p:spPr>
          <a:xfrm>
            <a:off x="757775" y="633950"/>
            <a:ext cx="170862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Open Layer</a:t>
            </a:r>
            <a:endParaRPr sz="9450" b="1" i="0" u="none" strike="noStrike" cap="none">
              <a:solidFill>
                <a:srgbClr val="000000"/>
              </a:solidFill>
              <a:latin typeface="Montserrat"/>
              <a:ea typeface="Montserrat"/>
              <a:cs typeface="Montserrat"/>
              <a:sym typeface="Montserrat"/>
            </a:endParaRPr>
          </a:p>
        </p:txBody>
      </p:sp>
      <p:pic>
        <p:nvPicPr>
          <p:cNvPr id="332" name="Google Shape;332;g2d4830f0eda_0_0"/>
          <p:cNvPicPr preferRelativeResize="0"/>
          <p:nvPr/>
        </p:nvPicPr>
        <p:blipFill rotWithShape="1">
          <a:blip r:embed="rId4">
            <a:alphaModFix/>
          </a:blip>
          <a:srcRect t="2562" r="8424"/>
          <a:stretch/>
        </p:blipFill>
        <p:spPr>
          <a:xfrm>
            <a:off x="5545674" y="2123150"/>
            <a:ext cx="7510400" cy="74436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37"/>
        <p:cNvGrpSpPr/>
        <p:nvPr/>
      </p:nvGrpSpPr>
      <p:grpSpPr>
        <a:xfrm>
          <a:off x="0" y="0"/>
          <a:ext cx="0" cy="0"/>
          <a:chOff x="0" y="0"/>
          <a:chExt cx="0" cy="0"/>
        </a:xfrm>
      </p:grpSpPr>
      <p:sp>
        <p:nvSpPr>
          <p:cNvPr id="338" name="Google Shape;338;g2d4830f0eda_0_26"/>
          <p:cNvSpPr/>
          <p:nvPr/>
        </p:nvSpPr>
        <p:spPr>
          <a:xfrm>
            <a:off x="10435393" y="5362351"/>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g2d4830f0eda_0_26"/>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Google Shape;340;g2d4830f0eda_0_26"/>
          <p:cNvSpPr/>
          <p:nvPr/>
        </p:nvSpPr>
        <p:spPr>
          <a:xfrm>
            <a:off x="3348793" y="5362351"/>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Google Shape;341;g2d4830f0eda_0_26"/>
          <p:cNvSpPr txBox="1"/>
          <p:nvPr/>
        </p:nvSpPr>
        <p:spPr>
          <a:xfrm>
            <a:off x="11020543" y="5899801"/>
            <a:ext cx="5671200" cy="2174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sinkhole antipattern</a:t>
            </a:r>
            <a:endParaRPr sz="2400" dirty="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high scalability, fault tolerance, elasticity ( 100% of application needs to scale)</a:t>
            </a:r>
            <a:endParaRPr sz="2400" dirty="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en-US" sz="2400" dirty="0">
                <a:latin typeface="Montserrat Medium"/>
                <a:ea typeface="Montserrat Medium"/>
                <a:cs typeface="Montserrat Medium"/>
                <a:sym typeface="Montserrat Medium"/>
              </a:rPr>
              <a:t>changes are at domain level</a:t>
            </a:r>
            <a:endParaRPr sz="2400" dirty="0">
              <a:latin typeface="Montserrat Medium"/>
              <a:ea typeface="Montserrat Medium"/>
              <a:cs typeface="Montserrat Medium"/>
              <a:sym typeface="Montserrat Medium"/>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dirty="0">
              <a:solidFill>
                <a:srgbClr val="000000"/>
              </a:solidFill>
              <a:latin typeface="Montserrat Medium"/>
              <a:ea typeface="Montserrat Medium"/>
              <a:cs typeface="Montserrat Medium"/>
              <a:sym typeface="Montserrat Medium"/>
            </a:endParaRPr>
          </a:p>
        </p:txBody>
      </p:sp>
      <p:pic>
        <p:nvPicPr>
          <p:cNvPr id="342" name="Google Shape;342;g2d4830f0eda_0_26"/>
          <p:cNvPicPr preferRelativeResize="0"/>
          <p:nvPr/>
        </p:nvPicPr>
        <p:blipFill rotWithShape="1">
          <a:blip r:embed="rId3">
            <a:alphaModFix/>
          </a:blip>
          <a:srcRect/>
          <a:stretch/>
        </p:blipFill>
        <p:spPr>
          <a:xfrm>
            <a:off x="6303525" y="3377163"/>
            <a:ext cx="655775" cy="655825"/>
          </a:xfrm>
          <a:prstGeom prst="rect">
            <a:avLst/>
          </a:prstGeom>
          <a:noFill/>
          <a:ln>
            <a:noFill/>
          </a:ln>
        </p:spPr>
      </p:pic>
      <p:pic>
        <p:nvPicPr>
          <p:cNvPr id="343" name="Google Shape;343;g2d4830f0eda_0_26"/>
          <p:cNvPicPr preferRelativeResize="0"/>
          <p:nvPr/>
        </p:nvPicPr>
        <p:blipFill rotWithShape="1">
          <a:blip r:embed="rId4">
            <a:alphaModFix/>
          </a:blip>
          <a:srcRect/>
          <a:stretch/>
        </p:blipFill>
        <p:spPr>
          <a:xfrm>
            <a:off x="13515887" y="3377213"/>
            <a:ext cx="655775" cy="655709"/>
          </a:xfrm>
          <a:prstGeom prst="rect">
            <a:avLst/>
          </a:prstGeom>
          <a:noFill/>
          <a:ln>
            <a:noFill/>
          </a:ln>
        </p:spPr>
      </p:pic>
      <p:sp>
        <p:nvSpPr>
          <p:cNvPr id="344" name="Google Shape;344;g2d4830f0eda_0_26"/>
          <p:cNvSpPr/>
          <p:nvPr/>
        </p:nvSpPr>
        <p:spPr>
          <a:xfrm>
            <a:off x="1000125" y="952500"/>
            <a:ext cx="188034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solidFill>
                  <a:schemeClr val="dk1"/>
                </a:solidFill>
                <a:latin typeface="Montserrat"/>
                <a:ea typeface="Montserrat"/>
                <a:cs typeface="Montserrat"/>
                <a:sym typeface="Montserrat"/>
              </a:rPr>
              <a:t>When do we use Layered Architecture?</a:t>
            </a:r>
            <a:endParaRPr sz="7200" b="1" i="0" u="none" strike="noStrike" cap="none" dirty="0">
              <a:solidFill>
                <a:srgbClr val="000000"/>
              </a:solidFill>
              <a:latin typeface="Montserrat"/>
              <a:ea typeface="Montserrat"/>
              <a:cs typeface="Montserrat"/>
              <a:sym typeface="Montserrat"/>
            </a:endParaRPr>
          </a:p>
        </p:txBody>
      </p:sp>
      <p:sp>
        <p:nvSpPr>
          <p:cNvPr id="345" name="Google Shape;345;g2d4830f0eda_0_26"/>
          <p:cNvSpPr/>
          <p:nvPr/>
        </p:nvSpPr>
        <p:spPr>
          <a:xfrm>
            <a:off x="3763918" y="5899801"/>
            <a:ext cx="5759700" cy="2174400"/>
          </a:xfrm>
          <a:prstGeom prst="rect">
            <a:avLst/>
          </a:prstGeom>
          <a:noFill/>
          <a:ln>
            <a:noFill/>
          </a:ln>
        </p:spPr>
        <p:txBody>
          <a:bodyPr spcFirstLastPara="1" wrap="square" lIns="0" tIns="0" rIns="0" bIns="0" anchor="t" anchorCtr="0">
            <a:noAutofit/>
          </a:bodyPr>
          <a:lstStyle/>
          <a:p>
            <a:pPr marL="457200" marR="0" lvl="0" indent="-381000" algn="l" rtl="0">
              <a:lnSpc>
                <a:spcPct val="100000"/>
              </a:lnSpc>
              <a:spcBef>
                <a:spcPts val="0"/>
              </a:spcBef>
              <a:spcAft>
                <a:spcPts val="0"/>
              </a:spcAft>
              <a:buClr>
                <a:schemeClr val="dk1"/>
              </a:buClr>
              <a:buSzPts val="2400"/>
              <a:buFont typeface="Montserrat Medium"/>
              <a:buChar char="●"/>
            </a:pPr>
            <a:r>
              <a:rPr lang="en-US" sz="2400" dirty="0">
                <a:solidFill>
                  <a:schemeClr val="dk1"/>
                </a:solidFill>
                <a:latin typeface="Montserrat Medium"/>
                <a:ea typeface="Montserrat Medium"/>
                <a:cs typeface="Montserrat Medium"/>
                <a:sym typeface="Montserrat Medium"/>
              </a:rPr>
              <a:t>The type of architecture is not clear in the </a:t>
            </a:r>
            <a:r>
              <a:rPr lang="en-US" sz="2400" dirty="0" err="1">
                <a:solidFill>
                  <a:schemeClr val="dk1"/>
                </a:solidFill>
                <a:latin typeface="Montserrat Medium"/>
                <a:ea typeface="Montserrat Medium"/>
                <a:cs typeface="Montserrat Medium"/>
                <a:sym typeface="Montserrat Medium"/>
              </a:rPr>
              <a:t>begining</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en-US" sz="2400" dirty="0">
                <a:solidFill>
                  <a:schemeClr val="dk1"/>
                </a:solidFill>
                <a:latin typeface="Montserrat Medium"/>
                <a:ea typeface="Montserrat Medium"/>
                <a:cs typeface="Montserrat Medium"/>
                <a:sym typeface="Montserrat Medium"/>
              </a:rPr>
              <a:t>Changes tend to be at layer level</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en-GB" sz="2400" dirty="0">
                <a:solidFill>
                  <a:schemeClr val="dk1"/>
                </a:solidFill>
                <a:latin typeface="Montserrat Medium"/>
                <a:ea typeface="Montserrat Medium"/>
                <a:cs typeface="Montserrat Medium"/>
                <a:sym typeface="Montserrat Medium"/>
              </a:rPr>
              <a:t>S</a:t>
            </a:r>
            <a:r>
              <a:rPr lang="ro" sz="2400" dirty="0">
                <a:solidFill>
                  <a:schemeClr val="dk1"/>
                </a:solidFill>
                <a:latin typeface="Montserrat Medium"/>
                <a:ea typeface="Montserrat Medium"/>
                <a:cs typeface="Montserrat Medium"/>
                <a:sym typeface="Montserrat Medium"/>
              </a:rPr>
              <a:t>eparate teams: Fronted/Backend/Database</a:t>
            </a:r>
            <a:endParaRPr sz="2400"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50"/>
        <p:cNvGrpSpPr/>
        <p:nvPr/>
      </p:nvGrpSpPr>
      <p:grpSpPr>
        <a:xfrm>
          <a:off x="0" y="0"/>
          <a:ext cx="0" cy="0"/>
          <a:chOff x="0" y="0"/>
          <a:chExt cx="0" cy="0"/>
        </a:xfrm>
      </p:grpSpPr>
      <p:sp>
        <p:nvSpPr>
          <p:cNvPr id="351" name="Google Shape;351;g2d4830f0eda_0_38"/>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52" name="Google Shape;352;g2d4830f0eda_0_38" descr="preencoded.png"/>
          <p:cNvPicPr preferRelativeResize="0"/>
          <p:nvPr/>
        </p:nvPicPr>
        <p:blipFill rotWithShape="1">
          <a:blip r:embed="rId3">
            <a:alphaModFix/>
          </a:blip>
          <a:srcRect/>
          <a:stretch/>
        </p:blipFill>
        <p:spPr>
          <a:xfrm>
            <a:off x="8466544" y="3090875"/>
            <a:ext cx="3196302" cy="520812"/>
          </a:xfrm>
          <a:prstGeom prst="rect">
            <a:avLst/>
          </a:prstGeom>
          <a:noFill/>
          <a:ln>
            <a:noFill/>
          </a:ln>
        </p:spPr>
      </p:pic>
      <p:pic>
        <p:nvPicPr>
          <p:cNvPr id="353" name="Google Shape;353;g2d4830f0eda_0_38" descr="preencoded.png"/>
          <p:cNvPicPr preferRelativeResize="0"/>
          <p:nvPr/>
        </p:nvPicPr>
        <p:blipFill rotWithShape="1">
          <a:blip r:embed="rId4">
            <a:alphaModFix/>
          </a:blip>
          <a:srcRect/>
          <a:stretch/>
        </p:blipFill>
        <p:spPr>
          <a:xfrm>
            <a:off x="4376912" y="4276556"/>
            <a:ext cx="13276950" cy="16392"/>
          </a:xfrm>
          <a:prstGeom prst="rect">
            <a:avLst/>
          </a:prstGeom>
          <a:noFill/>
          <a:ln>
            <a:noFill/>
          </a:ln>
        </p:spPr>
      </p:pic>
      <p:pic>
        <p:nvPicPr>
          <p:cNvPr id="354" name="Google Shape;354;g2d4830f0eda_0_38" descr="preencoded.png"/>
          <p:cNvPicPr preferRelativeResize="0"/>
          <p:nvPr/>
        </p:nvPicPr>
        <p:blipFill rotWithShape="1">
          <a:blip r:embed="rId5">
            <a:alphaModFix/>
          </a:blip>
          <a:srcRect/>
          <a:stretch/>
        </p:blipFill>
        <p:spPr>
          <a:xfrm>
            <a:off x="4376912" y="4957836"/>
            <a:ext cx="13276950" cy="16392"/>
          </a:xfrm>
          <a:prstGeom prst="rect">
            <a:avLst/>
          </a:prstGeom>
          <a:noFill/>
          <a:ln>
            <a:noFill/>
          </a:ln>
        </p:spPr>
      </p:pic>
      <p:sp>
        <p:nvSpPr>
          <p:cNvPr id="355" name="Google Shape;355;g2d4830f0eda_0_38"/>
          <p:cNvSpPr/>
          <p:nvPr/>
        </p:nvSpPr>
        <p:spPr>
          <a:xfrm>
            <a:off x="1000125" y="952500"/>
            <a:ext cx="164922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latin typeface="Montserrat"/>
                <a:ea typeface="Montserrat"/>
                <a:cs typeface="Montserrat"/>
                <a:sym typeface="Montserrat"/>
              </a:rPr>
              <a:t>Characteristics - Layered architecture</a:t>
            </a:r>
            <a:endParaRPr sz="7200" b="0" i="0" u="none" strike="noStrike" cap="none" dirty="0">
              <a:solidFill>
                <a:schemeClr val="dk1"/>
              </a:solidFill>
              <a:latin typeface="Calibri"/>
              <a:ea typeface="Calibri"/>
              <a:cs typeface="Calibri"/>
              <a:sym typeface="Calibri"/>
            </a:endParaRPr>
          </a:p>
        </p:txBody>
      </p:sp>
      <p:sp>
        <p:nvSpPr>
          <p:cNvPr id="356" name="Google Shape;356;g2d4830f0eda_0_38"/>
          <p:cNvSpPr/>
          <p:nvPr/>
        </p:nvSpPr>
        <p:spPr>
          <a:xfrm>
            <a:off x="8954725" y="3175025"/>
            <a:ext cx="2038500" cy="352500"/>
          </a:xfrm>
          <a:prstGeom prst="rect">
            <a:avLst/>
          </a:prstGeom>
          <a:noFill/>
          <a:ln>
            <a:noFill/>
          </a:ln>
        </p:spPr>
        <p:txBody>
          <a:bodyPr spcFirstLastPara="1" wrap="square" lIns="0" tIns="0" rIns="0" bIns="0" anchor="t" anchorCtr="0">
            <a:noAutofit/>
          </a:bodyPr>
          <a:lstStyle/>
          <a:p>
            <a:pPr marL="0" marR="0" lvl="0" indent="0" algn="ctr"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Rating</a:t>
            </a:r>
            <a:endParaRPr sz="2259" b="0" i="0" u="none" strike="noStrike" cap="none">
              <a:solidFill>
                <a:schemeClr val="dk1"/>
              </a:solidFill>
              <a:latin typeface="Calibri"/>
              <a:ea typeface="Calibri"/>
              <a:cs typeface="Calibri"/>
              <a:sym typeface="Calibri"/>
            </a:endParaRPr>
          </a:p>
        </p:txBody>
      </p:sp>
      <p:sp>
        <p:nvSpPr>
          <p:cNvPr id="357" name="Google Shape;357;g2d4830f0eda_0_38"/>
          <p:cNvSpPr/>
          <p:nvPr/>
        </p:nvSpPr>
        <p:spPr>
          <a:xfrm>
            <a:off x="9450300" y="3820212"/>
            <a:ext cx="1228800" cy="247800"/>
          </a:xfrm>
          <a:prstGeom prst="rect">
            <a:avLst/>
          </a:prstGeom>
          <a:noFill/>
          <a:ln>
            <a:noFill/>
          </a:ln>
        </p:spPr>
        <p:txBody>
          <a:bodyPr spcFirstLastPara="1" wrap="square" lIns="0" tIns="0" rIns="0" bIns="0" anchor="t" anchorCtr="0">
            <a:noAutofit/>
          </a:bodyPr>
          <a:lstStyle/>
          <a:p>
            <a:pPr marL="0" marR="0" lvl="0" indent="0" algn="ctr" rtl="0">
              <a:lnSpc>
                <a:spcPct val="85359"/>
              </a:lnSpc>
              <a:spcBef>
                <a:spcPts val="0"/>
              </a:spcBef>
              <a:spcAft>
                <a:spcPts val="0"/>
              </a:spcAft>
              <a:buClr>
                <a:srgbClr val="000000"/>
              </a:buClr>
              <a:buSzPts val="1612"/>
              <a:buFont typeface="Montserrat"/>
              <a:buNone/>
            </a:pPr>
            <a:r>
              <a:rPr lang="ro" sz="1612">
                <a:latin typeface="Montserrat"/>
                <a:ea typeface="Montserrat"/>
                <a:cs typeface="Montserrat"/>
                <a:sym typeface="Montserrat"/>
              </a:rPr>
              <a:t>Technical</a:t>
            </a:r>
            <a:endParaRPr sz="1612" i="0" u="none" strike="noStrike" cap="none">
              <a:solidFill>
                <a:schemeClr val="dk1"/>
              </a:solidFill>
              <a:latin typeface="Montserrat"/>
              <a:ea typeface="Montserrat"/>
              <a:cs typeface="Montserrat"/>
              <a:sym typeface="Montserrat"/>
            </a:endParaRPr>
          </a:p>
        </p:txBody>
      </p:sp>
      <p:sp>
        <p:nvSpPr>
          <p:cNvPr id="358" name="Google Shape;358;g2d4830f0eda_0_38"/>
          <p:cNvSpPr/>
          <p:nvPr/>
        </p:nvSpPr>
        <p:spPr>
          <a:xfrm>
            <a:off x="4376900" y="3803875"/>
            <a:ext cx="2657400" cy="3981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Partitioning type</a:t>
            </a:r>
            <a:endParaRPr sz="2259" b="0" i="0" u="none" strike="noStrike" cap="none">
              <a:solidFill>
                <a:schemeClr val="dk1"/>
              </a:solidFill>
              <a:latin typeface="Calibri"/>
              <a:ea typeface="Calibri"/>
              <a:cs typeface="Calibri"/>
              <a:sym typeface="Calibri"/>
            </a:endParaRPr>
          </a:p>
        </p:txBody>
      </p:sp>
      <p:sp>
        <p:nvSpPr>
          <p:cNvPr id="359" name="Google Shape;359;g2d4830f0eda_0_38"/>
          <p:cNvSpPr/>
          <p:nvPr/>
        </p:nvSpPr>
        <p:spPr>
          <a:xfrm>
            <a:off x="4401956" y="44491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Overall Cost</a:t>
            </a:r>
            <a:endParaRPr sz="2259" b="0" i="0" u="none" strike="noStrike" cap="none">
              <a:solidFill>
                <a:schemeClr val="dk1"/>
              </a:solidFill>
              <a:latin typeface="Calibri"/>
              <a:ea typeface="Calibri"/>
              <a:cs typeface="Calibri"/>
              <a:sym typeface="Calibri"/>
            </a:endParaRPr>
          </a:p>
        </p:txBody>
      </p:sp>
      <p:sp>
        <p:nvSpPr>
          <p:cNvPr id="360" name="Google Shape;360;g2d4830f0eda_0_38"/>
          <p:cNvSpPr/>
          <p:nvPr/>
        </p:nvSpPr>
        <p:spPr>
          <a:xfrm>
            <a:off x="9488100" y="51541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1" name="Google Shape;361;g2d4830f0eda_0_38"/>
          <p:cNvSpPr/>
          <p:nvPr/>
        </p:nvSpPr>
        <p:spPr>
          <a:xfrm>
            <a:off x="4401956" y="51611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Agility</a:t>
            </a:r>
            <a:endParaRPr sz="2259" b="0" i="0" u="none" strike="noStrike" cap="none">
              <a:solidFill>
                <a:schemeClr val="dk1"/>
              </a:solidFill>
              <a:latin typeface="Calibri"/>
              <a:ea typeface="Calibri"/>
              <a:cs typeface="Calibri"/>
              <a:sym typeface="Calibri"/>
            </a:endParaRPr>
          </a:p>
        </p:txBody>
      </p:sp>
      <p:pic>
        <p:nvPicPr>
          <p:cNvPr id="362" name="Google Shape;362;g2d4830f0eda_0_38" descr="preencoded.png"/>
          <p:cNvPicPr preferRelativeResize="0"/>
          <p:nvPr/>
        </p:nvPicPr>
        <p:blipFill rotWithShape="1">
          <a:blip r:embed="rId4">
            <a:alphaModFix/>
          </a:blip>
          <a:srcRect/>
          <a:stretch/>
        </p:blipFill>
        <p:spPr>
          <a:xfrm>
            <a:off x="4401962" y="6387206"/>
            <a:ext cx="13276950" cy="16392"/>
          </a:xfrm>
          <a:prstGeom prst="rect">
            <a:avLst/>
          </a:prstGeom>
          <a:noFill/>
          <a:ln>
            <a:noFill/>
          </a:ln>
        </p:spPr>
      </p:pic>
      <p:pic>
        <p:nvPicPr>
          <p:cNvPr id="363" name="Google Shape;363;g2d4830f0eda_0_38" descr="preencoded.png"/>
          <p:cNvPicPr preferRelativeResize="0"/>
          <p:nvPr/>
        </p:nvPicPr>
        <p:blipFill rotWithShape="1">
          <a:blip r:embed="rId5">
            <a:alphaModFix/>
          </a:blip>
          <a:srcRect/>
          <a:stretch/>
        </p:blipFill>
        <p:spPr>
          <a:xfrm>
            <a:off x="4401962" y="7068486"/>
            <a:ext cx="13276950" cy="16392"/>
          </a:xfrm>
          <a:prstGeom prst="rect">
            <a:avLst/>
          </a:prstGeom>
          <a:noFill/>
          <a:ln>
            <a:noFill/>
          </a:ln>
        </p:spPr>
      </p:pic>
      <p:sp>
        <p:nvSpPr>
          <p:cNvPr id="364" name="Google Shape;364;g2d4830f0eda_0_38"/>
          <p:cNvSpPr/>
          <p:nvPr/>
        </p:nvSpPr>
        <p:spPr>
          <a:xfrm>
            <a:off x="4376899" y="5958050"/>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Simplicity</a:t>
            </a:r>
            <a:endParaRPr sz="2259" b="0" i="0" u="none" strike="noStrike" cap="none">
              <a:solidFill>
                <a:schemeClr val="dk1"/>
              </a:solidFill>
              <a:latin typeface="Calibri"/>
              <a:ea typeface="Calibri"/>
              <a:cs typeface="Calibri"/>
              <a:sym typeface="Calibri"/>
            </a:endParaRPr>
          </a:p>
        </p:txBody>
      </p:sp>
      <p:sp>
        <p:nvSpPr>
          <p:cNvPr id="365" name="Google Shape;365;g2d4830f0eda_0_38"/>
          <p:cNvSpPr/>
          <p:nvPr/>
        </p:nvSpPr>
        <p:spPr>
          <a:xfrm>
            <a:off x="4401956" y="65866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Scalability</a:t>
            </a:r>
            <a:endParaRPr sz="2259" b="0" i="0" u="none" strike="noStrike" cap="none">
              <a:solidFill>
                <a:schemeClr val="dk1"/>
              </a:solidFill>
              <a:latin typeface="Calibri"/>
              <a:ea typeface="Calibri"/>
              <a:cs typeface="Calibri"/>
              <a:sym typeface="Calibri"/>
            </a:endParaRPr>
          </a:p>
        </p:txBody>
      </p:sp>
      <p:sp>
        <p:nvSpPr>
          <p:cNvPr id="366" name="Google Shape;366;g2d4830f0eda_0_38"/>
          <p:cNvSpPr/>
          <p:nvPr/>
        </p:nvSpPr>
        <p:spPr>
          <a:xfrm>
            <a:off x="9488100"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7" name="Google Shape;367;g2d4830f0eda_0_38"/>
          <p:cNvSpPr/>
          <p:nvPr/>
        </p:nvSpPr>
        <p:spPr>
          <a:xfrm>
            <a:off x="4401956" y="73116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Fault Tolerance</a:t>
            </a:r>
            <a:endParaRPr sz="2259" b="0" i="0" u="none" strike="noStrike" cap="none">
              <a:solidFill>
                <a:schemeClr val="dk1"/>
              </a:solidFill>
              <a:latin typeface="Calibri"/>
              <a:ea typeface="Calibri"/>
              <a:cs typeface="Calibri"/>
              <a:sym typeface="Calibri"/>
            </a:endParaRPr>
          </a:p>
        </p:txBody>
      </p:sp>
      <p:pic>
        <p:nvPicPr>
          <p:cNvPr id="368" name="Google Shape;368;g2d4830f0eda_0_38" descr="preencoded.png"/>
          <p:cNvPicPr preferRelativeResize="0"/>
          <p:nvPr/>
        </p:nvPicPr>
        <p:blipFill rotWithShape="1">
          <a:blip r:embed="rId4">
            <a:alphaModFix/>
          </a:blip>
          <a:srcRect/>
          <a:stretch/>
        </p:blipFill>
        <p:spPr>
          <a:xfrm>
            <a:off x="4401962" y="5700569"/>
            <a:ext cx="13276950" cy="16392"/>
          </a:xfrm>
          <a:prstGeom prst="rect">
            <a:avLst/>
          </a:prstGeom>
          <a:noFill/>
          <a:ln>
            <a:noFill/>
          </a:ln>
        </p:spPr>
      </p:pic>
      <p:pic>
        <p:nvPicPr>
          <p:cNvPr id="369" name="Google Shape;369;g2d4830f0eda_0_38" descr="preencoded.png"/>
          <p:cNvPicPr preferRelativeResize="0"/>
          <p:nvPr/>
        </p:nvPicPr>
        <p:blipFill rotWithShape="1">
          <a:blip r:embed="rId4">
            <a:alphaModFix/>
          </a:blip>
          <a:srcRect/>
          <a:stretch/>
        </p:blipFill>
        <p:spPr>
          <a:xfrm>
            <a:off x="4484087" y="8572156"/>
            <a:ext cx="13276950" cy="16392"/>
          </a:xfrm>
          <a:prstGeom prst="rect">
            <a:avLst/>
          </a:prstGeom>
          <a:noFill/>
          <a:ln>
            <a:noFill/>
          </a:ln>
        </p:spPr>
      </p:pic>
      <p:pic>
        <p:nvPicPr>
          <p:cNvPr id="370" name="Google Shape;370;g2d4830f0eda_0_38" descr="preencoded.png"/>
          <p:cNvPicPr preferRelativeResize="0"/>
          <p:nvPr/>
        </p:nvPicPr>
        <p:blipFill rotWithShape="1">
          <a:blip r:embed="rId5">
            <a:alphaModFix/>
          </a:blip>
          <a:srcRect/>
          <a:stretch/>
        </p:blipFill>
        <p:spPr>
          <a:xfrm>
            <a:off x="4484087" y="9253436"/>
            <a:ext cx="13276950" cy="16392"/>
          </a:xfrm>
          <a:prstGeom prst="rect">
            <a:avLst/>
          </a:prstGeom>
          <a:noFill/>
          <a:ln>
            <a:noFill/>
          </a:ln>
        </p:spPr>
      </p:pic>
      <p:sp>
        <p:nvSpPr>
          <p:cNvPr id="371" name="Google Shape;371;g2d4830f0eda_0_38"/>
          <p:cNvSpPr/>
          <p:nvPr/>
        </p:nvSpPr>
        <p:spPr>
          <a:xfrm>
            <a:off x="4376899" y="7959213"/>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Performance</a:t>
            </a:r>
            <a:endParaRPr sz="2259" b="0" i="0" u="none" strike="noStrike" cap="none">
              <a:solidFill>
                <a:schemeClr val="dk1"/>
              </a:solidFill>
              <a:latin typeface="Calibri"/>
              <a:ea typeface="Calibri"/>
              <a:cs typeface="Calibri"/>
              <a:sym typeface="Calibri"/>
            </a:endParaRPr>
          </a:p>
        </p:txBody>
      </p:sp>
      <p:sp>
        <p:nvSpPr>
          <p:cNvPr id="372" name="Google Shape;372;g2d4830f0eda_0_38"/>
          <p:cNvSpPr/>
          <p:nvPr/>
        </p:nvSpPr>
        <p:spPr>
          <a:xfrm>
            <a:off x="4401956" y="876307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Extensibility</a:t>
            </a:r>
            <a:endParaRPr sz="2259" b="0" i="0" u="none" strike="noStrike" cap="none">
              <a:solidFill>
                <a:schemeClr val="dk1"/>
              </a:solidFill>
              <a:latin typeface="Calibri"/>
              <a:ea typeface="Calibri"/>
              <a:cs typeface="Calibri"/>
              <a:sym typeface="Calibri"/>
            </a:endParaRPr>
          </a:p>
        </p:txBody>
      </p:sp>
      <p:pic>
        <p:nvPicPr>
          <p:cNvPr id="373" name="Google Shape;373;g2d4830f0eda_0_38" descr="preencoded.png"/>
          <p:cNvPicPr preferRelativeResize="0"/>
          <p:nvPr/>
        </p:nvPicPr>
        <p:blipFill rotWithShape="1">
          <a:blip r:embed="rId4">
            <a:alphaModFix/>
          </a:blip>
          <a:srcRect/>
          <a:stretch/>
        </p:blipFill>
        <p:spPr>
          <a:xfrm>
            <a:off x="4376912" y="7808844"/>
            <a:ext cx="13276950" cy="16392"/>
          </a:xfrm>
          <a:prstGeom prst="rect">
            <a:avLst/>
          </a:prstGeom>
          <a:noFill/>
          <a:ln>
            <a:noFill/>
          </a:ln>
        </p:spPr>
      </p:pic>
      <p:sp>
        <p:nvSpPr>
          <p:cNvPr id="374" name="Google Shape;374;g2d4830f0eda_0_38"/>
          <p:cNvSpPr/>
          <p:nvPr/>
        </p:nvSpPr>
        <p:spPr>
          <a:xfrm>
            <a:off x="94880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5" name="Google Shape;375;g2d4830f0eda_0_38"/>
          <p:cNvSpPr/>
          <p:nvPr/>
        </p:nvSpPr>
        <p:spPr>
          <a:xfrm>
            <a:off x="100399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6" name="Google Shape;376;g2d4830f0eda_0_38"/>
          <p:cNvSpPr/>
          <p:nvPr/>
        </p:nvSpPr>
        <p:spPr>
          <a:xfrm>
            <a:off x="105918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7" name="Google Shape;377;g2d4830f0eda_0_38"/>
          <p:cNvSpPr/>
          <p:nvPr/>
        </p:nvSpPr>
        <p:spPr>
          <a:xfrm>
            <a:off x="11086713"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8" name="Google Shape;378;g2d4830f0eda_0_38"/>
          <p:cNvSpPr/>
          <p:nvPr/>
        </p:nvSpPr>
        <p:spPr>
          <a:xfrm>
            <a:off x="11620113"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9" name="Google Shape;379;g2d4830f0eda_0_38"/>
          <p:cNvSpPr/>
          <p:nvPr/>
        </p:nvSpPr>
        <p:spPr>
          <a:xfrm>
            <a:off x="9488088" y="65527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0" name="Google Shape;380;g2d4830f0eda_0_38"/>
          <p:cNvSpPr/>
          <p:nvPr/>
        </p:nvSpPr>
        <p:spPr>
          <a:xfrm>
            <a:off x="9488546"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1" name="Google Shape;381;g2d4830f0eda_0_38"/>
          <p:cNvSpPr/>
          <p:nvPr/>
        </p:nvSpPr>
        <p:spPr>
          <a:xfrm>
            <a:off x="100021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2" name="Google Shape;382;g2d4830f0eda_0_38"/>
          <p:cNvSpPr/>
          <p:nvPr/>
        </p:nvSpPr>
        <p:spPr>
          <a:xfrm>
            <a:off x="105540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3" name="Google Shape;383;g2d4830f0eda_0_38"/>
          <p:cNvSpPr/>
          <p:nvPr/>
        </p:nvSpPr>
        <p:spPr>
          <a:xfrm>
            <a:off x="11048913"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384;g2d4830f0eda_0_38"/>
          <p:cNvSpPr/>
          <p:nvPr/>
        </p:nvSpPr>
        <p:spPr>
          <a:xfrm>
            <a:off x="11582313"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5" name="Google Shape;385;g2d4830f0eda_0_38"/>
          <p:cNvSpPr/>
          <p:nvPr/>
        </p:nvSpPr>
        <p:spPr>
          <a:xfrm>
            <a:off x="9493103" y="87376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86" name="Google Shape;386;g2d4830f0eda_0_38" descr="Symbol för dollar ikon för pengar | Public domain vektorer"/>
          <p:cNvPicPr preferRelativeResize="0"/>
          <p:nvPr/>
        </p:nvPicPr>
        <p:blipFill>
          <a:blip r:embed="rId6">
            <a:alphaModFix/>
          </a:blip>
          <a:stretch>
            <a:fillRect/>
          </a:stretch>
        </p:blipFill>
        <p:spPr>
          <a:xfrm>
            <a:off x="9413250" y="4364984"/>
            <a:ext cx="520800" cy="520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91"/>
        <p:cNvGrpSpPr/>
        <p:nvPr/>
      </p:nvGrpSpPr>
      <p:grpSpPr>
        <a:xfrm>
          <a:off x="0" y="0"/>
          <a:ext cx="0" cy="0"/>
          <a:chOff x="0" y="0"/>
          <a:chExt cx="0" cy="0"/>
        </a:xfrm>
      </p:grpSpPr>
      <p:sp>
        <p:nvSpPr>
          <p:cNvPr id="392" name="Google Shape;392;g30c98e6b77f_0_66"/>
          <p:cNvSpPr/>
          <p:nvPr/>
        </p:nvSpPr>
        <p:spPr>
          <a:xfrm>
            <a:off x="444375" y="409650"/>
            <a:ext cx="17545200" cy="9467700"/>
          </a:xfrm>
          <a:prstGeom prst="roundRect">
            <a:avLst>
              <a:gd name="adj" fmla="val 3835"/>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3" name="Google Shape;393;g30c98e6b77f_0_66" descr="preencoded.png"/>
          <p:cNvPicPr preferRelativeResize="0"/>
          <p:nvPr/>
        </p:nvPicPr>
        <p:blipFill rotWithShape="1">
          <a:blip r:embed="rId3">
            <a:alphaModFix/>
          </a:blip>
          <a:srcRect/>
          <a:stretch/>
        </p:blipFill>
        <p:spPr>
          <a:xfrm>
            <a:off x="16068675" y="8315325"/>
            <a:ext cx="971550" cy="971550"/>
          </a:xfrm>
          <a:prstGeom prst="rect">
            <a:avLst/>
          </a:prstGeom>
          <a:noFill/>
          <a:ln>
            <a:noFill/>
          </a:ln>
        </p:spPr>
      </p:pic>
      <p:sp>
        <p:nvSpPr>
          <p:cNvPr id="394" name="Google Shape;394;g30c98e6b77f_0_66"/>
          <p:cNvSpPr/>
          <p:nvPr/>
        </p:nvSpPr>
        <p:spPr>
          <a:xfrm>
            <a:off x="1143000" y="1019175"/>
            <a:ext cx="17086200" cy="14328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MicroKernel Architecture</a:t>
            </a:r>
            <a:endParaRPr sz="9450" b="1" i="0" u="none" strike="noStrike" cap="none">
              <a:solidFill>
                <a:srgbClr val="000000"/>
              </a:solidFill>
              <a:latin typeface="Montserrat"/>
              <a:ea typeface="Montserrat"/>
              <a:cs typeface="Montserrat"/>
              <a:sym typeface="Montserrat"/>
            </a:endParaRPr>
          </a:p>
        </p:txBody>
      </p:sp>
      <p:sp>
        <p:nvSpPr>
          <p:cNvPr id="395" name="Google Shape;395;g30c98e6b77f_0_66"/>
          <p:cNvSpPr/>
          <p:nvPr/>
        </p:nvSpPr>
        <p:spPr>
          <a:xfrm>
            <a:off x="7794675" y="3895875"/>
            <a:ext cx="2844600" cy="3629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Core System</a:t>
            </a:r>
            <a:endParaRPr>
              <a:latin typeface="Montserrat"/>
              <a:ea typeface="Montserrat"/>
              <a:cs typeface="Montserrat"/>
              <a:sym typeface="Montserrat"/>
            </a:endParaRPr>
          </a:p>
        </p:txBody>
      </p:sp>
      <p:sp>
        <p:nvSpPr>
          <p:cNvPr id="396" name="Google Shape;396;g30c98e6b77f_0_66"/>
          <p:cNvSpPr/>
          <p:nvPr/>
        </p:nvSpPr>
        <p:spPr>
          <a:xfrm>
            <a:off x="4907800" y="40074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397" name="Google Shape;397;g30c98e6b77f_0_66"/>
          <p:cNvSpPr/>
          <p:nvPr/>
        </p:nvSpPr>
        <p:spPr>
          <a:xfrm>
            <a:off x="4907800" y="52507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398" name="Google Shape;398;g30c98e6b77f_0_66"/>
          <p:cNvSpPr/>
          <p:nvPr/>
        </p:nvSpPr>
        <p:spPr>
          <a:xfrm>
            <a:off x="4907800" y="64940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399" name="Google Shape;399;g30c98e6b77f_0_66"/>
          <p:cNvSpPr/>
          <p:nvPr/>
        </p:nvSpPr>
        <p:spPr>
          <a:xfrm>
            <a:off x="11891000" y="40074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400" name="Google Shape;400;g30c98e6b77f_0_66"/>
          <p:cNvSpPr/>
          <p:nvPr/>
        </p:nvSpPr>
        <p:spPr>
          <a:xfrm>
            <a:off x="11891000" y="52507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401" name="Google Shape;401;g30c98e6b77f_0_66"/>
          <p:cNvSpPr/>
          <p:nvPr/>
        </p:nvSpPr>
        <p:spPr>
          <a:xfrm>
            <a:off x="11891000" y="6494075"/>
            <a:ext cx="1489200" cy="814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ro">
                <a:latin typeface="Montserrat"/>
                <a:ea typeface="Montserrat"/>
                <a:cs typeface="Montserrat"/>
                <a:sym typeface="Montserrat"/>
              </a:rPr>
              <a:t>Plugin Module</a:t>
            </a:r>
            <a:endParaRPr>
              <a:latin typeface="Montserrat"/>
              <a:ea typeface="Montserrat"/>
              <a:cs typeface="Montserrat"/>
              <a:sym typeface="Montserrat"/>
            </a:endParaRPr>
          </a:p>
        </p:txBody>
      </p:sp>
      <p:sp>
        <p:nvSpPr>
          <p:cNvPr id="402" name="Google Shape;402;g30c98e6b77f_0_66"/>
          <p:cNvSpPr/>
          <p:nvPr/>
        </p:nvSpPr>
        <p:spPr>
          <a:xfrm>
            <a:off x="6764488" y="42263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3" name="Google Shape;403;g30c98e6b77f_0_66"/>
          <p:cNvSpPr/>
          <p:nvPr/>
        </p:nvSpPr>
        <p:spPr>
          <a:xfrm>
            <a:off x="6764475" y="54696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4" name="Google Shape;404;g30c98e6b77f_0_66"/>
          <p:cNvSpPr/>
          <p:nvPr/>
        </p:nvSpPr>
        <p:spPr>
          <a:xfrm>
            <a:off x="6764488" y="67129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5" name="Google Shape;405;g30c98e6b77f_0_66"/>
          <p:cNvSpPr/>
          <p:nvPr/>
        </p:nvSpPr>
        <p:spPr>
          <a:xfrm>
            <a:off x="10933775" y="42263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6" name="Google Shape;406;g30c98e6b77f_0_66"/>
          <p:cNvSpPr/>
          <p:nvPr/>
        </p:nvSpPr>
        <p:spPr>
          <a:xfrm>
            <a:off x="10933788" y="54696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 name="Google Shape;407;g30c98e6b77f_0_66"/>
          <p:cNvSpPr/>
          <p:nvPr/>
        </p:nvSpPr>
        <p:spPr>
          <a:xfrm>
            <a:off x="10933788" y="6712925"/>
            <a:ext cx="662700" cy="3771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2"/>
        <p:cNvGrpSpPr/>
        <p:nvPr/>
      </p:nvGrpSpPr>
      <p:grpSpPr>
        <a:xfrm>
          <a:off x="0" y="0"/>
          <a:ext cx="0" cy="0"/>
          <a:chOff x="0" y="0"/>
          <a:chExt cx="0" cy="0"/>
        </a:xfrm>
      </p:grpSpPr>
      <p:sp>
        <p:nvSpPr>
          <p:cNvPr id="413" name="Google Shape;413;g30c98e6b77f_0_17"/>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30c98e6b77f_0_17"/>
          <p:cNvSpPr/>
          <p:nvPr/>
        </p:nvSpPr>
        <p:spPr>
          <a:xfrm>
            <a:off x="2762250" y="418500"/>
            <a:ext cx="15011400" cy="333450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30c98e6b77f_0_17"/>
          <p:cNvSpPr/>
          <p:nvPr/>
        </p:nvSpPr>
        <p:spPr>
          <a:xfrm>
            <a:off x="3282456" y="952500"/>
            <a:ext cx="143472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Microkernel Architecture</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416" name="Google Shape;416;g30c98e6b77f_0_17"/>
          <p:cNvSpPr/>
          <p:nvPr/>
        </p:nvSpPr>
        <p:spPr>
          <a:xfrm>
            <a:off x="3282446" y="2457450"/>
            <a:ext cx="13712100" cy="685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1000"/>
              </a:spcBef>
              <a:spcAft>
                <a:spcPts val="0"/>
              </a:spcAft>
              <a:buClr>
                <a:srgbClr val="000000"/>
              </a:buClr>
              <a:buSzPts val="2400"/>
              <a:buFont typeface="Montserrat Medium"/>
              <a:buNone/>
            </a:pPr>
            <a:r>
              <a:rPr lang="ro" sz="2400" b="0" i="0" u="none" strike="noStrike" cap="none" dirty="0">
                <a:solidFill>
                  <a:schemeClr val="dk1"/>
                </a:solidFill>
                <a:latin typeface="Montserrat"/>
                <a:ea typeface="Montserrat Medium"/>
                <a:cs typeface="Montserrat Medium"/>
                <a:sym typeface="Montserrat"/>
              </a:rPr>
              <a:t>Core system takes care of generic functionalities and makes sure the specialized module is called</a:t>
            </a:r>
            <a:endParaRPr sz="2400" b="0" i="0" u="none" strike="noStrike" cap="none" dirty="0">
              <a:solidFill>
                <a:schemeClr val="dk1"/>
              </a:solidFill>
              <a:latin typeface="Montserrat Medium"/>
              <a:ea typeface="Montserrat Medium"/>
              <a:cs typeface="Montserrat Medium"/>
              <a:sym typeface="Montserrat Medium"/>
            </a:endParaRPr>
          </a:p>
        </p:txBody>
      </p:sp>
      <p:sp>
        <p:nvSpPr>
          <p:cNvPr id="417" name="Google Shape;417;g30c98e6b77f_0_17"/>
          <p:cNvSpPr/>
          <p:nvPr/>
        </p:nvSpPr>
        <p:spPr>
          <a:xfrm>
            <a:off x="2762250" y="4042675"/>
            <a:ext cx="8667600" cy="4847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Google Shape;418;g30c98e6b77f_0_17"/>
          <p:cNvSpPr/>
          <p:nvPr/>
        </p:nvSpPr>
        <p:spPr>
          <a:xfrm>
            <a:off x="3282451" y="4604750"/>
            <a:ext cx="7746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Concepte </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419" name="Google Shape;419;g30c98e6b77f_0_17"/>
          <p:cNvSpPr txBox="1"/>
          <p:nvPr/>
        </p:nvSpPr>
        <p:spPr>
          <a:xfrm>
            <a:off x="3282450" y="5983975"/>
            <a:ext cx="8298000" cy="1661963"/>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Clr>
                <a:srgbClr val="000000"/>
              </a:buClr>
              <a:buSzPts val="2400"/>
              <a:buFont typeface="Montserrat"/>
              <a:buChar char="●"/>
            </a:pPr>
            <a:r>
              <a:rPr lang="ro" sz="2400" dirty="0">
                <a:latin typeface="Montserrat"/>
                <a:ea typeface="Montserrat"/>
                <a:cs typeface="Montserrat"/>
                <a:sym typeface="Montserrat"/>
              </a:rPr>
              <a:t>Core system needs to know how to call the specialized modules: module registry</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Modules can be dll/jar - monolith</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Modulele can be remote services - distributed</a:t>
            </a:r>
            <a:endParaRPr sz="2400" dirty="0">
              <a:latin typeface="Montserrat"/>
              <a:ea typeface="Montserrat"/>
              <a:cs typeface="Montserrat"/>
              <a:sym typeface="Montserrat"/>
            </a:endParaRPr>
          </a:p>
        </p:txBody>
      </p:sp>
      <p:sp>
        <p:nvSpPr>
          <p:cNvPr id="420" name="Google Shape;420;g30c98e6b77f_0_17"/>
          <p:cNvSpPr/>
          <p:nvPr/>
        </p:nvSpPr>
        <p:spPr>
          <a:xfrm>
            <a:off x="11912750" y="4111525"/>
            <a:ext cx="6168000" cy="4847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Google Shape;421;g30c98e6b77f_0_17"/>
          <p:cNvSpPr/>
          <p:nvPr/>
        </p:nvSpPr>
        <p:spPr>
          <a:xfrm>
            <a:off x="12432250" y="4595850"/>
            <a:ext cx="5340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Exemple </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422" name="Google Shape;422;g30c98e6b77f_0_17"/>
          <p:cNvSpPr txBox="1"/>
          <p:nvPr/>
        </p:nvSpPr>
        <p:spPr>
          <a:xfrm>
            <a:off x="12241300" y="5983975"/>
            <a:ext cx="5722500" cy="2031900"/>
          </a:xfrm>
          <a:prstGeom prst="rect">
            <a:avLst/>
          </a:prstGeom>
          <a:noFill/>
          <a:ln>
            <a:noFill/>
          </a:ln>
        </p:spPr>
        <p:txBody>
          <a:bodyPr spcFirstLastPara="1" wrap="square" lIns="91425" tIns="91425" rIns="91425" bIns="91425" anchor="t" anchorCtr="0">
            <a:spAutoFit/>
          </a:bodyPr>
          <a:lstStyle/>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Eclipse</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Visual Studio Code</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.Net Core/Asp Net Core</a:t>
            </a:r>
            <a:endParaRPr sz="2400" dirty="0">
              <a:latin typeface="Montserrat"/>
              <a:ea typeface="Montserrat"/>
              <a:cs typeface="Montserrat"/>
              <a:sym typeface="Montserrat"/>
            </a:endParaRPr>
          </a:p>
          <a:p>
            <a:pPr marL="457200" marR="0" lvl="0" indent="-381000" algn="l" rtl="0">
              <a:lnSpc>
                <a:spcPct val="100000"/>
              </a:lnSpc>
              <a:spcBef>
                <a:spcPts val="0"/>
              </a:spcBef>
              <a:spcAft>
                <a:spcPts val="0"/>
              </a:spcAft>
              <a:buSzPts val="2400"/>
              <a:buFont typeface="Montserrat"/>
              <a:buChar char="●"/>
            </a:pPr>
            <a:r>
              <a:rPr lang="ro" sz="2400" dirty="0">
                <a:latin typeface="Montserrat"/>
                <a:ea typeface="Montserrat"/>
                <a:cs typeface="Montserrat"/>
                <a:sym typeface="Montserrat"/>
              </a:rPr>
              <a:t>System de management al asigurărilor (*)</a:t>
            </a:r>
            <a:endParaRPr sz="2400" dirty="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9"/>
        <p:cNvGrpSpPr/>
        <p:nvPr/>
      </p:nvGrpSpPr>
      <p:grpSpPr>
        <a:xfrm>
          <a:off x="0" y="0"/>
          <a:ext cx="0" cy="0"/>
          <a:chOff x="0" y="0"/>
          <a:chExt cx="0" cy="0"/>
        </a:xfrm>
      </p:grpSpPr>
      <p:sp>
        <p:nvSpPr>
          <p:cNvPr id="440" name="Google Shape;440;g30c98e6b77f_0_34"/>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1" name="Google Shape;441;g30c98e6b77f_0_34"/>
          <p:cNvPicPr preferRelativeResize="0"/>
          <p:nvPr/>
        </p:nvPicPr>
        <p:blipFill>
          <a:blip r:embed="rId3">
            <a:alphaModFix/>
          </a:blip>
          <a:stretch>
            <a:fillRect/>
          </a:stretch>
        </p:blipFill>
        <p:spPr>
          <a:xfrm>
            <a:off x="3348600" y="1934650"/>
            <a:ext cx="13515474" cy="7557399"/>
          </a:xfrm>
          <a:prstGeom prst="rect">
            <a:avLst/>
          </a:prstGeom>
          <a:noFill/>
          <a:ln>
            <a:noFill/>
          </a:ln>
        </p:spPr>
      </p:pic>
      <p:sp>
        <p:nvSpPr>
          <p:cNvPr id="442" name="Google Shape;442;g30c98e6b77f_0_34"/>
          <p:cNvSpPr/>
          <p:nvPr/>
        </p:nvSpPr>
        <p:spPr>
          <a:xfrm>
            <a:off x="1000125" y="952500"/>
            <a:ext cx="53721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chemeClr val="dk1"/>
              </a:buClr>
              <a:buSzPts val="7200"/>
              <a:buFont typeface="Montserrat"/>
              <a:buNone/>
            </a:pPr>
            <a:r>
              <a:rPr lang="ro" sz="7200" b="1" dirty="0">
                <a:solidFill>
                  <a:schemeClr val="dk1"/>
                </a:solidFill>
                <a:latin typeface="Montserrat"/>
                <a:ea typeface="Montserrat"/>
                <a:cs typeface="Montserrat"/>
                <a:sym typeface="Montserrat"/>
              </a:rPr>
              <a:t>Example  </a:t>
            </a:r>
            <a:endParaRPr sz="7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47"/>
        <p:cNvGrpSpPr/>
        <p:nvPr/>
      </p:nvGrpSpPr>
      <p:grpSpPr>
        <a:xfrm>
          <a:off x="0" y="0"/>
          <a:ext cx="0" cy="0"/>
          <a:chOff x="0" y="0"/>
          <a:chExt cx="0" cy="0"/>
        </a:xfrm>
      </p:grpSpPr>
      <p:sp>
        <p:nvSpPr>
          <p:cNvPr id="448" name="Google Shape;448;g2d4830f0eda_0_10"/>
          <p:cNvSpPr/>
          <p:nvPr/>
        </p:nvSpPr>
        <p:spPr>
          <a:xfrm>
            <a:off x="10447750" y="3896375"/>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9" name="Google Shape;449;g2d4830f0eda_0_10"/>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0" name="Google Shape;450;g2d4830f0eda_0_10"/>
          <p:cNvSpPr/>
          <p:nvPr/>
        </p:nvSpPr>
        <p:spPr>
          <a:xfrm>
            <a:off x="3361150" y="3896375"/>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g2d4830f0eda_0_10"/>
          <p:cNvSpPr txBox="1"/>
          <p:nvPr/>
        </p:nvSpPr>
        <p:spPr>
          <a:xfrm>
            <a:off x="11032900" y="4433825"/>
            <a:ext cx="6046500" cy="2174400"/>
          </a:xfrm>
          <a:prstGeom prst="rect">
            <a:avLst/>
          </a:prstGeom>
          <a:noFill/>
          <a:ln>
            <a:noFill/>
          </a:ln>
        </p:spPr>
        <p:txBody>
          <a:bodyPr spcFirstLastPara="1" wrap="square" lIns="91425" tIns="91425" rIns="91425" bIns="91425" anchor="t" anchorCtr="0">
            <a:noAutofit/>
          </a:bodyPr>
          <a:lstStyle/>
          <a:p>
            <a:pPr marL="457200" marR="0" lvl="0" indent="-419100" algn="l" rtl="0">
              <a:lnSpc>
                <a:spcPct val="100000"/>
              </a:lnSpc>
              <a:spcBef>
                <a:spcPts val="0"/>
              </a:spcBef>
              <a:spcAft>
                <a:spcPts val="0"/>
              </a:spcAft>
              <a:buSzPts val="3000"/>
              <a:buFont typeface="Montserrat Medium"/>
              <a:buChar char="●"/>
            </a:pPr>
            <a:r>
              <a:rPr lang="en-US" sz="3000" dirty="0">
                <a:latin typeface="Montserrat Medium"/>
                <a:ea typeface="Montserrat Medium"/>
                <a:cs typeface="Montserrat Medium"/>
                <a:sym typeface="Montserrat Medium"/>
              </a:rPr>
              <a:t>Core system can become a bottleneck</a:t>
            </a:r>
            <a:endParaRPr sz="3000" dirty="0">
              <a:latin typeface="Montserrat Medium"/>
              <a:ea typeface="Montserrat Medium"/>
              <a:cs typeface="Montserrat Medium"/>
              <a:sym typeface="Montserrat Medium"/>
            </a:endParaRPr>
          </a:p>
          <a:p>
            <a:pPr marL="457200" marR="0" lvl="0" indent="-419100" algn="l" rtl="0">
              <a:lnSpc>
                <a:spcPct val="100000"/>
              </a:lnSpc>
              <a:spcBef>
                <a:spcPts val="0"/>
              </a:spcBef>
              <a:spcAft>
                <a:spcPts val="0"/>
              </a:spcAft>
              <a:buSzPts val="3000"/>
              <a:buFont typeface="Montserrat Medium"/>
              <a:buChar char="●"/>
            </a:pPr>
            <a:r>
              <a:rPr lang="en-US" sz="3000" dirty="0">
                <a:latin typeface="Montserrat Medium"/>
                <a:ea typeface="Montserrat Medium"/>
                <a:cs typeface="Montserrat Medium"/>
                <a:sym typeface="Montserrat Medium"/>
              </a:rPr>
              <a:t>If changes in core are happening often</a:t>
            </a:r>
            <a:endParaRPr sz="3000" dirty="0">
              <a:latin typeface="Montserrat Medium"/>
              <a:ea typeface="Montserrat Medium"/>
              <a:cs typeface="Montserrat Medium"/>
              <a:sym typeface="Montserrat Medium"/>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dirty="0">
              <a:solidFill>
                <a:srgbClr val="000000"/>
              </a:solidFill>
              <a:latin typeface="Montserrat Medium"/>
              <a:ea typeface="Montserrat Medium"/>
              <a:cs typeface="Montserrat Medium"/>
              <a:sym typeface="Montserrat Medium"/>
            </a:endParaRPr>
          </a:p>
        </p:txBody>
      </p:sp>
      <p:pic>
        <p:nvPicPr>
          <p:cNvPr id="452" name="Google Shape;452;g2d4830f0eda_0_10"/>
          <p:cNvPicPr preferRelativeResize="0"/>
          <p:nvPr/>
        </p:nvPicPr>
        <p:blipFill rotWithShape="1">
          <a:blip r:embed="rId3">
            <a:alphaModFix/>
          </a:blip>
          <a:srcRect/>
          <a:stretch/>
        </p:blipFill>
        <p:spPr>
          <a:xfrm>
            <a:off x="6485775" y="2655950"/>
            <a:ext cx="655775" cy="655825"/>
          </a:xfrm>
          <a:prstGeom prst="rect">
            <a:avLst/>
          </a:prstGeom>
          <a:noFill/>
          <a:ln>
            <a:noFill/>
          </a:ln>
        </p:spPr>
      </p:pic>
      <p:pic>
        <p:nvPicPr>
          <p:cNvPr id="453" name="Google Shape;453;g2d4830f0eda_0_10"/>
          <p:cNvPicPr preferRelativeResize="0"/>
          <p:nvPr/>
        </p:nvPicPr>
        <p:blipFill rotWithShape="1">
          <a:blip r:embed="rId4">
            <a:alphaModFix/>
          </a:blip>
          <a:srcRect/>
          <a:stretch/>
        </p:blipFill>
        <p:spPr>
          <a:xfrm>
            <a:off x="13495750" y="2644225"/>
            <a:ext cx="655775" cy="655709"/>
          </a:xfrm>
          <a:prstGeom prst="rect">
            <a:avLst/>
          </a:prstGeom>
          <a:noFill/>
          <a:ln>
            <a:noFill/>
          </a:ln>
        </p:spPr>
      </p:pic>
      <p:sp>
        <p:nvSpPr>
          <p:cNvPr id="454" name="Google Shape;454;g2d4830f0eda_0_10"/>
          <p:cNvSpPr/>
          <p:nvPr/>
        </p:nvSpPr>
        <p:spPr>
          <a:xfrm>
            <a:off x="1000125" y="952500"/>
            <a:ext cx="140577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solidFill>
                  <a:schemeClr val="dk1"/>
                </a:solidFill>
                <a:latin typeface="Montserrat"/>
                <a:ea typeface="Montserrat"/>
                <a:cs typeface="Montserrat"/>
                <a:sym typeface="Montserrat"/>
              </a:rPr>
              <a:t>When to use MicroKernel?</a:t>
            </a:r>
            <a:endParaRPr sz="7200" b="1" i="0" u="none" strike="noStrike" cap="none" dirty="0">
              <a:solidFill>
                <a:srgbClr val="000000"/>
              </a:solidFill>
              <a:latin typeface="Montserrat"/>
              <a:ea typeface="Montserrat"/>
              <a:cs typeface="Montserrat"/>
              <a:sym typeface="Montserrat"/>
            </a:endParaRPr>
          </a:p>
        </p:txBody>
      </p:sp>
      <p:sp>
        <p:nvSpPr>
          <p:cNvPr id="455" name="Google Shape;455;g2d4830f0eda_0_10"/>
          <p:cNvSpPr/>
          <p:nvPr/>
        </p:nvSpPr>
        <p:spPr>
          <a:xfrm>
            <a:off x="3776275" y="4433825"/>
            <a:ext cx="5759700" cy="2174400"/>
          </a:xfrm>
          <a:prstGeom prst="rect">
            <a:avLst/>
          </a:prstGeom>
          <a:noFill/>
          <a:ln>
            <a:noFill/>
          </a:ln>
        </p:spPr>
        <p:txBody>
          <a:bodyPr spcFirstLastPara="1" wrap="square" lIns="0" tIns="0" rIns="0" bIns="0" anchor="t" anchorCtr="0">
            <a:noAutofit/>
          </a:bodyPr>
          <a:lstStyle/>
          <a:p>
            <a:pPr marL="457200" marR="0" lvl="0" indent="-419100" algn="l" rtl="0">
              <a:lnSpc>
                <a:spcPct val="100000"/>
              </a:lnSpc>
              <a:spcBef>
                <a:spcPts val="0"/>
              </a:spcBef>
              <a:spcAft>
                <a:spcPts val="0"/>
              </a:spcAft>
              <a:buClr>
                <a:schemeClr val="dk1"/>
              </a:buClr>
              <a:buSzPts val="3000"/>
              <a:buFont typeface="Montserrat Medium"/>
              <a:buChar char="●"/>
            </a:pPr>
            <a:r>
              <a:rPr lang="en-GB" sz="3000" dirty="0">
                <a:solidFill>
                  <a:schemeClr val="dk1"/>
                </a:solidFill>
                <a:latin typeface="Montserrat Medium"/>
                <a:ea typeface="Montserrat Medium"/>
                <a:cs typeface="Montserrat Medium"/>
                <a:sym typeface="Montserrat Medium"/>
              </a:rPr>
              <a:t>E</a:t>
            </a:r>
            <a:r>
              <a:rPr lang="ro" sz="3000" dirty="0">
                <a:solidFill>
                  <a:schemeClr val="dk1"/>
                </a:solidFill>
                <a:latin typeface="Montserrat Medium"/>
                <a:ea typeface="Montserrat Medium"/>
                <a:cs typeface="Montserrat Medium"/>
                <a:sym typeface="Montserrat Medium"/>
              </a:rPr>
              <a:t>asy to extend without modifying the core functionality</a:t>
            </a:r>
            <a:endParaRPr sz="3000" dirty="0">
              <a:solidFill>
                <a:schemeClr val="dk1"/>
              </a:solidFill>
              <a:latin typeface="Montserrat Medium"/>
              <a:ea typeface="Montserrat Medium"/>
              <a:cs typeface="Montserrat Medium"/>
              <a:sym typeface="Montserrat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0"/>
        <p:cNvGrpSpPr/>
        <p:nvPr/>
      </p:nvGrpSpPr>
      <p:grpSpPr>
        <a:xfrm>
          <a:off x="0" y="0"/>
          <a:ext cx="0" cy="0"/>
          <a:chOff x="0" y="0"/>
          <a:chExt cx="0" cy="0"/>
        </a:xfrm>
      </p:grpSpPr>
      <p:sp>
        <p:nvSpPr>
          <p:cNvPr id="461" name="Google Shape;461;g2d4830f0eda_0_124"/>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62" name="Google Shape;462;g2d4830f0eda_0_124" descr="preencoded.png"/>
          <p:cNvPicPr preferRelativeResize="0"/>
          <p:nvPr/>
        </p:nvPicPr>
        <p:blipFill rotWithShape="1">
          <a:blip r:embed="rId3">
            <a:alphaModFix/>
          </a:blip>
          <a:srcRect/>
          <a:stretch/>
        </p:blipFill>
        <p:spPr>
          <a:xfrm>
            <a:off x="8749319" y="3090900"/>
            <a:ext cx="3196302" cy="520812"/>
          </a:xfrm>
          <a:prstGeom prst="rect">
            <a:avLst/>
          </a:prstGeom>
          <a:noFill/>
          <a:ln>
            <a:noFill/>
          </a:ln>
        </p:spPr>
      </p:pic>
      <p:pic>
        <p:nvPicPr>
          <p:cNvPr id="463" name="Google Shape;463;g2d4830f0eda_0_124" descr="preencoded.png"/>
          <p:cNvPicPr preferRelativeResize="0"/>
          <p:nvPr/>
        </p:nvPicPr>
        <p:blipFill rotWithShape="1">
          <a:blip r:embed="rId4">
            <a:alphaModFix/>
          </a:blip>
          <a:srcRect/>
          <a:stretch/>
        </p:blipFill>
        <p:spPr>
          <a:xfrm>
            <a:off x="4376912" y="4276556"/>
            <a:ext cx="13276950" cy="16392"/>
          </a:xfrm>
          <a:prstGeom prst="rect">
            <a:avLst/>
          </a:prstGeom>
          <a:noFill/>
          <a:ln>
            <a:noFill/>
          </a:ln>
        </p:spPr>
      </p:pic>
      <p:pic>
        <p:nvPicPr>
          <p:cNvPr id="464" name="Google Shape;464;g2d4830f0eda_0_124" descr="preencoded.png"/>
          <p:cNvPicPr preferRelativeResize="0"/>
          <p:nvPr/>
        </p:nvPicPr>
        <p:blipFill rotWithShape="1">
          <a:blip r:embed="rId5">
            <a:alphaModFix/>
          </a:blip>
          <a:srcRect/>
          <a:stretch/>
        </p:blipFill>
        <p:spPr>
          <a:xfrm>
            <a:off x="4376912" y="4957836"/>
            <a:ext cx="13276950" cy="16392"/>
          </a:xfrm>
          <a:prstGeom prst="rect">
            <a:avLst/>
          </a:prstGeom>
          <a:noFill/>
          <a:ln>
            <a:noFill/>
          </a:ln>
        </p:spPr>
      </p:pic>
      <p:sp>
        <p:nvSpPr>
          <p:cNvPr id="465" name="Google Shape;465;g2d4830f0eda_0_124"/>
          <p:cNvSpPr/>
          <p:nvPr/>
        </p:nvSpPr>
        <p:spPr>
          <a:xfrm>
            <a:off x="1000125" y="952500"/>
            <a:ext cx="16520700" cy="3981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a:latin typeface="Montserrat"/>
                <a:ea typeface="Montserrat"/>
                <a:cs typeface="Montserrat"/>
                <a:sym typeface="Montserrat"/>
              </a:rPr>
              <a:t>Caracteristici - Microkernel architecture</a:t>
            </a:r>
            <a:endParaRPr sz="7200" b="0" i="0" u="none" strike="noStrike" cap="none">
              <a:solidFill>
                <a:schemeClr val="dk1"/>
              </a:solidFill>
              <a:latin typeface="Calibri"/>
              <a:ea typeface="Calibri"/>
              <a:cs typeface="Calibri"/>
              <a:sym typeface="Calibri"/>
            </a:endParaRPr>
          </a:p>
        </p:txBody>
      </p:sp>
      <p:sp>
        <p:nvSpPr>
          <p:cNvPr id="466" name="Google Shape;466;g2d4830f0eda_0_124"/>
          <p:cNvSpPr/>
          <p:nvPr/>
        </p:nvSpPr>
        <p:spPr>
          <a:xfrm>
            <a:off x="9237500" y="3175050"/>
            <a:ext cx="2038500" cy="352500"/>
          </a:xfrm>
          <a:prstGeom prst="rect">
            <a:avLst/>
          </a:prstGeom>
          <a:noFill/>
          <a:ln>
            <a:noFill/>
          </a:ln>
        </p:spPr>
        <p:txBody>
          <a:bodyPr spcFirstLastPara="1" wrap="square" lIns="0" tIns="0" rIns="0" bIns="0" anchor="t" anchorCtr="0">
            <a:noAutofit/>
          </a:bodyPr>
          <a:lstStyle/>
          <a:p>
            <a:pPr marL="0" marR="0" lvl="0" indent="0" algn="ctr"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Rating</a:t>
            </a:r>
            <a:endParaRPr sz="2259" b="0" i="0" u="none" strike="noStrike" cap="none">
              <a:solidFill>
                <a:schemeClr val="dk1"/>
              </a:solidFill>
              <a:latin typeface="Calibri"/>
              <a:ea typeface="Calibri"/>
              <a:cs typeface="Calibri"/>
              <a:sym typeface="Calibri"/>
            </a:endParaRPr>
          </a:p>
        </p:txBody>
      </p:sp>
      <p:sp>
        <p:nvSpPr>
          <p:cNvPr id="467" name="Google Shape;467;g2d4830f0eda_0_124"/>
          <p:cNvSpPr/>
          <p:nvPr/>
        </p:nvSpPr>
        <p:spPr>
          <a:xfrm>
            <a:off x="8954725" y="3820213"/>
            <a:ext cx="2785500" cy="247800"/>
          </a:xfrm>
          <a:prstGeom prst="rect">
            <a:avLst/>
          </a:prstGeom>
          <a:noFill/>
          <a:ln>
            <a:noFill/>
          </a:ln>
        </p:spPr>
        <p:txBody>
          <a:bodyPr spcFirstLastPara="1" wrap="square" lIns="0" tIns="0" rIns="0" bIns="0" anchor="t" anchorCtr="0">
            <a:noAutofit/>
          </a:bodyPr>
          <a:lstStyle/>
          <a:p>
            <a:pPr marL="0" marR="0" lvl="0" indent="0" algn="ctr" rtl="0">
              <a:lnSpc>
                <a:spcPct val="85359"/>
              </a:lnSpc>
              <a:spcBef>
                <a:spcPts val="0"/>
              </a:spcBef>
              <a:spcAft>
                <a:spcPts val="0"/>
              </a:spcAft>
              <a:buClr>
                <a:srgbClr val="000000"/>
              </a:buClr>
              <a:buSzPts val="1612"/>
              <a:buFont typeface="Montserrat"/>
              <a:buNone/>
            </a:pPr>
            <a:r>
              <a:rPr lang="ro" sz="1612">
                <a:latin typeface="Montserrat"/>
                <a:ea typeface="Montserrat"/>
                <a:cs typeface="Montserrat"/>
                <a:sym typeface="Montserrat"/>
              </a:rPr>
              <a:t>Technical </a:t>
            </a:r>
            <a:r>
              <a:rPr lang="ro" sz="1612">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o</a:t>
            </a:r>
            <a:r>
              <a:rPr lang="ro" sz="1612">
                <a:latin typeface="Montserrat"/>
                <a:ea typeface="Montserrat"/>
                <a:cs typeface="Montserrat"/>
                <a:sym typeface="Montserrat"/>
              </a:rPr>
              <a:t> Domain</a:t>
            </a:r>
            <a:endParaRPr sz="1612" b="0" i="0" u="none" strike="noStrike" cap="none">
              <a:solidFill>
                <a:schemeClr val="dk1"/>
              </a:solidFill>
              <a:latin typeface="Calibri"/>
              <a:ea typeface="Calibri"/>
              <a:cs typeface="Calibri"/>
              <a:sym typeface="Calibri"/>
            </a:endParaRPr>
          </a:p>
        </p:txBody>
      </p:sp>
      <p:sp>
        <p:nvSpPr>
          <p:cNvPr id="468" name="Google Shape;468;g2d4830f0eda_0_124"/>
          <p:cNvSpPr/>
          <p:nvPr/>
        </p:nvSpPr>
        <p:spPr>
          <a:xfrm>
            <a:off x="4376900" y="3803875"/>
            <a:ext cx="2657400" cy="3981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Partitioning type</a:t>
            </a:r>
            <a:endParaRPr sz="2259" b="0" i="0" u="none" strike="noStrike" cap="none">
              <a:solidFill>
                <a:schemeClr val="dk1"/>
              </a:solidFill>
              <a:latin typeface="Calibri"/>
              <a:ea typeface="Calibri"/>
              <a:cs typeface="Calibri"/>
              <a:sym typeface="Calibri"/>
            </a:endParaRPr>
          </a:p>
        </p:txBody>
      </p:sp>
      <p:sp>
        <p:nvSpPr>
          <p:cNvPr id="469" name="Google Shape;469;g2d4830f0eda_0_124"/>
          <p:cNvSpPr/>
          <p:nvPr/>
        </p:nvSpPr>
        <p:spPr>
          <a:xfrm>
            <a:off x="4401956" y="44491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Overall Cost</a:t>
            </a:r>
            <a:endParaRPr sz="2259" b="0" i="0" u="none" strike="noStrike" cap="none">
              <a:solidFill>
                <a:schemeClr val="dk1"/>
              </a:solidFill>
              <a:latin typeface="Calibri"/>
              <a:ea typeface="Calibri"/>
              <a:cs typeface="Calibri"/>
              <a:sym typeface="Calibri"/>
            </a:endParaRPr>
          </a:p>
        </p:txBody>
      </p:sp>
      <p:sp>
        <p:nvSpPr>
          <p:cNvPr id="470" name="Google Shape;470;g2d4830f0eda_0_124"/>
          <p:cNvSpPr/>
          <p:nvPr/>
        </p:nvSpPr>
        <p:spPr>
          <a:xfrm>
            <a:off x="4401956" y="51611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Agility</a:t>
            </a:r>
            <a:endParaRPr sz="2259" b="0" i="0" u="none" strike="noStrike" cap="none">
              <a:solidFill>
                <a:schemeClr val="dk1"/>
              </a:solidFill>
              <a:latin typeface="Calibri"/>
              <a:ea typeface="Calibri"/>
              <a:cs typeface="Calibri"/>
              <a:sym typeface="Calibri"/>
            </a:endParaRPr>
          </a:p>
        </p:txBody>
      </p:sp>
      <p:pic>
        <p:nvPicPr>
          <p:cNvPr id="471" name="Google Shape;471;g2d4830f0eda_0_124" descr="preencoded.png"/>
          <p:cNvPicPr preferRelativeResize="0"/>
          <p:nvPr/>
        </p:nvPicPr>
        <p:blipFill rotWithShape="1">
          <a:blip r:embed="rId4">
            <a:alphaModFix/>
          </a:blip>
          <a:srcRect/>
          <a:stretch/>
        </p:blipFill>
        <p:spPr>
          <a:xfrm>
            <a:off x="4401962" y="6387206"/>
            <a:ext cx="13276950" cy="16392"/>
          </a:xfrm>
          <a:prstGeom prst="rect">
            <a:avLst/>
          </a:prstGeom>
          <a:noFill/>
          <a:ln>
            <a:noFill/>
          </a:ln>
        </p:spPr>
      </p:pic>
      <p:pic>
        <p:nvPicPr>
          <p:cNvPr id="472" name="Google Shape;472;g2d4830f0eda_0_124" descr="preencoded.png"/>
          <p:cNvPicPr preferRelativeResize="0"/>
          <p:nvPr/>
        </p:nvPicPr>
        <p:blipFill rotWithShape="1">
          <a:blip r:embed="rId5">
            <a:alphaModFix/>
          </a:blip>
          <a:srcRect/>
          <a:stretch/>
        </p:blipFill>
        <p:spPr>
          <a:xfrm>
            <a:off x="4401962" y="7068486"/>
            <a:ext cx="13276950" cy="16392"/>
          </a:xfrm>
          <a:prstGeom prst="rect">
            <a:avLst/>
          </a:prstGeom>
          <a:noFill/>
          <a:ln>
            <a:noFill/>
          </a:ln>
        </p:spPr>
      </p:pic>
      <p:sp>
        <p:nvSpPr>
          <p:cNvPr id="473" name="Google Shape;473;g2d4830f0eda_0_124"/>
          <p:cNvSpPr/>
          <p:nvPr/>
        </p:nvSpPr>
        <p:spPr>
          <a:xfrm>
            <a:off x="4376899" y="5958050"/>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Simplicity</a:t>
            </a:r>
            <a:endParaRPr sz="2259" b="0" i="0" u="none" strike="noStrike" cap="none">
              <a:solidFill>
                <a:schemeClr val="dk1"/>
              </a:solidFill>
              <a:latin typeface="Calibri"/>
              <a:ea typeface="Calibri"/>
              <a:cs typeface="Calibri"/>
              <a:sym typeface="Calibri"/>
            </a:endParaRPr>
          </a:p>
        </p:txBody>
      </p:sp>
      <p:sp>
        <p:nvSpPr>
          <p:cNvPr id="474" name="Google Shape;474;g2d4830f0eda_0_124"/>
          <p:cNvSpPr/>
          <p:nvPr/>
        </p:nvSpPr>
        <p:spPr>
          <a:xfrm>
            <a:off x="4401956" y="65866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Scalability</a:t>
            </a:r>
            <a:endParaRPr sz="2259" b="0" i="0" u="none" strike="noStrike" cap="none">
              <a:solidFill>
                <a:schemeClr val="dk1"/>
              </a:solidFill>
              <a:latin typeface="Calibri"/>
              <a:ea typeface="Calibri"/>
              <a:cs typeface="Calibri"/>
              <a:sym typeface="Calibri"/>
            </a:endParaRPr>
          </a:p>
        </p:txBody>
      </p:sp>
      <p:sp>
        <p:nvSpPr>
          <p:cNvPr id="475" name="Google Shape;475;g2d4830f0eda_0_124"/>
          <p:cNvSpPr/>
          <p:nvPr/>
        </p:nvSpPr>
        <p:spPr>
          <a:xfrm>
            <a:off x="4401956" y="73116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Fault Tolerance</a:t>
            </a:r>
            <a:endParaRPr sz="2259" b="0" i="0" u="none" strike="noStrike" cap="none">
              <a:solidFill>
                <a:schemeClr val="dk1"/>
              </a:solidFill>
              <a:latin typeface="Calibri"/>
              <a:ea typeface="Calibri"/>
              <a:cs typeface="Calibri"/>
              <a:sym typeface="Calibri"/>
            </a:endParaRPr>
          </a:p>
        </p:txBody>
      </p:sp>
      <p:pic>
        <p:nvPicPr>
          <p:cNvPr id="476" name="Google Shape;476;g2d4830f0eda_0_124" descr="preencoded.png"/>
          <p:cNvPicPr preferRelativeResize="0"/>
          <p:nvPr/>
        </p:nvPicPr>
        <p:blipFill rotWithShape="1">
          <a:blip r:embed="rId4">
            <a:alphaModFix/>
          </a:blip>
          <a:srcRect/>
          <a:stretch/>
        </p:blipFill>
        <p:spPr>
          <a:xfrm>
            <a:off x="4401962" y="5700569"/>
            <a:ext cx="13276950" cy="16392"/>
          </a:xfrm>
          <a:prstGeom prst="rect">
            <a:avLst/>
          </a:prstGeom>
          <a:noFill/>
          <a:ln>
            <a:noFill/>
          </a:ln>
        </p:spPr>
      </p:pic>
      <p:pic>
        <p:nvPicPr>
          <p:cNvPr id="477" name="Google Shape;477;g2d4830f0eda_0_124" descr="preencoded.png"/>
          <p:cNvPicPr preferRelativeResize="0"/>
          <p:nvPr/>
        </p:nvPicPr>
        <p:blipFill rotWithShape="1">
          <a:blip r:embed="rId4">
            <a:alphaModFix/>
          </a:blip>
          <a:srcRect/>
          <a:stretch/>
        </p:blipFill>
        <p:spPr>
          <a:xfrm>
            <a:off x="4484087" y="8572156"/>
            <a:ext cx="13276950" cy="16392"/>
          </a:xfrm>
          <a:prstGeom prst="rect">
            <a:avLst/>
          </a:prstGeom>
          <a:noFill/>
          <a:ln>
            <a:noFill/>
          </a:ln>
        </p:spPr>
      </p:pic>
      <p:pic>
        <p:nvPicPr>
          <p:cNvPr id="478" name="Google Shape;478;g2d4830f0eda_0_124" descr="preencoded.png"/>
          <p:cNvPicPr preferRelativeResize="0"/>
          <p:nvPr/>
        </p:nvPicPr>
        <p:blipFill rotWithShape="1">
          <a:blip r:embed="rId5">
            <a:alphaModFix/>
          </a:blip>
          <a:srcRect/>
          <a:stretch/>
        </p:blipFill>
        <p:spPr>
          <a:xfrm>
            <a:off x="4484087" y="9253436"/>
            <a:ext cx="13276950" cy="16392"/>
          </a:xfrm>
          <a:prstGeom prst="rect">
            <a:avLst/>
          </a:prstGeom>
          <a:noFill/>
          <a:ln>
            <a:noFill/>
          </a:ln>
        </p:spPr>
      </p:pic>
      <p:sp>
        <p:nvSpPr>
          <p:cNvPr id="479" name="Google Shape;479;g2d4830f0eda_0_124"/>
          <p:cNvSpPr/>
          <p:nvPr/>
        </p:nvSpPr>
        <p:spPr>
          <a:xfrm>
            <a:off x="4376899" y="7959213"/>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Performance</a:t>
            </a:r>
            <a:endParaRPr sz="2259" b="0" i="0" u="none" strike="noStrike" cap="none">
              <a:solidFill>
                <a:schemeClr val="dk1"/>
              </a:solidFill>
              <a:latin typeface="Calibri"/>
              <a:ea typeface="Calibri"/>
              <a:cs typeface="Calibri"/>
              <a:sym typeface="Calibri"/>
            </a:endParaRPr>
          </a:p>
        </p:txBody>
      </p:sp>
      <p:sp>
        <p:nvSpPr>
          <p:cNvPr id="480" name="Google Shape;480;g2d4830f0eda_0_124"/>
          <p:cNvSpPr/>
          <p:nvPr/>
        </p:nvSpPr>
        <p:spPr>
          <a:xfrm>
            <a:off x="4401956" y="876307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Extensibility</a:t>
            </a:r>
            <a:endParaRPr sz="2259" b="0" i="0" u="none" strike="noStrike" cap="none">
              <a:solidFill>
                <a:schemeClr val="dk1"/>
              </a:solidFill>
              <a:latin typeface="Calibri"/>
              <a:ea typeface="Calibri"/>
              <a:cs typeface="Calibri"/>
              <a:sym typeface="Calibri"/>
            </a:endParaRPr>
          </a:p>
        </p:txBody>
      </p:sp>
      <p:pic>
        <p:nvPicPr>
          <p:cNvPr id="481" name="Google Shape;481;g2d4830f0eda_0_124" descr="preencoded.png"/>
          <p:cNvPicPr preferRelativeResize="0"/>
          <p:nvPr/>
        </p:nvPicPr>
        <p:blipFill rotWithShape="1">
          <a:blip r:embed="rId4">
            <a:alphaModFix/>
          </a:blip>
          <a:srcRect/>
          <a:stretch/>
        </p:blipFill>
        <p:spPr>
          <a:xfrm>
            <a:off x="4376912" y="7808844"/>
            <a:ext cx="13276950" cy="16392"/>
          </a:xfrm>
          <a:prstGeom prst="rect">
            <a:avLst/>
          </a:prstGeom>
          <a:noFill/>
          <a:ln>
            <a:noFill/>
          </a:ln>
        </p:spPr>
      </p:pic>
      <p:sp>
        <p:nvSpPr>
          <p:cNvPr id="482" name="Google Shape;482;g2d4830f0eda_0_124"/>
          <p:cNvSpPr/>
          <p:nvPr/>
        </p:nvSpPr>
        <p:spPr>
          <a:xfrm>
            <a:off x="94880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3" name="Google Shape;483;g2d4830f0eda_0_124"/>
          <p:cNvSpPr/>
          <p:nvPr/>
        </p:nvSpPr>
        <p:spPr>
          <a:xfrm>
            <a:off x="100399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4" name="Google Shape;484;g2d4830f0eda_0_124"/>
          <p:cNvSpPr/>
          <p:nvPr/>
        </p:nvSpPr>
        <p:spPr>
          <a:xfrm>
            <a:off x="105918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5" name="Google Shape;485;g2d4830f0eda_0_124"/>
          <p:cNvSpPr/>
          <p:nvPr/>
        </p:nvSpPr>
        <p:spPr>
          <a:xfrm>
            <a:off x="11086713"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6" name="Google Shape;486;g2d4830f0eda_0_124"/>
          <p:cNvSpPr/>
          <p:nvPr/>
        </p:nvSpPr>
        <p:spPr>
          <a:xfrm>
            <a:off x="9488546"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7" name="Google Shape;487;g2d4830f0eda_0_124"/>
          <p:cNvSpPr/>
          <p:nvPr/>
        </p:nvSpPr>
        <p:spPr>
          <a:xfrm>
            <a:off x="100021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8" name="Google Shape;488;g2d4830f0eda_0_124"/>
          <p:cNvSpPr/>
          <p:nvPr/>
        </p:nvSpPr>
        <p:spPr>
          <a:xfrm>
            <a:off x="105540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89" name="Google Shape;489;g2d4830f0eda_0_124" descr="Symbol för dollar ikon för pengar | Public domain vektorer"/>
          <p:cNvPicPr preferRelativeResize="0"/>
          <p:nvPr/>
        </p:nvPicPr>
        <p:blipFill>
          <a:blip r:embed="rId6">
            <a:alphaModFix/>
          </a:blip>
          <a:stretch>
            <a:fillRect/>
          </a:stretch>
        </p:blipFill>
        <p:spPr>
          <a:xfrm>
            <a:off x="9413250" y="4364984"/>
            <a:ext cx="520800" cy="520800"/>
          </a:xfrm>
          <a:prstGeom prst="rect">
            <a:avLst/>
          </a:prstGeom>
          <a:noFill/>
          <a:ln>
            <a:noFill/>
          </a:ln>
        </p:spPr>
      </p:pic>
      <p:sp>
        <p:nvSpPr>
          <p:cNvPr id="490" name="Google Shape;490;g2d4830f0eda_0_124"/>
          <p:cNvSpPr/>
          <p:nvPr/>
        </p:nvSpPr>
        <p:spPr>
          <a:xfrm>
            <a:off x="9488088" y="51541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1" name="Google Shape;491;g2d4830f0eda_0_124"/>
          <p:cNvSpPr/>
          <p:nvPr/>
        </p:nvSpPr>
        <p:spPr>
          <a:xfrm>
            <a:off x="10039988" y="51541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2" name="Google Shape;492;g2d4830f0eda_0_124"/>
          <p:cNvSpPr/>
          <p:nvPr/>
        </p:nvSpPr>
        <p:spPr>
          <a:xfrm>
            <a:off x="10591888" y="51541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3" name="Google Shape;493;g2d4830f0eda_0_124"/>
          <p:cNvSpPr/>
          <p:nvPr/>
        </p:nvSpPr>
        <p:spPr>
          <a:xfrm>
            <a:off x="9488088" y="655273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4" name="Google Shape;494;g2d4830f0eda_0_124"/>
          <p:cNvSpPr/>
          <p:nvPr/>
        </p:nvSpPr>
        <p:spPr>
          <a:xfrm>
            <a:off x="9488088"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5" name="Google Shape;495;g2d4830f0eda_0_124"/>
          <p:cNvSpPr/>
          <p:nvPr/>
        </p:nvSpPr>
        <p:spPr>
          <a:xfrm>
            <a:off x="9488088"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6" name="Google Shape;496;g2d4830f0eda_0_124"/>
          <p:cNvSpPr/>
          <p:nvPr/>
        </p:nvSpPr>
        <p:spPr>
          <a:xfrm>
            <a:off x="10039988"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7" name="Google Shape;497;g2d4830f0eda_0_124"/>
          <p:cNvSpPr/>
          <p:nvPr/>
        </p:nvSpPr>
        <p:spPr>
          <a:xfrm>
            <a:off x="10591888"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g30d091a295f_1_25"/>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g30d091a295f_1_25"/>
          <p:cNvSpPr/>
          <p:nvPr/>
        </p:nvSpPr>
        <p:spPr>
          <a:xfrm>
            <a:off x="10848975" y="2800350"/>
            <a:ext cx="6200700" cy="161925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g30d091a295f_1_25"/>
          <p:cNvSpPr/>
          <p:nvPr/>
        </p:nvSpPr>
        <p:spPr>
          <a:xfrm>
            <a:off x="3459024" y="2800350"/>
            <a:ext cx="6200700" cy="161925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g30d091a295f_1_25"/>
          <p:cNvSpPr/>
          <p:nvPr/>
        </p:nvSpPr>
        <p:spPr>
          <a:xfrm>
            <a:off x="1000125" y="952500"/>
            <a:ext cx="180756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solidFill>
                  <a:schemeClr val="dk1"/>
                </a:solidFill>
                <a:latin typeface="Montserrat"/>
                <a:ea typeface="Montserrat"/>
                <a:cs typeface="Montserrat"/>
                <a:sym typeface="Montserrat"/>
              </a:rPr>
              <a:t>Architecture clasification</a:t>
            </a:r>
            <a:endParaRPr sz="7200" b="1" i="0" u="none" strike="noStrike" cap="none" dirty="0">
              <a:solidFill>
                <a:srgbClr val="000000"/>
              </a:solidFill>
              <a:latin typeface="Montserrat"/>
              <a:ea typeface="Montserrat"/>
              <a:cs typeface="Montserrat"/>
              <a:sym typeface="Montserrat"/>
            </a:endParaRPr>
          </a:p>
        </p:txBody>
      </p:sp>
      <p:sp>
        <p:nvSpPr>
          <p:cNvPr id="221" name="Google Shape;221;g30d091a295f_1_25"/>
          <p:cNvSpPr/>
          <p:nvPr/>
        </p:nvSpPr>
        <p:spPr>
          <a:xfrm>
            <a:off x="3800475" y="3124200"/>
            <a:ext cx="5759700" cy="5907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3900" b="1" dirty="0">
                <a:solidFill>
                  <a:schemeClr val="dk1"/>
                </a:solidFill>
                <a:latin typeface="Montserrat"/>
                <a:ea typeface="Montserrat"/>
                <a:cs typeface="Montserrat"/>
                <a:sym typeface="Montserrat"/>
              </a:rPr>
              <a:t>Monolith Architetcutures</a:t>
            </a:r>
            <a:endParaRPr sz="3900" b="0" i="0" u="none" strike="noStrike" cap="none" dirty="0">
              <a:solidFill>
                <a:schemeClr val="dk1"/>
              </a:solidFill>
              <a:latin typeface="Calibri"/>
              <a:ea typeface="Calibri"/>
              <a:cs typeface="Calibri"/>
              <a:sym typeface="Calibri"/>
            </a:endParaRPr>
          </a:p>
        </p:txBody>
      </p:sp>
      <p:sp>
        <p:nvSpPr>
          <p:cNvPr id="222" name="Google Shape;222;g30d091a295f_1_25"/>
          <p:cNvSpPr/>
          <p:nvPr/>
        </p:nvSpPr>
        <p:spPr>
          <a:xfrm>
            <a:off x="11163375" y="3124200"/>
            <a:ext cx="5759700" cy="5907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Clr>
                <a:schemeClr val="dk1"/>
              </a:buClr>
              <a:buSzPts val="1100"/>
              <a:buFont typeface="Arial"/>
              <a:buNone/>
            </a:pPr>
            <a:r>
              <a:rPr lang="en-US" sz="3900" b="1" dirty="0">
                <a:solidFill>
                  <a:schemeClr val="dk1"/>
                </a:solidFill>
                <a:latin typeface="Montserrat"/>
                <a:ea typeface="Montserrat"/>
                <a:cs typeface="Montserrat"/>
                <a:sym typeface="Montserrat"/>
              </a:rPr>
              <a:t>Distributed Architectures</a:t>
            </a:r>
            <a:endParaRPr sz="3900" b="1" dirty="0">
              <a:solidFill>
                <a:schemeClr val="dk1"/>
              </a:solidFill>
              <a:latin typeface="Montserrat"/>
              <a:ea typeface="Montserrat"/>
              <a:cs typeface="Montserrat"/>
              <a:sym typeface="Montserrat"/>
            </a:endParaRPr>
          </a:p>
        </p:txBody>
      </p:sp>
      <p:sp>
        <p:nvSpPr>
          <p:cNvPr id="223" name="Google Shape;223;g30d091a295f_1_25"/>
          <p:cNvSpPr/>
          <p:nvPr/>
        </p:nvSpPr>
        <p:spPr>
          <a:xfrm>
            <a:off x="3459024" y="4748293"/>
            <a:ext cx="5759700" cy="1447800"/>
          </a:xfrm>
          <a:prstGeom prst="rect">
            <a:avLst/>
          </a:prstGeom>
          <a:noFill/>
          <a:ln>
            <a:noFill/>
          </a:ln>
        </p:spPr>
        <p:txBody>
          <a:bodyPr spcFirstLastPara="1" wrap="square" lIns="0" tIns="0" rIns="0" bIns="0" anchor="t" anchorCtr="0">
            <a:noAutofit/>
          </a:bodyPr>
          <a:lstStyle/>
          <a:p>
            <a:pPr marL="0" lvl="0" indent="0" algn="l" rtl="0">
              <a:lnSpc>
                <a:spcPct val="115000"/>
              </a:lnSpc>
              <a:spcBef>
                <a:spcPts val="0"/>
              </a:spcBef>
              <a:spcAft>
                <a:spcPts val="0"/>
              </a:spcAft>
              <a:buNone/>
            </a:pPr>
            <a:r>
              <a:rPr lang="en-GB" sz="2400" dirty="0">
                <a:latin typeface="Montserrat Medium"/>
                <a:ea typeface="Montserrat Medium"/>
                <a:cs typeface="Montserrat Medium"/>
                <a:sym typeface="Montserrat Medium"/>
              </a:rPr>
              <a:t>S</a:t>
            </a:r>
            <a:r>
              <a:rPr lang="ro" sz="2400" dirty="0">
                <a:latin typeface="Montserrat Medium"/>
                <a:ea typeface="Montserrat Medium"/>
                <a:cs typeface="Montserrat Medium"/>
                <a:sym typeface="Montserrat Medium"/>
              </a:rPr>
              <a:t>ingle deployment unit</a:t>
            </a:r>
            <a:endParaRPr dirty="0"/>
          </a:p>
        </p:txBody>
      </p:sp>
      <p:sp>
        <p:nvSpPr>
          <p:cNvPr id="224" name="Google Shape;224;g30d091a295f_1_25"/>
          <p:cNvSpPr/>
          <p:nvPr/>
        </p:nvSpPr>
        <p:spPr>
          <a:xfrm>
            <a:off x="3533775" y="5962650"/>
            <a:ext cx="5759700" cy="1447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2400"/>
              <a:buFont typeface="Montserrat Medium"/>
              <a:buNone/>
            </a:pPr>
            <a:endParaRPr sz="2400" b="0" i="0" u="none" strike="noStrike" cap="none">
              <a:solidFill>
                <a:schemeClr val="dk1"/>
              </a:solidFill>
              <a:latin typeface="Calibri"/>
              <a:ea typeface="Calibri"/>
              <a:cs typeface="Calibri"/>
              <a:sym typeface="Calibri"/>
            </a:endParaRPr>
          </a:p>
        </p:txBody>
      </p:sp>
      <p:sp>
        <p:nvSpPr>
          <p:cNvPr id="225" name="Google Shape;225;g30d091a295f_1_25"/>
          <p:cNvSpPr/>
          <p:nvPr/>
        </p:nvSpPr>
        <p:spPr>
          <a:xfrm>
            <a:off x="10848975" y="4767504"/>
            <a:ext cx="6070500" cy="1447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2400"/>
              <a:buFont typeface="Montserrat Medium"/>
              <a:buNone/>
            </a:pPr>
            <a:r>
              <a:rPr lang="ro" sz="2400" dirty="0">
                <a:latin typeface="Montserrat Medium"/>
                <a:ea typeface="Montserrat Medium"/>
                <a:cs typeface="Montserrat Medium"/>
                <a:sym typeface="Montserrat Medium"/>
              </a:rPr>
              <a:t>Multiple deployment units</a:t>
            </a:r>
            <a:endParaRPr sz="2400" b="0" i="0" u="none" strike="noStrike" cap="none" dirty="0">
              <a:solidFill>
                <a:schemeClr val="dk1"/>
              </a:solidFill>
              <a:latin typeface="Calibri"/>
              <a:ea typeface="Calibri"/>
              <a:cs typeface="Calibri"/>
              <a:sym typeface="Calibri"/>
            </a:endParaRPr>
          </a:p>
        </p:txBody>
      </p:sp>
      <p:sp>
        <p:nvSpPr>
          <p:cNvPr id="226" name="Google Shape;226;g30d091a295f_1_25"/>
          <p:cNvSpPr/>
          <p:nvPr/>
        </p:nvSpPr>
        <p:spPr>
          <a:xfrm>
            <a:off x="10848975" y="5962650"/>
            <a:ext cx="5895900" cy="1447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2400"/>
              <a:buFont typeface="Montserrat Medium"/>
              <a:buNone/>
            </a:pPr>
            <a:endParaRPr sz="2400" b="0" i="0" u="none" strike="noStrike" cap="none">
              <a:solidFill>
                <a:schemeClr val="dk1"/>
              </a:solidFill>
              <a:latin typeface="Calibri"/>
              <a:ea typeface="Calibri"/>
              <a:cs typeface="Calibri"/>
              <a:sym typeface="Calibri"/>
            </a:endParaRPr>
          </a:p>
        </p:txBody>
      </p:sp>
      <p:sp>
        <p:nvSpPr>
          <p:cNvPr id="227" name="Google Shape;227;g30d091a295f_1_25"/>
          <p:cNvSpPr/>
          <p:nvPr/>
        </p:nvSpPr>
        <p:spPr>
          <a:xfrm>
            <a:off x="9975950" y="3086100"/>
            <a:ext cx="518700" cy="590700"/>
          </a:xfrm>
          <a:prstGeom prst="rect">
            <a:avLst/>
          </a:prstGeom>
          <a:noFill/>
          <a:ln>
            <a:noFill/>
          </a:ln>
        </p:spPr>
        <p:txBody>
          <a:bodyPr spcFirstLastPara="1" wrap="square" lIns="0" tIns="0" rIns="0" bIns="0" anchor="t" anchorCtr="0">
            <a:noAutofit/>
          </a:bodyPr>
          <a:lstStyle/>
          <a:p>
            <a:pPr marL="0" marR="0" lvl="0" indent="0" algn="l" rtl="0">
              <a:lnSpc>
                <a:spcPct val="115000"/>
              </a:lnSpc>
              <a:spcBef>
                <a:spcPts val="1100"/>
              </a:spcBef>
              <a:spcAft>
                <a:spcPts val="2300"/>
              </a:spcAft>
              <a:buClr>
                <a:schemeClr val="dk1"/>
              </a:buClr>
              <a:buSzPts val="1100"/>
              <a:buFont typeface="Arial"/>
              <a:buNone/>
            </a:pPr>
            <a:endParaRPr sz="4600" b="0" i="0" u="none" strike="noStrike" cap="none">
              <a:solidFill>
                <a:schemeClr val="dk1"/>
              </a:solidFill>
              <a:latin typeface="Montserrat Medium"/>
              <a:ea typeface="Montserrat Medium"/>
              <a:cs typeface="Montserrat Medium"/>
              <a:sym typeface="Montserrat Medium"/>
            </a:endParaRPr>
          </a:p>
        </p:txBody>
      </p:sp>
      <p:sp>
        <p:nvSpPr>
          <p:cNvPr id="228" name="Google Shape;228;g30d091a295f_1_25"/>
          <p:cNvSpPr/>
          <p:nvPr/>
        </p:nvSpPr>
        <p:spPr>
          <a:xfrm>
            <a:off x="3533775" y="7505700"/>
            <a:ext cx="5759700" cy="1447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2400"/>
              <a:buFont typeface="Montserrat Medium"/>
              <a:buNone/>
            </a:pPr>
            <a:endParaRPr sz="2400" b="0" i="0" u="none" strike="noStrike" cap="none">
              <a:solidFill>
                <a:schemeClr val="dk1"/>
              </a:solidFill>
              <a:latin typeface="Calibri"/>
              <a:ea typeface="Calibri"/>
              <a:cs typeface="Calibri"/>
              <a:sym typeface="Calibri"/>
            </a:endParaRPr>
          </a:p>
        </p:txBody>
      </p:sp>
      <p:sp>
        <p:nvSpPr>
          <p:cNvPr id="229" name="Google Shape;229;g30d091a295f_1_25"/>
          <p:cNvSpPr/>
          <p:nvPr/>
        </p:nvSpPr>
        <p:spPr>
          <a:xfrm>
            <a:off x="10848975" y="7505700"/>
            <a:ext cx="5895900" cy="1447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2400"/>
              <a:buFont typeface="Montserrat Medium"/>
              <a:buNone/>
            </a:pPr>
            <a:endParaRPr sz="24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2"/>
        <p:cNvGrpSpPr/>
        <p:nvPr/>
      </p:nvGrpSpPr>
      <p:grpSpPr>
        <a:xfrm>
          <a:off x="0" y="0"/>
          <a:ext cx="0" cy="0"/>
          <a:chOff x="0" y="0"/>
          <a:chExt cx="0" cy="0"/>
        </a:xfrm>
      </p:grpSpPr>
      <p:sp>
        <p:nvSpPr>
          <p:cNvPr id="503" name="Google Shape;503;g2d4830f0eda_0_189"/>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Google Shape;504;g2d4830f0eda_0_189"/>
          <p:cNvSpPr/>
          <p:nvPr/>
        </p:nvSpPr>
        <p:spPr>
          <a:xfrm>
            <a:off x="1143000" y="1019175"/>
            <a:ext cx="170862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Microservice Architecture</a:t>
            </a:r>
            <a:endParaRPr sz="9450" b="1" i="0" u="none" strike="noStrike" cap="none">
              <a:solidFill>
                <a:srgbClr val="000000"/>
              </a:solidFill>
              <a:latin typeface="Montserrat"/>
              <a:ea typeface="Montserrat"/>
              <a:cs typeface="Montserrat"/>
              <a:sym typeface="Montserrat"/>
            </a:endParaRPr>
          </a:p>
        </p:txBody>
      </p:sp>
      <p:pic>
        <p:nvPicPr>
          <p:cNvPr id="505" name="Google Shape;505;g2d4830f0eda_0_189"/>
          <p:cNvPicPr preferRelativeResize="0"/>
          <p:nvPr/>
        </p:nvPicPr>
        <p:blipFill>
          <a:blip r:embed="rId3">
            <a:alphaModFix/>
          </a:blip>
          <a:stretch>
            <a:fillRect/>
          </a:stretch>
        </p:blipFill>
        <p:spPr>
          <a:xfrm>
            <a:off x="3620281" y="2344175"/>
            <a:ext cx="13383657" cy="7282075"/>
          </a:xfrm>
          <a:prstGeom prst="rect">
            <a:avLst/>
          </a:prstGeom>
          <a:noFill/>
          <a:ln>
            <a:noFill/>
          </a:ln>
        </p:spPr>
      </p:pic>
      <p:pic>
        <p:nvPicPr>
          <p:cNvPr id="506" name="Google Shape;506;g2d4830f0eda_0_189" descr="preencoded.png"/>
          <p:cNvPicPr preferRelativeResize="0"/>
          <p:nvPr/>
        </p:nvPicPr>
        <p:blipFill rotWithShape="1">
          <a:blip r:embed="rId4">
            <a:alphaModFix/>
          </a:blip>
          <a:srcRect/>
          <a:stretch/>
        </p:blipFill>
        <p:spPr>
          <a:xfrm>
            <a:off x="16581175" y="8315325"/>
            <a:ext cx="971550" cy="9715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1"/>
        <p:cNvGrpSpPr/>
        <p:nvPr/>
      </p:nvGrpSpPr>
      <p:grpSpPr>
        <a:xfrm>
          <a:off x="0" y="0"/>
          <a:ext cx="0" cy="0"/>
          <a:chOff x="0" y="0"/>
          <a:chExt cx="0" cy="0"/>
        </a:xfrm>
      </p:grpSpPr>
      <p:sp>
        <p:nvSpPr>
          <p:cNvPr id="512" name="Google Shape;512;g2d4830f0eda_0_209"/>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3" name="Google Shape;513;g2d4830f0eda_0_209"/>
          <p:cNvSpPr/>
          <p:nvPr/>
        </p:nvSpPr>
        <p:spPr>
          <a:xfrm>
            <a:off x="2762250" y="418500"/>
            <a:ext cx="15011400" cy="333450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4" name="Google Shape;514;g2d4830f0eda_0_209"/>
          <p:cNvSpPr/>
          <p:nvPr/>
        </p:nvSpPr>
        <p:spPr>
          <a:xfrm>
            <a:off x="3282456" y="952500"/>
            <a:ext cx="143472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Microservice Architecture</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515" name="Google Shape;515;g2d4830f0eda_0_209"/>
          <p:cNvSpPr/>
          <p:nvPr/>
        </p:nvSpPr>
        <p:spPr>
          <a:xfrm>
            <a:off x="3282446" y="2457450"/>
            <a:ext cx="13712100" cy="685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1000"/>
              </a:spcBef>
              <a:spcAft>
                <a:spcPts val="0"/>
              </a:spcAft>
              <a:buClr>
                <a:srgbClr val="000000"/>
              </a:buClr>
              <a:buSzPts val="2400"/>
              <a:buFont typeface="Montserrat Medium"/>
              <a:buNone/>
            </a:pPr>
            <a:r>
              <a:rPr lang="ro" sz="2400">
                <a:solidFill>
                  <a:schemeClr val="dk1"/>
                </a:solidFill>
                <a:latin typeface="Montserrat"/>
                <a:ea typeface="Montserrat"/>
                <a:cs typeface="Montserrat"/>
                <a:sym typeface="Montserrat"/>
              </a:rPr>
              <a:t>Sistemul este împărțit în mai multe servicii specializate complet independente</a:t>
            </a:r>
            <a:endParaRPr sz="2400" b="0" i="0" u="none" strike="noStrike" cap="none">
              <a:solidFill>
                <a:schemeClr val="dk1"/>
              </a:solidFill>
              <a:latin typeface="Montserrat Medium"/>
              <a:ea typeface="Montserrat Medium"/>
              <a:cs typeface="Montserrat Medium"/>
              <a:sym typeface="Montserrat Medium"/>
            </a:endParaRPr>
          </a:p>
        </p:txBody>
      </p:sp>
      <p:sp>
        <p:nvSpPr>
          <p:cNvPr id="516" name="Google Shape;516;g2d4830f0eda_0_209"/>
          <p:cNvSpPr/>
          <p:nvPr/>
        </p:nvSpPr>
        <p:spPr>
          <a:xfrm>
            <a:off x="2762250" y="4042675"/>
            <a:ext cx="8667600" cy="4847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7" name="Google Shape;517;g2d4830f0eda_0_209"/>
          <p:cNvSpPr/>
          <p:nvPr/>
        </p:nvSpPr>
        <p:spPr>
          <a:xfrm>
            <a:off x="3282451" y="4604750"/>
            <a:ext cx="7746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Concepte </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518" name="Google Shape;518;g2d4830f0eda_0_209"/>
          <p:cNvSpPr txBox="1"/>
          <p:nvPr/>
        </p:nvSpPr>
        <p:spPr>
          <a:xfrm>
            <a:off x="3282450" y="5700050"/>
            <a:ext cx="8298000" cy="3093124"/>
          </a:xfrm>
          <a:prstGeom prst="rect">
            <a:avLst/>
          </a:prstGeom>
          <a:noFill/>
          <a:ln>
            <a:noFill/>
          </a:ln>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SzPts val="2700"/>
              <a:buFont typeface="Montserrat"/>
              <a:buChar char="●"/>
            </a:pPr>
            <a:r>
              <a:rPr lang="en-US" sz="2700" dirty="0">
                <a:latin typeface="Montserrat"/>
                <a:ea typeface="Montserrat"/>
                <a:cs typeface="Montserrat"/>
                <a:sym typeface="Montserrat"/>
              </a:rPr>
              <a:t>Data is distributed</a:t>
            </a:r>
            <a:endParaRPr sz="2700" dirty="0">
              <a:latin typeface="Montserrat"/>
              <a:ea typeface="Montserrat"/>
              <a:cs typeface="Montserrat"/>
              <a:sym typeface="Montserrat"/>
            </a:endParaRPr>
          </a:p>
          <a:p>
            <a:pPr marL="457200" marR="0" lvl="0" indent="-400050" algn="l" rtl="0">
              <a:lnSpc>
                <a:spcPct val="100000"/>
              </a:lnSpc>
              <a:spcBef>
                <a:spcPts val="0"/>
              </a:spcBef>
              <a:spcAft>
                <a:spcPts val="0"/>
              </a:spcAft>
              <a:buSzPts val="2700"/>
              <a:buFont typeface="Montserrat"/>
              <a:buChar char="●"/>
            </a:pPr>
            <a:r>
              <a:rPr lang="ro" sz="2700" dirty="0">
                <a:latin typeface="Montserrat"/>
                <a:ea typeface="Montserrat"/>
                <a:cs typeface="Montserrat"/>
                <a:sym typeface="Montserrat"/>
              </a:rPr>
              <a:t>structura organizațională trebuie să corespundă cu arhitectura </a:t>
            </a:r>
          </a:p>
          <a:p>
            <a:pPr marL="457200" marR="0" lvl="0" indent="-400050" algn="l" rtl="0">
              <a:lnSpc>
                <a:spcPct val="100000"/>
              </a:lnSpc>
              <a:spcBef>
                <a:spcPts val="0"/>
              </a:spcBef>
              <a:spcAft>
                <a:spcPts val="0"/>
              </a:spcAft>
              <a:buSzPts val="2700"/>
              <a:buFont typeface="Montserrat"/>
              <a:buChar char="●"/>
            </a:pPr>
            <a:endParaRPr sz="2700" dirty="0">
              <a:latin typeface="Montserrat"/>
              <a:ea typeface="Montserrat"/>
              <a:cs typeface="Montserrat"/>
              <a:sym typeface="Montserrat"/>
            </a:endParaRPr>
          </a:p>
          <a:p>
            <a:pPr marL="457200" marR="0" lvl="0" indent="-400050" algn="l" rtl="0">
              <a:lnSpc>
                <a:spcPct val="100000"/>
              </a:lnSpc>
              <a:spcBef>
                <a:spcPts val="0"/>
              </a:spcBef>
              <a:spcAft>
                <a:spcPts val="0"/>
              </a:spcAft>
              <a:buSzPts val="2700"/>
              <a:buFont typeface="Montserrat"/>
              <a:buChar char="●"/>
            </a:pPr>
            <a:r>
              <a:rPr lang="ro" sz="2700" dirty="0">
                <a:latin typeface="Montserrat"/>
                <a:ea typeface="Montserrat"/>
                <a:cs typeface="Montserrat"/>
                <a:sym typeface="Montserrat"/>
              </a:rPr>
              <a:t>operational automation</a:t>
            </a:r>
            <a:endParaRPr sz="2700" dirty="0">
              <a:latin typeface="Montserrat"/>
              <a:ea typeface="Montserrat"/>
              <a:cs typeface="Montserrat"/>
              <a:sym typeface="Montserrat"/>
            </a:endParaRPr>
          </a:p>
          <a:p>
            <a:pPr marL="457200" lvl="0" indent="-400050" algn="l" rtl="0">
              <a:spcBef>
                <a:spcPts val="0"/>
              </a:spcBef>
              <a:spcAft>
                <a:spcPts val="0"/>
              </a:spcAft>
              <a:buClr>
                <a:schemeClr val="dk1"/>
              </a:buClr>
              <a:buSzPts val="2700"/>
              <a:buFont typeface="Montserrat"/>
              <a:buChar char="●"/>
            </a:pPr>
            <a:r>
              <a:rPr lang="ro" sz="2700" dirty="0">
                <a:solidFill>
                  <a:schemeClr val="dk1"/>
                </a:solidFill>
                <a:latin typeface="Montserrat"/>
                <a:ea typeface="Montserrat"/>
                <a:cs typeface="Montserrat"/>
                <a:sym typeface="Montserrat"/>
              </a:rPr>
              <a:t>API Gateway</a:t>
            </a:r>
            <a:endParaRPr sz="2700" dirty="0">
              <a:solidFill>
                <a:schemeClr val="dk1"/>
              </a:solidFill>
              <a:latin typeface="Montserrat"/>
              <a:ea typeface="Montserrat"/>
              <a:cs typeface="Montserrat"/>
              <a:sym typeface="Montserrat"/>
            </a:endParaRPr>
          </a:p>
          <a:p>
            <a:pPr marL="457200" lvl="0" indent="-400050" algn="l" rtl="0">
              <a:spcBef>
                <a:spcPts val="0"/>
              </a:spcBef>
              <a:spcAft>
                <a:spcPts val="0"/>
              </a:spcAft>
              <a:buClr>
                <a:schemeClr val="dk1"/>
              </a:buClr>
              <a:buSzPts val="2700"/>
              <a:buFont typeface="Montserrat"/>
              <a:buChar char="●"/>
            </a:pPr>
            <a:r>
              <a:rPr lang="ro" sz="2700" dirty="0">
                <a:solidFill>
                  <a:schemeClr val="dk1"/>
                </a:solidFill>
                <a:latin typeface="Montserrat"/>
                <a:ea typeface="Montserrat"/>
                <a:cs typeface="Montserrat"/>
                <a:sym typeface="Montserrat"/>
              </a:rPr>
              <a:t>Bounded Context</a:t>
            </a:r>
            <a:endParaRPr sz="2700" dirty="0">
              <a:solidFill>
                <a:schemeClr val="dk1"/>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3"/>
        <p:cNvGrpSpPr/>
        <p:nvPr/>
      </p:nvGrpSpPr>
      <p:grpSpPr>
        <a:xfrm>
          <a:off x="0" y="0"/>
          <a:ext cx="0" cy="0"/>
          <a:chOff x="0" y="0"/>
          <a:chExt cx="0" cy="0"/>
        </a:xfrm>
      </p:grpSpPr>
      <p:sp>
        <p:nvSpPr>
          <p:cNvPr id="524" name="Google Shape;524;g2d4830f0eda_0_229"/>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5" name="Google Shape;525;g2d4830f0eda_0_229"/>
          <p:cNvSpPr/>
          <p:nvPr/>
        </p:nvSpPr>
        <p:spPr>
          <a:xfrm>
            <a:off x="1000125" y="952500"/>
            <a:ext cx="16403100" cy="1565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a:latin typeface="Montserrat"/>
                <a:ea typeface="Montserrat"/>
                <a:cs typeface="Montserrat"/>
                <a:sym typeface="Montserrat"/>
              </a:rPr>
              <a:t>Când folosim microservice architecture?</a:t>
            </a:r>
            <a:endParaRPr sz="7200" b="0" i="0" u="none" strike="noStrike" cap="none">
              <a:solidFill>
                <a:schemeClr val="dk1"/>
              </a:solidFill>
              <a:latin typeface="Calibri"/>
              <a:ea typeface="Calibri"/>
              <a:cs typeface="Calibri"/>
              <a:sym typeface="Calibri"/>
            </a:endParaRPr>
          </a:p>
        </p:txBody>
      </p:sp>
      <p:sp>
        <p:nvSpPr>
          <p:cNvPr id="526" name="Google Shape;526;g2d4830f0eda_0_229"/>
          <p:cNvSpPr/>
          <p:nvPr/>
        </p:nvSpPr>
        <p:spPr>
          <a:xfrm>
            <a:off x="2674200" y="3797200"/>
            <a:ext cx="7330200" cy="5517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27" name="Google Shape;527;g2d4830f0eda_0_229"/>
          <p:cNvPicPr preferRelativeResize="0"/>
          <p:nvPr/>
        </p:nvPicPr>
        <p:blipFill rotWithShape="1">
          <a:blip r:embed="rId3">
            <a:alphaModFix/>
          </a:blip>
          <a:srcRect/>
          <a:stretch/>
        </p:blipFill>
        <p:spPr>
          <a:xfrm>
            <a:off x="5887313" y="2930888"/>
            <a:ext cx="655775" cy="655825"/>
          </a:xfrm>
          <a:prstGeom prst="rect">
            <a:avLst/>
          </a:prstGeom>
          <a:noFill/>
          <a:ln>
            <a:noFill/>
          </a:ln>
        </p:spPr>
      </p:pic>
      <p:sp>
        <p:nvSpPr>
          <p:cNvPr id="528" name="Google Shape;528;g2d4830f0eda_0_229"/>
          <p:cNvSpPr/>
          <p:nvPr/>
        </p:nvSpPr>
        <p:spPr>
          <a:xfrm>
            <a:off x="2915488" y="4433825"/>
            <a:ext cx="6599400" cy="4913400"/>
          </a:xfrm>
          <a:prstGeom prst="rect">
            <a:avLst/>
          </a:prstGeom>
          <a:noFill/>
          <a:ln>
            <a:noFill/>
          </a:ln>
        </p:spPr>
        <p:txBody>
          <a:bodyPr spcFirstLastPara="1" wrap="square" lIns="0" tIns="0" rIns="0" bIns="0" anchor="t" anchorCtr="0">
            <a:noAutofit/>
          </a:bodyPr>
          <a:lstStyle/>
          <a:p>
            <a:pPr marL="457200" lvl="0" indent="-412750" algn="l" rtl="0">
              <a:lnSpc>
                <a:spcPct val="90000"/>
              </a:lnSpc>
              <a:spcBef>
                <a:spcPts val="1000"/>
              </a:spcBef>
              <a:spcAft>
                <a:spcPts val="0"/>
              </a:spcAft>
              <a:buClr>
                <a:schemeClr val="dk1"/>
              </a:buClr>
              <a:buSzPts val="2900"/>
              <a:buFont typeface="Montserrat"/>
              <a:buChar char="●"/>
            </a:pPr>
            <a:r>
              <a:rPr lang="ro" sz="2900">
                <a:solidFill>
                  <a:schemeClr val="dk1"/>
                </a:solidFill>
                <a:latin typeface="Montserrat"/>
                <a:ea typeface="Montserrat"/>
                <a:cs typeface="Montserrat"/>
                <a:sym typeface="Montserrat"/>
              </a:rPr>
              <a:t>Businessul are funcții distincte pe care le oferă</a:t>
            </a:r>
            <a:endParaRPr sz="2900">
              <a:solidFill>
                <a:schemeClr val="dk1"/>
              </a:solidFill>
              <a:latin typeface="Montserrat"/>
              <a:ea typeface="Montserrat"/>
              <a:cs typeface="Montserrat"/>
              <a:sym typeface="Montserrat"/>
            </a:endParaRPr>
          </a:p>
          <a:p>
            <a:pPr marL="457200" lvl="0" indent="-412750" algn="l" rtl="0">
              <a:lnSpc>
                <a:spcPct val="90000"/>
              </a:lnSpc>
              <a:spcBef>
                <a:spcPts val="0"/>
              </a:spcBef>
              <a:spcAft>
                <a:spcPts val="0"/>
              </a:spcAft>
              <a:buClr>
                <a:schemeClr val="dk1"/>
              </a:buClr>
              <a:buSzPts val="2900"/>
              <a:buFont typeface="Montserrat"/>
              <a:buChar char="●"/>
            </a:pPr>
            <a:r>
              <a:rPr lang="ro" sz="2900">
                <a:solidFill>
                  <a:schemeClr val="dk1"/>
                </a:solidFill>
                <a:latin typeface="Montserrat"/>
                <a:ea typeface="Montserrat"/>
                <a:cs typeface="Montserrat"/>
                <a:sym typeface="Montserrat"/>
              </a:rPr>
              <a:t>Aplicația trebuie să se adapteze ușor la schimbări</a:t>
            </a:r>
            <a:endParaRPr sz="2900">
              <a:solidFill>
                <a:schemeClr val="dk1"/>
              </a:solidFill>
              <a:latin typeface="Montserrat"/>
              <a:ea typeface="Montserrat"/>
              <a:cs typeface="Montserrat"/>
              <a:sym typeface="Montserrat"/>
            </a:endParaRPr>
          </a:p>
          <a:p>
            <a:pPr marL="457200" lvl="0" indent="-412750" algn="l" rtl="0">
              <a:lnSpc>
                <a:spcPct val="90000"/>
              </a:lnSpc>
              <a:spcBef>
                <a:spcPts val="0"/>
              </a:spcBef>
              <a:spcAft>
                <a:spcPts val="0"/>
              </a:spcAft>
              <a:buClr>
                <a:schemeClr val="dk1"/>
              </a:buClr>
              <a:buSzPts val="2900"/>
              <a:buFont typeface="Montserrat"/>
              <a:buChar char="●"/>
            </a:pPr>
            <a:r>
              <a:rPr lang="ro" sz="2900">
                <a:solidFill>
                  <a:schemeClr val="dk1"/>
                </a:solidFill>
                <a:latin typeface="Montserrat"/>
                <a:ea typeface="Montserrat"/>
                <a:cs typeface="Montserrat"/>
                <a:sym typeface="Montserrat"/>
              </a:rPr>
              <a:t>Scalabilitate și Fault Tolerance</a:t>
            </a:r>
            <a:endParaRPr sz="2900">
              <a:solidFill>
                <a:schemeClr val="dk1"/>
              </a:solidFill>
              <a:latin typeface="Montserrat"/>
              <a:ea typeface="Montserrat"/>
              <a:cs typeface="Montserrat"/>
              <a:sym typeface="Montserrat"/>
            </a:endParaRPr>
          </a:p>
          <a:p>
            <a:pPr marL="457200" lvl="0" indent="-412750" algn="l" rtl="0">
              <a:lnSpc>
                <a:spcPct val="90000"/>
              </a:lnSpc>
              <a:spcBef>
                <a:spcPts val="0"/>
              </a:spcBef>
              <a:spcAft>
                <a:spcPts val="0"/>
              </a:spcAft>
              <a:buClr>
                <a:schemeClr val="dk1"/>
              </a:buClr>
              <a:buSzPts val="2900"/>
              <a:buFont typeface="Montserrat"/>
              <a:buChar char="●"/>
            </a:pPr>
            <a:r>
              <a:rPr lang="ro" sz="2900">
                <a:solidFill>
                  <a:schemeClr val="dk1"/>
                </a:solidFill>
                <a:latin typeface="Montserrat"/>
                <a:ea typeface="Montserrat"/>
                <a:cs typeface="Montserrat"/>
                <a:sym typeface="Montserrat"/>
              </a:rPr>
              <a:t>Aplicația trebuie să fie ușor extensibilă</a:t>
            </a:r>
            <a:endParaRPr sz="2900">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2400"/>
              <a:buFont typeface="Montserrat Medium"/>
              <a:buNone/>
            </a:pPr>
            <a:endParaRPr sz="2400">
              <a:latin typeface="Montserrat Medium"/>
              <a:ea typeface="Montserrat Medium"/>
              <a:cs typeface="Montserrat Medium"/>
              <a:sym typeface="Montserrat Medium"/>
            </a:endParaRPr>
          </a:p>
        </p:txBody>
      </p:sp>
      <p:sp>
        <p:nvSpPr>
          <p:cNvPr id="529" name="Google Shape;529;g2d4830f0eda_0_229"/>
          <p:cNvSpPr/>
          <p:nvPr/>
        </p:nvSpPr>
        <p:spPr>
          <a:xfrm>
            <a:off x="10447750" y="3896375"/>
            <a:ext cx="6751800" cy="54180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0" name="Google Shape;530;g2d4830f0eda_0_229"/>
          <p:cNvSpPr txBox="1"/>
          <p:nvPr/>
        </p:nvSpPr>
        <p:spPr>
          <a:xfrm>
            <a:off x="10988050" y="4433825"/>
            <a:ext cx="5671200" cy="2174400"/>
          </a:xfrm>
          <a:prstGeom prst="rect">
            <a:avLst/>
          </a:prstGeom>
          <a:noFill/>
          <a:ln>
            <a:noFill/>
          </a:ln>
        </p:spPr>
        <p:txBody>
          <a:bodyPr spcFirstLastPara="1" wrap="square" lIns="91425" tIns="91425" rIns="91425" bIns="91425" anchor="t" anchorCtr="0">
            <a:noAutofit/>
          </a:bodyPr>
          <a:lstStyle/>
          <a:p>
            <a:pPr marL="457200" marR="0" lvl="0" indent="-412750" algn="l" rtl="0">
              <a:lnSpc>
                <a:spcPct val="100000"/>
              </a:lnSpc>
              <a:spcBef>
                <a:spcPts val="0"/>
              </a:spcBef>
              <a:spcAft>
                <a:spcPts val="0"/>
              </a:spcAft>
              <a:buSzPts val="2900"/>
              <a:buFont typeface="Montserrat"/>
              <a:buChar char="●"/>
            </a:pPr>
            <a:r>
              <a:rPr lang="ro" sz="2900">
                <a:latin typeface="Montserrat"/>
                <a:ea typeface="Montserrat"/>
                <a:cs typeface="Montserrat"/>
                <a:sym typeface="Montserrat"/>
              </a:rPr>
              <a:t>complexitate ridicată</a:t>
            </a:r>
            <a:endParaRPr sz="2900">
              <a:latin typeface="Montserrat"/>
              <a:ea typeface="Montserrat"/>
              <a:cs typeface="Montserrat"/>
              <a:sym typeface="Montserrat"/>
            </a:endParaRPr>
          </a:p>
          <a:p>
            <a:pPr marL="457200" marR="0" lvl="0" indent="-412750" algn="l" rtl="0">
              <a:lnSpc>
                <a:spcPct val="100000"/>
              </a:lnSpc>
              <a:spcBef>
                <a:spcPts val="0"/>
              </a:spcBef>
              <a:spcAft>
                <a:spcPts val="0"/>
              </a:spcAft>
              <a:buSzPts val="2900"/>
              <a:buFont typeface="Montserrat"/>
              <a:buChar char="●"/>
            </a:pPr>
            <a:r>
              <a:rPr lang="ro" sz="2900">
                <a:latin typeface="Montserrat"/>
                <a:ea typeface="Montserrat"/>
                <a:cs typeface="Montserrat"/>
                <a:sym typeface="Montserrat"/>
              </a:rPr>
              <a:t>dacă datele sunt tight coupled</a:t>
            </a:r>
            <a:endParaRPr sz="2900">
              <a:latin typeface="Montserrat"/>
              <a:ea typeface="Montserrat"/>
              <a:cs typeface="Montserrat"/>
              <a:sym typeface="Montserrat"/>
            </a:endParaRPr>
          </a:p>
          <a:p>
            <a:pPr marL="457200" marR="0" lvl="0" indent="-412750" algn="l" rtl="0">
              <a:lnSpc>
                <a:spcPct val="100000"/>
              </a:lnSpc>
              <a:spcBef>
                <a:spcPts val="0"/>
              </a:spcBef>
              <a:spcAft>
                <a:spcPts val="0"/>
              </a:spcAft>
              <a:buSzPts val="2900"/>
              <a:buFont typeface="Montserrat"/>
              <a:buChar char="●"/>
            </a:pPr>
            <a:r>
              <a:rPr lang="ro" sz="2900">
                <a:latin typeface="Montserrat"/>
                <a:ea typeface="Montserrat"/>
                <a:cs typeface="Montserrat"/>
                <a:sym typeface="Montserrat"/>
              </a:rPr>
              <a:t>latency</a:t>
            </a:r>
            <a:endParaRPr sz="2900">
              <a:latin typeface="Montserrat"/>
              <a:ea typeface="Montserrat"/>
              <a:cs typeface="Montserrat"/>
              <a:sym typeface="Montserrat"/>
            </a:endParaRPr>
          </a:p>
          <a:p>
            <a:pPr marL="457200" marR="0" lvl="0" indent="-412750" algn="l" rtl="0">
              <a:lnSpc>
                <a:spcPct val="100000"/>
              </a:lnSpc>
              <a:spcBef>
                <a:spcPts val="0"/>
              </a:spcBef>
              <a:spcAft>
                <a:spcPts val="0"/>
              </a:spcAft>
              <a:buSzPts val="2900"/>
              <a:buFont typeface="Montserrat"/>
              <a:buChar char="●"/>
            </a:pPr>
            <a:r>
              <a:rPr lang="ro" sz="2900">
                <a:latin typeface="Montserrat"/>
                <a:ea typeface="Montserrat"/>
                <a:cs typeface="Montserrat"/>
                <a:sym typeface="Montserrat"/>
              </a:rPr>
              <a:t>team debates</a:t>
            </a:r>
            <a:endParaRPr sz="2900">
              <a:latin typeface="Montserrat"/>
              <a:ea typeface="Montserrat"/>
              <a:cs typeface="Montserrat"/>
              <a:sym typeface="Montserrat"/>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a:solidFill>
                <a:srgbClr val="000000"/>
              </a:solidFill>
              <a:latin typeface="Montserrat Medium"/>
              <a:ea typeface="Montserrat Medium"/>
              <a:cs typeface="Montserrat Medium"/>
              <a:sym typeface="Montserrat Medium"/>
            </a:endParaRPr>
          </a:p>
        </p:txBody>
      </p:sp>
      <p:pic>
        <p:nvPicPr>
          <p:cNvPr id="531" name="Google Shape;531;g2d4830f0eda_0_229"/>
          <p:cNvPicPr preferRelativeResize="0"/>
          <p:nvPr/>
        </p:nvPicPr>
        <p:blipFill rotWithShape="1">
          <a:blip r:embed="rId4">
            <a:alphaModFix/>
          </a:blip>
          <a:srcRect/>
          <a:stretch/>
        </p:blipFill>
        <p:spPr>
          <a:xfrm>
            <a:off x="13495750" y="2930950"/>
            <a:ext cx="655775" cy="65570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6"/>
        <p:cNvGrpSpPr/>
        <p:nvPr/>
      </p:nvGrpSpPr>
      <p:grpSpPr>
        <a:xfrm>
          <a:off x="0" y="0"/>
          <a:ext cx="0" cy="0"/>
          <a:chOff x="0" y="0"/>
          <a:chExt cx="0" cy="0"/>
        </a:xfrm>
      </p:grpSpPr>
      <p:sp>
        <p:nvSpPr>
          <p:cNvPr id="537" name="Google Shape;537;g2d4830f0eda_0_295"/>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38" name="Google Shape;538;g2d4830f0eda_0_295" descr="preencoded.png"/>
          <p:cNvPicPr preferRelativeResize="0"/>
          <p:nvPr/>
        </p:nvPicPr>
        <p:blipFill rotWithShape="1">
          <a:blip r:embed="rId3">
            <a:alphaModFix/>
          </a:blip>
          <a:srcRect/>
          <a:stretch/>
        </p:blipFill>
        <p:spPr>
          <a:xfrm>
            <a:off x="9318144" y="3014250"/>
            <a:ext cx="3196302" cy="520812"/>
          </a:xfrm>
          <a:prstGeom prst="rect">
            <a:avLst/>
          </a:prstGeom>
          <a:noFill/>
          <a:ln>
            <a:noFill/>
          </a:ln>
        </p:spPr>
      </p:pic>
      <p:pic>
        <p:nvPicPr>
          <p:cNvPr id="539" name="Google Shape;539;g2d4830f0eda_0_295" descr="preencoded.png"/>
          <p:cNvPicPr preferRelativeResize="0"/>
          <p:nvPr/>
        </p:nvPicPr>
        <p:blipFill rotWithShape="1">
          <a:blip r:embed="rId4">
            <a:alphaModFix/>
          </a:blip>
          <a:srcRect/>
          <a:stretch/>
        </p:blipFill>
        <p:spPr>
          <a:xfrm>
            <a:off x="4376912" y="4276556"/>
            <a:ext cx="13276950" cy="16392"/>
          </a:xfrm>
          <a:prstGeom prst="rect">
            <a:avLst/>
          </a:prstGeom>
          <a:noFill/>
          <a:ln>
            <a:noFill/>
          </a:ln>
        </p:spPr>
      </p:pic>
      <p:pic>
        <p:nvPicPr>
          <p:cNvPr id="540" name="Google Shape;540;g2d4830f0eda_0_295" descr="preencoded.png"/>
          <p:cNvPicPr preferRelativeResize="0"/>
          <p:nvPr/>
        </p:nvPicPr>
        <p:blipFill rotWithShape="1">
          <a:blip r:embed="rId5">
            <a:alphaModFix/>
          </a:blip>
          <a:srcRect/>
          <a:stretch/>
        </p:blipFill>
        <p:spPr>
          <a:xfrm>
            <a:off x="4376912" y="4957836"/>
            <a:ext cx="13276950" cy="16392"/>
          </a:xfrm>
          <a:prstGeom prst="rect">
            <a:avLst/>
          </a:prstGeom>
          <a:noFill/>
          <a:ln>
            <a:noFill/>
          </a:ln>
        </p:spPr>
      </p:pic>
      <p:sp>
        <p:nvSpPr>
          <p:cNvPr id="541" name="Google Shape;541;g2d4830f0eda_0_295"/>
          <p:cNvSpPr/>
          <p:nvPr/>
        </p:nvSpPr>
        <p:spPr>
          <a:xfrm>
            <a:off x="2802600" y="939075"/>
            <a:ext cx="148512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latin typeface="Montserrat"/>
                <a:ea typeface="Montserrat"/>
                <a:cs typeface="Montserrat"/>
                <a:sym typeface="Montserrat"/>
              </a:rPr>
              <a:t>Characteristics - Microservice architecture</a:t>
            </a:r>
            <a:endParaRPr sz="7200" b="0" i="0" u="none" strike="noStrike" cap="none" dirty="0">
              <a:solidFill>
                <a:schemeClr val="dk1"/>
              </a:solidFill>
              <a:latin typeface="Calibri"/>
              <a:ea typeface="Calibri"/>
              <a:cs typeface="Calibri"/>
              <a:sym typeface="Calibri"/>
            </a:endParaRPr>
          </a:p>
        </p:txBody>
      </p:sp>
      <p:sp>
        <p:nvSpPr>
          <p:cNvPr id="542" name="Google Shape;542;g2d4830f0eda_0_295"/>
          <p:cNvSpPr/>
          <p:nvPr/>
        </p:nvSpPr>
        <p:spPr>
          <a:xfrm>
            <a:off x="9806325" y="3098400"/>
            <a:ext cx="2038500" cy="352500"/>
          </a:xfrm>
          <a:prstGeom prst="rect">
            <a:avLst/>
          </a:prstGeom>
          <a:noFill/>
          <a:ln>
            <a:noFill/>
          </a:ln>
        </p:spPr>
        <p:txBody>
          <a:bodyPr spcFirstLastPara="1" wrap="square" lIns="0" tIns="0" rIns="0" bIns="0" anchor="t" anchorCtr="0">
            <a:noAutofit/>
          </a:bodyPr>
          <a:lstStyle/>
          <a:p>
            <a:pPr marL="0" marR="0" lvl="0" indent="0" algn="ctr"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Rating</a:t>
            </a:r>
            <a:endParaRPr sz="2259" b="0" i="0" u="none" strike="noStrike" cap="none">
              <a:solidFill>
                <a:schemeClr val="dk1"/>
              </a:solidFill>
              <a:latin typeface="Calibri"/>
              <a:ea typeface="Calibri"/>
              <a:cs typeface="Calibri"/>
              <a:sym typeface="Calibri"/>
            </a:endParaRPr>
          </a:p>
        </p:txBody>
      </p:sp>
      <p:sp>
        <p:nvSpPr>
          <p:cNvPr id="543" name="Google Shape;543;g2d4830f0eda_0_295"/>
          <p:cNvSpPr/>
          <p:nvPr/>
        </p:nvSpPr>
        <p:spPr>
          <a:xfrm>
            <a:off x="10301900" y="3743587"/>
            <a:ext cx="1228800" cy="247800"/>
          </a:xfrm>
          <a:prstGeom prst="rect">
            <a:avLst/>
          </a:prstGeom>
          <a:noFill/>
          <a:ln>
            <a:noFill/>
          </a:ln>
        </p:spPr>
        <p:txBody>
          <a:bodyPr spcFirstLastPara="1" wrap="square" lIns="0" tIns="0" rIns="0" bIns="0" anchor="t" anchorCtr="0">
            <a:noAutofit/>
          </a:bodyPr>
          <a:lstStyle/>
          <a:p>
            <a:pPr marL="0" marR="0" lvl="0" indent="0" algn="ctr" rtl="0">
              <a:lnSpc>
                <a:spcPct val="85359"/>
              </a:lnSpc>
              <a:spcBef>
                <a:spcPts val="0"/>
              </a:spcBef>
              <a:spcAft>
                <a:spcPts val="0"/>
              </a:spcAft>
              <a:buClr>
                <a:srgbClr val="000000"/>
              </a:buClr>
              <a:buSzPts val="1612"/>
              <a:buFont typeface="Montserrat"/>
              <a:buNone/>
            </a:pPr>
            <a:r>
              <a:rPr lang="ro" sz="1612">
                <a:latin typeface="Montserrat"/>
                <a:ea typeface="Montserrat"/>
                <a:cs typeface="Montserrat"/>
                <a:sym typeface="Montserrat"/>
              </a:rPr>
              <a:t>Domain</a:t>
            </a:r>
            <a:endParaRPr sz="1612" b="0" i="0" u="none" strike="noStrike" cap="none">
              <a:solidFill>
                <a:schemeClr val="dk1"/>
              </a:solidFill>
              <a:latin typeface="Calibri"/>
              <a:ea typeface="Calibri"/>
              <a:cs typeface="Calibri"/>
              <a:sym typeface="Calibri"/>
            </a:endParaRPr>
          </a:p>
        </p:txBody>
      </p:sp>
      <p:sp>
        <p:nvSpPr>
          <p:cNvPr id="544" name="Google Shape;544;g2d4830f0eda_0_295"/>
          <p:cNvSpPr/>
          <p:nvPr/>
        </p:nvSpPr>
        <p:spPr>
          <a:xfrm>
            <a:off x="4376900" y="3803875"/>
            <a:ext cx="2657400" cy="3981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Partitioning type</a:t>
            </a:r>
            <a:endParaRPr sz="2259" b="0" i="0" u="none" strike="noStrike" cap="none">
              <a:solidFill>
                <a:schemeClr val="dk1"/>
              </a:solidFill>
              <a:latin typeface="Calibri"/>
              <a:ea typeface="Calibri"/>
              <a:cs typeface="Calibri"/>
              <a:sym typeface="Calibri"/>
            </a:endParaRPr>
          </a:p>
        </p:txBody>
      </p:sp>
      <p:sp>
        <p:nvSpPr>
          <p:cNvPr id="545" name="Google Shape;545;g2d4830f0eda_0_295"/>
          <p:cNvSpPr/>
          <p:nvPr/>
        </p:nvSpPr>
        <p:spPr>
          <a:xfrm>
            <a:off x="4401956" y="44491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Overall Cost</a:t>
            </a:r>
            <a:endParaRPr sz="2259" b="0" i="0" u="none" strike="noStrike" cap="none">
              <a:solidFill>
                <a:schemeClr val="dk1"/>
              </a:solidFill>
              <a:latin typeface="Calibri"/>
              <a:ea typeface="Calibri"/>
              <a:cs typeface="Calibri"/>
              <a:sym typeface="Calibri"/>
            </a:endParaRPr>
          </a:p>
        </p:txBody>
      </p:sp>
      <p:sp>
        <p:nvSpPr>
          <p:cNvPr id="546" name="Google Shape;546;g2d4830f0eda_0_295"/>
          <p:cNvSpPr/>
          <p:nvPr/>
        </p:nvSpPr>
        <p:spPr>
          <a:xfrm>
            <a:off x="4401956" y="51611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Agility</a:t>
            </a:r>
            <a:endParaRPr sz="2259" b="0" i="0" u="none" strike="noStrike" cap="none">
              <a:solidFill>
                <a:schemeClr val="dk1"/>
              </a:solidFill>
              <a:latin typeface="Calibri"/>
              <a:ea typeface="Calibri"/>
              <a:cs typeface="Calibri"/>
              <a:sym typeface="Calibri"/>
            </a:endParaRPr>
          </a:p>
        </p:txBody>
      </p:sp>
      <p:pic>
        <p:nvPicPr>
          <p:cNvPr id="547" name="Google Shape;547;g2d4830f0eda_0_295" descr="preencoded.png"/>
          <p:cNvPicPr preferRelativeResize="0"/>
          <p:nvPr/>
        </p:nvPicPr>
        <p:blipFill rotWithShape="1">
          <a:blip r:embed="rId4">
            <a:alphaModFix/>
          </a:blip>
          <a:srcRect/>
          <a:stretch/>
        </p:blipFill>
        <p:spPr>
          <a:xfrm>
            <a:off x="4401962" y="6387206"/>
            <a:ext cx="13276950" cy="16392"/>
          </a:xfrm>
          <a:prstGeom prst="rect">
            <a:avLst/>
          </a:prstGeom>
          <a:noFill/>
          <a:ln>
            <a:noFill/>
          </a:ln>
        </p:spPr>
      </p:pic>
      <p:pic>
        <p:nvPicPr>
          <p:cNvPr id="548" name="Google Shape;548;g2d4830f0eda_0_295" descr="preencoded.png"/>
          <p:cNvPicPr preferRelativeResize="0"/>
          <p:nvPr/>
        </p:nvPicPr>
        <p:blipFill rotWithShape="1">
          <a:blip r:embed="rId5">
            <a:alphaModFix/>
          </a:blip>
          <a:srcRect/>
          <a:stretch/>
        </p:blipFill>
        <p:spPr>
          <a:xfrm>
            <a:off x="4401962" y="7068486"/>
            <a:ext cx="13276950" cy="16392"/>
          </a:xfrm>
          <a:prstGeom prst="rect">
            <a:avLst/>
          </a:prstGeom>
          <a:noFill/>
          <a:ln>
            <a:noFill/>
          </a:ln>
        </p:spPr>
      </p:pic>
      <p:sp>
        <p:nvSpPr>
          <p:cNvPr id="549" name="Google Shape;549;g2d4830f0eda_0_295"/>
          <p:cNvSpPr/>
          <p:nvPr/>
        </p:nvSpPr>
        <p:spPr>
          <a:xfrm>
            <a:off x="4376899" y="5958050"/>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Simplicity</a:t>
            </a:r>
            <a:endParaRPr sz="2259" b="0" i="0" u="none" strike="noStrike" cap="none">
              <a:solidFill>
                <a:schemeClr val="dk1"/>
              </a:solidFill>
              <a:latin typeface="Calibri"/>
              <a:ea typeface="Calibri"/>
              <a:cs typeface="Calibri"/>
              <a:sym typeface="Calibri"/>
            </a:endParaRPr>
          </a:p>
        </p:txBody>
      </p:sp>
      <p:sp>
        <p:nvSpPr>
          <p:cNvPr id="550" name="Google Shape;550;g2d4830f0eda_0_295"/>
          <p:cNvSpPr/>
          <p:nvPr/>
        </p:nvSpPr>
        <p:spPr>
          <a:xfrm>
            <a:off x="4401956" y="65866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Scalability</a:t>
            </a:r>
            <a:endParaRPr sz="2259" b="0" i="0" u="none" strike="noStrike" cap="none">
              <a:solidFill>
                <a:schemeClr val="dk1"/>
              </a:solidFill>
              <a:latin typeface="Calibri"/>
              <a:ea typeface="Calibri"/>
              <a:cs typeface="Calibri"/>
              <a:sym typeface="Calibri"/>
            </a:endParaRPr>
          </a:p>
        </p:txBody>
      </p:sp>
      <p:sp>
        <p:nvSpPr>
          <p:cNvPr id="551" name="Google Shape;551;g2d4830f0eda_0_295"/>
          <p:cNvSpPr/>
          <p:nvPr/>
        </p:nvSpPr>
        <p:spPr>
          <a:xfrm>
            <a:off x="4401956" y="73116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Fault Tolerance</a:t>
            </a:r>
            <a:endParaRPr sz="2259" b="0" i="0" u="none" strike="noStrike" cap="none">
              <a:solidFill>
                <a:schemeClr val="dk1"/>
              </a:solidFill>
              <a:latin typeface="Calibri"/>
              <a:ea typeface="Calibri"/>
              <a:cs typeface="Calibri"/>
              <a:sym typeface="Calibri"/>
            </a:endParaRPr>
          </a:p>
        </p:txBody>
      </p:sp>
      <p:pic>
        <p:nvPicPr>
          <p:cNvPr id="552" name="Google Shape;552;g2d4830f0eda_0_295" descr="preencoded.png"/>
          <p:cNvPicPr preferRelativeResize="0"/>
          <p:nvPr/>
        </p:nvPicPr>
        <p:blipFill rotWithShape="1">
          <a:blip r:embed="rId4">
            <a:alphaModFix/>
          </a:blip>
          <a:srcRect/>
          <a:stretch/>
        </p:blipFill>
        <p:spPr>
          <a:xfrm>
            <a:off x="4401962" y="5700569"/>
            <a:ext cx="13276950" cy="16392"/>
          </a:xfrm>
          <a:prstGeom prst="rect">
            <a:avLst/>
          </a:prstGeom>
          <a:noFill/>
          <a:ln>
            <a:noFill/>
          </a:ln>
        </p:spPr>
      </p:pic>
      <p:pic>
        <p:nvPicPr>
          <p:cNvPr id="553" name="Google Shape;553;g2d4830f0eda_0_295" descr="preencoded.png"/>
          <p:cNvPicPr preferRelativeResize="0"/>
          <p:nvPr/>
        </p:nvPicPr>
        <p:blipFill rotWithShape="1">
          <a:blip r:embed="rId4">
            <a:alphaModFix/>
          </a:blip>
          <a:srcRect/>
          <a:stretch/>
        </p:blipFill>
        <p:spPr>
          <a:xfrm>
            <a:off x="4484087" y="8572156"/>
            <a:ext cx="13276950" cy="16392"/>
          </a:xfrm>
          <a:prstGeom prst="rect">
            <a:avLst/>
          </a:prstGeom>
          <a:noFill/>
          <a:ln>
            <a:noFill/>
          </a:ln>
        </p:spPr>
      </p:pic>
      <p:pic>
        <p:nvPicPr>
          <p:cNvPr id="554" name="Google Shape;554;g2d4830f0eda_0_295" descr="preencoded.png"/>
          <p:cNvPicPr preferRelativeResize="0"/>
          <p:nvPr/>
        </p:nvPicPr>
        <p:blipFill rotWithShape="1">
          <a:blip r:embed="rId5">
            <a:alphaModFix/>
          </a:blip>
          <a:srcRect/>
          <a:stretch/>
        </p:blipFill>
        <p:spPr>
          <a:xfrm>
            <a:off x="4484087" y="9253436"/>
            <a:ext cx="13276950" cy="16392"/>
          </a:xfrm>
          <a:prstGeom prst="rect">
            <a:avLst/>
          </a:prstGeom>
          <a:noFill/>
          <a:ln>
            <a:noFill/>
          </a:ln>
        </p:spPr>
      </p:pic>
      <p:sp>
        <p:nvSpPr>
          <p:cNvPr id="555" name="Google Shape;555;g2d4830f0eda_0_295"/>
          <p:cNvSpPr/>
          <p:nvPr/>
        </p:nvSpPr>
        <p:spPr>
          <a:xfrm>
            <a:off x="4376899" y="7959213"/>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Performance</a:t>
            </a:r>
            <a:endParaRPr sz="2259" b="0" i="0" u="none" strike="noStrike" cap="none">
              <a:solidFill>
                <a:schemeClr val="dk1"/>
              </a:solidFill>
              <a:latin typeface="Calibri"/>
              <a:ea typeface="Calibri"/>
              <a:cs typeface="Calibri"/>
              <a:sym typeface="Calibri"/>
            </a:endParaRPr>
          </a:p>
        </p:txBody>
      </p:sp>
      <p:sp>
        <p:nvSpPr>
          <p:cNvPr id="556" name="Google Shape;556;g2d4830f0eda_0_295"/>
          <p:cNvSpPr/>
          <p:nvPr/>
        </p:nvSpPr>
        <p:spPr>
          <a:xfrm>
            <a:off x="4401956" y="876307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Extensibility</a:t>
            </a:r>
            <a:endParaRPr sz="2259" b="0" i="0" u="none" strike="noStrike" cap="none">
              <a:solidFill>
                <a:schemeClr val="dk1"/>
              </a:solidFill>
              <a:latin typeface="Calibri"/>
              <a:ea typeface="Calibri"/>
              <a:cs typeface="Calibri"/>
              <a:sym typeface="Calibri"/>
            </a:endParaRPr>
          </a:p>
        </p:txBody>
      </p:sp>
      <p:pic>
        <p:nvPicPr>
          <p:cNvPr id="557" name="Google Shape;557;g2d4830f0eda_0_295" descr="preencoded.png"/>
          <p:cNvPicPr preferRelativeResize="0"/>
          <p:nvPr/>
        </p:nvPicPr>
        <p:blipFill rotWithShape="1">
          <a:blip r:embed="rId4">
            <a:alphaModFix/>
          </a:blip>
          <a:srcRect/>
          <a:stretch/>
        </p:blipFill>
        <p:spPr>
          <a:xfrm>
            <a:off x="4376912" y="7808844"/>
            <a:ext cx="13276950" cy="16392"/>
          </a:xfrm>
          <a:prstGeom prst="rect">
            <a:avLst/>
          </a:prstGeom>
          <a:noFill/>
          <a:ln>
            <a:noFill/>
          </a:ln>
        </p:spPr>
      </p:pic>
      <p:sp>
        <p:nvSpPr>
          <p:cNvPr id="558" name="Google Shape;558;g2d4830f0eda_0_295"/>
          <p:cNvSpPr/>
          <p:nvPr/>
        </p:nvSpPr>
        <p:spPr>
          <a:xfrm>
            <a:off x="94118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9" name="Google Shape;559;g2d4830f0eda_0_295"/>
          <p:cNvSpPr/>
          <p:nvPr/>
        </p:nvSpPr>
        <p:spPr>
          <a:xfrm>
            <a:off x="9412346"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0" name="Google Shape;560;g2d4830f0eda_0_295"/>
          <p:cNvSpPr/>
          <p:nvPr/>
        </p:nvSpPr>
        <p:spPr>
          <a:xfrm>
            <a:off x="99259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61" name="Google Shape;561;g2d4830f0eda_0_295" descr="Symbol för dollar ikon för pengar | Public domain vektorer"/>
          <p:cNvPicPr preferRelativeResize="0"/>
          <p:nvPr/>
        </p:nvPicPr>
        <p:blipFill>
          <a:blip r:embed="rId6">
            <a:alphaModFix/>
          </a:blip>
          <a:stretch>
            <a:fillRect/>
          </a:stretch>
        </p:blipFill>
        <p:spPr>
          <a:xfrm>
            <a:off x="9413250" y="4364984"/>
            <a:ext cx="520800" cy="520800"/>
          </a:xfrm>
          <a:prstGeom prst="rect">
            <a:avLst/>
          </a:prstGeom>
          <a:noFill/>
          <a:ln>
            <a:noFill/>
          </a:ln>
        </p:spPr>
      </p:pic>
      <p:pic>
        <p:nvPicPr>
          <p:cNvPr id="562" name="Google Shape;562;g2d4830f0eda_0_295" descr="Symbol för dollar ikon för pengar | Public domain vektorer"/>
          <p:cNvPicPr preferRelativeResize="0"/>
          <p:nvPr/>
        </p:nvPicPr>
        <p:blipFill>
          <a:blip r:embed="rId6">
            <a:alphaModFix/>
          </a:blip>
          <a:stretch>
            <a:fillRect/>
          </a:stretch>
        </p:blipFill>
        <p:spPr>
          <a:xfrm>
            <a:off x="9804300" y="4364996"/>
            <a:ext cx="520800" cy="520800"/>
          </a:xfrm>
          <a:prstGeom prst="rect">
            <a:avLst/>
          </a:prstGeom>
          <a:noFill/>
          <a:ln>
            <a:noFill/>
          </a:ln>
        </p:spPr>
      </p:pic>
      <p:pic>
        <p:nvPicPr>
          <p:cNvPr id="563" name="Google Shape;563;g2d4830f0eda_0_295" descr="Symbol för dollar ikon för pengar | Public domain vektorer"/>
          <p:cNvPicPr preferRelativeResize="0"/>
          <p:nvPr/>
        </p:nvPicPr>
        <p:blipFill>
          <a:blip r:embed="rId6">
            <a:alphaModFix/>
          </a:blip>
          <a:stretch>
            <a:fillRect/>
          </a:stretch>
        </p:blipFill>
        <p:spPr>
          <a:xfrm>
            <a:off x="10234175" y="4364984"/>
            <a:ext cx="520800" cy="520800"/>
          </a:xfrm>
          <a:prstGeom prst="rect">
            <a:avLst/>
          </a:prstGeom>
          <a:noFill/>
          <a:ln>
            <a:noFill/>
          </a:ln>
        </p:spPr>
      </p:pic>
      <p:pic>
        <p:nvPicPr>
          <p:cNvPr id="564" name="Google Shape;564;g2d4830f0eda_0_295" descr="Symbol för dollar ikon för pengar | Public domain vektorer"/>
          <p:cNvPicPr preferRelativeResize="0"/>
          <p:nvPr/>
        </p:nvPicPr>
        <p:blipFill>
          <a:blip r:embed="rId6">
            <a:alphaModFix/>
          </a:blip>
          <a:stretch>
            <a:fillRect/>
          </a:stretch>
        </p:blipFill>
        <p:spPr>
          <a:xfrm>
            <a:off x="10655888" y="4364996"/>
            <a:ext cx="520800" cy="520800"/>
          </a:xfrm>
          <a:prstGeom prst="rect">
            <a:avLst/>
          </a:prstGeom>
          <a:noFill/>
          <a:ln>
            <a:noFill/>
          </a:ln>
        </p:spPr>
      </p:pic>
      <p:pic>
        <p:nvPicPr>
          <p:cNvPr id="565" name="Google Shape;565;g2d4830f0eda_0_295" descr="Symbol för dollar ikon för pengar | Public domain vektorer"/>
          <p:cNvPicPr preferRelativeResize="0"/>
          <p:nvPr/>
        </p:nvPicPr>
        <p:blipFill>
          <a:blip r:embed="rId6">
            <a:alphaModFix/>
          </a:blip>
          <a:stretch>
            <a:fillRect/>
          </a:stretch>
        </p:blipFill>
        <p:spPr>
          <a:xfrm>
            <a:off x="11055100" y="4364996"/>
            <a:ext cx="520800" cy="520800"/>
          </a:xfrm>
          <a:prstGeom prst="rect">
            <a:avLst/>
          </a:prstGeom>
          <a:noFill/>
          <a:ln>
            <a:noFill/>
          </a:ln>
        </p:spPr>
      </p:pic>
      <p:sp>
        <p:nvSpPr>
          <p:cNvPr id="566" name="Google Shape;566;g2d4830f0eda_0_295"/>
          <p:cNvSpPr/>
          <p:nvPr/>
        </p:nvSpPr>
        <p:spPr>
          <a:xfrm>
            <a:off x="93862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7" name="Google Shape;567;g2d4830f0eda_0_295"/>
          <p:cNvSpPr/>
          <p:nvPr/>
        </p:nvSpPr>
        <p:spPr>
          <a:xfrm>
            <a:off x="99381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8" name="Google Shape;568;g2d4830f0eda_0_295"/>
          <p:cNvSpPr/>
          <p:nvPr/>
        </p:nvSpPr>
        <p:spPr>
          <a:xfrm>
            <a:off x="104900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g2d4830f0eda_0_295"/>
          <p:cNvSpPr/>
          <p:nvPr/>
        </p:nvSpPr>
        <p:spPr>
          <a:xfrm>
            <a:off x="10984875"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g2d4830f0eda_0_295"/>
          <p:cNvSpPr/>
          <p:nvPr/>
        </p:nvSpPr>
        <p:spPr>
          <a:xfrm>
            <a:off x="11518275"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g2d4830f0eda_0_295"/>
          <p:cNvSpPr/>
          <p:nvPr/>
        </p:nvSpPr>
        <p:spPr>
          <a:xfrm>
            <a:off x="94496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g2d4830f0eda_0_295"/>
          <p:cNvSpPr/>
          <p:nvPr/>
        </p:nvSpPr>
        <p:spPr>
          <a:xfrm>
            <a:off x="100015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g2d4830f0eda_0_295"/>
          <p:cNvSpPr/>
          <p:nvPr/>
        </p:nvSpPr>
        <p:spPr>
          <a:xfrm>
            <a:off x="105534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4" name="Google Shape;574;g2d4830f0eda_0_295"/>
          <p:cNvSpPr/>
          <p:nvPr/>
        </p:nvSpPr>
        <p:spPr>
          <a:xfrm>
            <a:off x="94132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5" name="Google Shape;575;g2d4830f0eda_0_295"/>
          <p:cNvSpPr/>
          <p:nvPr/>
        </p:nvSpPr>
        <p:spPr>
          <a:xfrm>
            <a:off x="99651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6" name="Google Shape;576;g2d4830f0eda_0_295"/>
          <p:cNvSpPr/>
          <p:nvPr/>
        </p:nvSpPr>
        <p:spPr>
          <a:xfrm>
            <a:off x="105170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g2d4830f0eda_0_295"/>
          <p:cNvSpPr/>
          <p:nvPr/>
        </p:nvSpPr>
        <p:spPr>
          <a:xfrm>
            <a:off x="11011875"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8" name="Google Shape;578;g2d4830f0eda_0_295"/>
          <p:cNvSpPr/>
          <p:nvPr/>
        </p:nvSpPr>
        <p:spPr>
          <a:xfrm>
            <a:off x="11545275"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9" name="Google Shape;579;g2d4830f0eda_0_295"/>
          <p:cNvSpPr/>
          <p:nvPr/>
        </p:nvSpPr>
        <p:spPr>
          <a:xfrm>
            <a:off x="9374838" y="72906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0" name="Google Shape;580;g2d4830f0eda_0_295"/>
          <p:cNvSpPr/>
          <p:nvPr/>
        </p:nvSpPr>
        <p:spPr>
          <a:xfrm>
            <a:off x="9926738" y="72906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1" name="Google Shape;581;g2d4830f0eda_0_295"/>
          <p:cNvSpPr/>
          <p:nvPr/>
        </p:nvSpPr>
        <p:spPr>
          <a:xfrm>
            <a:off x="10478638" y="72906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2" name="Google Shape;582;g2d4830f0eda_0_295"/>
          <p:cNvSpPr/>
          <p:nvPr/>
        </p:nvSpPr>
        <p:spPr>
          <a:xfrm>
            <a:off x="10973463" y="72906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3" name="Google Shape;583;g2d4830f0eda_0_295"/>
          <p:cNvSpPr/>
          <p:nvPr/>
        </p:nvSpPr>
        <p:spPr>
          <a:xfrm>
            <a:off x="11506863" y="729062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4" name="Google Shape;584;g2d4830f0eda_0_295"/>
          <p:cNvSpPr/>
          <p:nvPr/>
        </p:nvSpPr>
        <p:spPr>
          <a:xfrm>
            <a:off x="1112993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85" name="Google Shape;585;g2d4830f0eda_0_295"/>
          <p:cNvSpPr/>
          <p:nvPr/>
        </p:nvSpPr>
        <p:spPr>
          <a:xfrm>
            <a:off x="116572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0"/>
        <p:cNvGrpSpPr/>
        <p:nvPr/>
      </p:nvGrpSpPr>
      <p:grpSpPr>
        <a:xfrm>
          <a:off x="0" y="0"/>
          <a:ext cx="0" cy="0"/>
          <a:chOff x="0" y="0"/>
          <a:chExt cx="0" cy="0"/>
        </a:xfrm>
      </p:grpSpPr>
      <p:sp>
        <p:nvSpPr>
          <p:cNvPr id="591" name="Google Shape;591;g2d4830f0eda_0_365"/>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92" name="Google Shape;592;g2d4830f0eda_0_365" descr="preencoded.png"/>
          <p:cNvPicPr preferRelativeResize="0"/>
          <p:nvPr/>
        </p:nvPicPr>
        <p:blipFill rotWithShape="1">
          <a:blip r:embed="rId3">
            <a:alphaModFix/>
          </a:blip>
          <a:srcRect/>
          <a:stretch/>
        </p:blipFill>
        <p:spPr>
          <a:xfrm>
            <a:off x="16068675" y="8315325"/>
            <a:ext cx="971550" cy="971550"/>
          </a:xfrm>
          <a:prstGeom prst="rect">
            <a:avLst/>
          </a:prstGeom>
          <a:noFill/>
          <a:ln>
            <a:noFill/>
          </a:ln>
        </p:spPr>
      </p:pic>
      <p:sp>
        <p:nvSpPr>
          <p:cNvPr id="593" name="Google Shape;593;g2d4830f0eda_0_365"/>
          <p:cNvSpPr/>
          <p:nvPr/>
        </p:nvSpPr>
        <p:spPr>
          <a:xfrm>
            <a:off x="1143000" y="1019175"/>
            <a:ext cx="170862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Event Driven Architecture</a:t>
            </a:r>
            <a:endParaRPr sz="9450" b="1" i="0" u="none" strike="noStrike" cap="none">
              <a:solidFill>
                <a:srgbClr val="000000"/>
              </a:solidFill>
              <a:latin typeface="Montserrat"/>
              <a:ea typeface="Montserrat"/>
              <a:cs typeface="Montserrat"/>
              <a:sym typeface="Montserrat"/>
            </a:endParaRPr>
          </a:p>
        </p:txBody>
      </p:sp>
      <p:pic>
        <p:nvPicPr>
          <p:cNvPr id="594" name="Google Shape;594;g2d4830f0eda_0_365"/>
          <p:cNvPicPr preferRelativeResize="0"/>
          <p:nvPr/>
        </p:nvPicPr>
        <p:blipFill>
          <a:blip r:embed="rId4">
            <a:alphaModFix/>
          </a:blip>
          <a:stretch>
            <a:fillRect/>
          </a:stretch>
        </p:blipFill>
        <p:spPr>
          <a:xfrm>
            <a:off x="4912440" y="2404675"/>
            <a:ext cx="9547331" cy="736012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9"/>
        <p:cNvGrpSpPr/>
        <p:nvPr/>
      </p:nvGrpSpPr>
      <p:grpSpPr>
        <a:xfrm>
          <a:off x="0" y="0"/>
          <a:ext cx="0" cy="0"/>
          <a:chOff x="0" y="0"/>
          <a:chExt cx="0" cy="0"/>
        </a:xfrm>
      </p:grpSpPr>
      <p:sp>
        <p:nvSpPr>
          <p:cNvPr id="600" name="Google Shape;600;g2d4830f0eda_0_373"/>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1" name="Google Shape;601;g2d4830f0eda_0_373"/>
          <p:cNvSpPr/>
          <p:nvPr/>
        </p:nvSpPr>
        <p:spPr>
          <a:xfrm>
            <a:off x="2762250" y="418500"/>
            <a:ext cx="15011400" cy="333450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2" name="Google Shape;602;g2d4830f0eda_0_373"/>
          <p:cNvSpPr/>
          <p:nvPr/>
        </p:nvSpPr>
        <p:spPr>
          <a:xfrm>
            <a:off x="3282456" y="952500"/>
            <a:ext cx="143472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Event Driven Architecture</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603" name="Google Shape;603;g2d4830f0eda_0_373"/>
          <p:cNvSpPr/>
          <p:nvPr/>
        </p:nvSpPr>
        <p:spPr>
          <a:xfrm>
            <a:off x="3282446" y="2457450"/>
            <a:ext cx="13712100" cy="685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1000"/>
              </a:spcBef>
              <a:spcAft>
                <a:spcPts val="0"/>
              </a:spcAft>
              <a:buClr>
                <a:srgbClr val="000000"/>
              </a:buClr>
              <a:buSzPts val="2400"/>
              <a:buFont typeface="Montserrat Medium"/>
              <a:buNone/>
            </a:pPr>
            <a:r>
              <a:rPr lang="ro" sz="2400" b="0" i="0" u="none" strike="noStrike" cap="none" dirty="0">
                <a:solidFill>
                  <a:schemeClr val="dk1"/>
                </a:solidFill>
                <a:latin typeface="Montserrat"/>
                <a:ea typeface="Montserrat Medium"/>
                <a:cs typeface="Montserrat Medium"/>
                <a:sym typeface="Montserrat"/>
              </a:rPr>
              <a:t>Solves the complex workflow problems. Suitable for reactive systems</a:t>
            </a:r>
            <a:endParaRPr sz="2400" b="0" i="0" u="none" strike="noStrike" cap="none" dirty="0">
              <a:solidFill>
                <a:schemeClr val="dk1"/>
              </a:solidFill>
              <a:latin typeface="Montserrat Medium"/>
              <a:ea typeface="Montserrat Medium"/>
              <a:cs typeface="Montserrat Medium"/>
              <a:sym typeface="Montserrat Medium"/>
            </a:endParaRPr>
          </a:p>
        </p:txBody>
      </p:sp>
      <p:sp>
        <p:nvSpPr>
          <p:cNvPr id="604" name="Google Shape;604;g2d4830f0eda_0_373"/>
          <p:cNvSpPr/>
          <p:nvPr/>
        </p:nvSpPr>
        <p:spPr>
          <a:xfrm>
            <a:off x="2762250" y="4042675"/>
            <a:ext cx="8672700" cy="56586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5" name="Google Shape;605;g2d4830f0eda_0_373"/>
          <p:cNvSpPr/>
          <p:nvPr/>
        </p:nvSpPr>
        <p:spPr>
          <a:xfrm>
            <a:off x="3282451" y="4595850"/>
            <a:ext cx="7746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dirty="0">
                <a:solidFill>
                  <a:schemeClr val="dk1"/>
                </a:solidFill>
                <a:latin typeface="Montserrat"/>
                <a:ea typeface="Montserrat"/>
                <a:cs typeface="Montserrat"/>
                <a:sym typeface="Montserrat"/>
              </a:rPr>
              <a:t>Concepts </a:t>
            </a:r>
            <a:endParaRPr sz="7200" b="1" i="0" u="none" strike="noStrike" cap="none" dirty="0">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dirty="0">
              <a:solidFill>
                <a:schemeClr val="dk1"/>
              </a:solidFill>
              <a:latin typeface="Montserrat"/>
              <a:ea typeface="Montserrat"/>
              <a:cs typeface="Montserrat"/>
              <a:sym typeface="Montserrat"/>
            </a:endParaRPr>
          </a:p>
        </p:txBody>
      </p:sp>
      <p:sp>
        <p:nvSpPr>
          <p:cNvPr id="606" name="Google Shape;606;g2d4830f0eda_0_373"/>
          <p:cNvSpPr txBox="1"/>
          <p:nvPr/>
        </p:nvSpPr>
        <p:spPr>
          <a:xfrm>
            <a:off x="3282450" y="5796075"/>
            <a:ext cx="8249400"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2400" dirty="0">
              <a:latin typeface="Montserrat"/>
              <a:ea typeface="Montserrat"/>
              <a:cs typeface="Montserrat"/>
              <a:sym typeface="Montserrat"/>
            </a:endParaRPr>
          </a:p>
          <a:p>
            <a:pPr marL="457200" lvl="0" indent="-400050" algn="l" rtl="0">
              <a:spcBef>
                <a:spcPts val="0"/>
              </a:spcBef>
              <a:spcAft>
                <a:spcPts val="0"/>
              </a:spcAft>
              <a:buClr>
                <a:schemeClr val="dk1"/>
              </a:buClr>
              <a:buSzPts val="2700"/>
              <a:buFont typeface="Montserrat"/>
              <a:buChar char="●"/>
            </a:pPr>
            <a:r>
              <a:rPr lang="en-US" sz="2700" dirty="0">
                <a:latin typeface="Montserrat"/>
                <a:ea typeface="Montserrat"/>
                <a:cs typeface="Montserrat"/>
                <a:sym typeface="Montserrat"/>
              </a:rPr>
              <a:t>Async processing</a:t>
            </a:r>
            <a:endParaRPr sz="2700" dirty="0">
              <a:latin typeface="Montserrat"/>
              <a:ea typeface="Montserrat"/>
              <a:cs typeface="Montserrat"/>
              <a:sym typeface="Montserrat"/>
            </a:endParaRPr>
          </a:p>
          <a:p>
            <a:pPr marL="457200" lvl="0" indent="-400050" algn="l" rtl="0">
              <a:spcBef>
                <a:spcPts val="0"/>
              </a:spcBef>
              <a:spcAft>
                <a:spcPts val="0"/>
              </a:spcAft>
              <a:buSzPts val="2700"/>
              <a:buFont typeface="Montserrat"/>
              <a:buChar char="●"/>
            </a:pPr>
            <a:r>
              <a:rPr lang="en-US" sz="2700" dirty="0">
                <a:latin typeface="Montserrat"/>
                <a:ea typeface="Montserrat"/>
                <a:cs typeface="Montserrat"/>
                <a:sym typeface="Montserrat"/>
              </a:rPr>
              <a:t>Decoupling between producers and consumers</a:t>
            </a:r>
            <a:endParaRPr sz="2700" dirty="0">
              <a:latin typeface="Montserrat"/>
              <a:ea typeface="Montserrat"/>
              <a:cs typeface="Montserrat"/>
              <a:sym typeface="Montserrat"/>
            </a:endParaRPr>
          </a:p>
          <a:p>
            <a:pPr marL="457200" lvl="0" indent="-400050" algn="l" rtl="0">
              <a:spcBef>
                <a:spcPts val="0"/>
              </a:spcBef>
              <a:spcAft>
                <a:spcPts val="0"/>
              </a:spcAft>
              <a:buSzPts val="2700"/>
              <a:buFont typeface="Montserrat"/>
              <a:buChar char="●"/>
            </a:pPr>
            <a:r>
              <a:rPr lang="ro" sz="2700" dirty="0">
                <a:latin typeface="Montserrat"/>
                <a:ea typeface="Montserrat"/>
                <a:cs typeface="Montserrat"/>
                <a:sym typeface="Montserrat"/>
              </a:rPr>
              <a:t>components</a:t>
            </a:r>
            <a:endParaRPr sz="2700" dirty="0">
              <a:latin typeface="Montserrat"/>
              <a:ea typeface="Montserrat"/>
              <a:cs typeface="Montserrat"/>
              <a:sym typeface="Montserrat"/>
            </a:endParaRPr>
          </a:p>
          <a:p>
            <a:pPr marL="914400" lvl="1" indent="-400050" algn="l" rtl="0">
              <a:spcBef>
                <a:spcPts val="0"/>
              </a:spcBef>
              <a:spcAft>
                <a:spcPts val="0"/>
              </a:spcAft>
              <a:buSzPts val="2700"/>
              <a:buFont typeface="Montserrat"/>
              <a:buChar char="○"/>
            </a:pPr>
            <a:r>
              <a:rPr lang="ro" sz="2700" dirty="0">
                <a:latin typeface="Montserrat"/>
                <a:ea typeface="Montserrat"/>
                <a:cs typeface="Montserrat"/>
                <a:sym typeface="Montserrat"/>
              </a:rPr>
              <a:t>event processor</a:t>
            </a:r>
            <a:endParaRPr sz="2700" dirty="0">
              <a:latin typeface="Montserrat"/>
              <a:ea typeface="Montserrat"/>
              <a:cs typeface="Montserrat"/>
              <a:sym typeface="Montserrat"/>
            </a:endParaRPr>
          </a:p>
          <a:p>
            <a:pPr marL="914400" lvl="1" indent="-400050" algn="l" rtl="0">
              <a:spcBef>
                <a:spcPts val="0"/>
              </a:spcBef>
              <a:spcAft>
                <a:spcPts val="0"/>
              </a:spcAft>
              <a:buSzPts val="2700"/>
              <a:buFont typeface="Montserrat"/>
              <a:buChar char="○"/>
            </a:pPr>
            <a:r>
              <a:rPr lang="ro" sz="2700" dirty="0">
                <a:latin typeface="Montserrat"/>
                <a:ea typeface="Montserrat"/>
                <a:cs typeface="Montserrat"/>
                <a:sym typeface="Montserrat"/>
              </a:rPr>
              <a:t>initiative event </a:t>
            </a:r>
            <a:endParaRPr sz="2700" dirty="0">
              <a:latin typeface="Montserrat"/>
              <a:ea typeface="Montserrat"/>
              <a:cs typeface="Montserrat"/>
              <a:sym typeface="Montserrat"/>
            </a:endParaRPr>
          </a:p>
          <a:p>
            <a:pPr marL="914400" lvl="1" indent="-400050" algn="l" rtl="0">
              <a:spcBef>
                <a:spcPts val="0"/>
              </a:spcBef>
              <a:spcAft>
                <a:spcPts val="0"/>
              </a:spcAft>
              <a:buSzPts val="2700"/>
              <a:buFont typeface="Montserrat"/>
              <a:buChar char="○"/>
            </a:pPr>
            <a:r>
              <a:rPr lang="ro" sz="2700" dirty="0">
                <a:latin typeface="Montserrat"/>
                <a:ea typeface="Montserrat"/>
                <a:cs typeface="Montserrat"/>
                <a:sym typeface="Montserrat"/>
              </a:rPr>
              <a:t>processing event</a:t>
            </a:r>
            <a:endParaRPr sz="2700" dirty="0">
              <a:latin typeface="Montserrat"/>
              <a:ea typeface="Montserrat"/>
              <a:cs typeface="Montserrat"/>
              <a:sym typeface="Montserrat"/>
            </a:endParaRPr>
          </a:p>
          <a:p>
            <a:pPr marL="914400" lvl="1" indent="-400050" algn="l" rtl="0">
              <a:spcBef>
                <a:spcPts val="0"/>
              </a:spcBef>
              <a:spcAft>
                <a:spcPts val="0"/>
              </a:spcAft>
              <a:buSzPts val="2700"/>
              <a:buFont typeface="Montserrat"/>
              <a:buChar char="○"/>
            </a:pPr>
            <a:r>
              <a:rPr lang="ro" sz="2700" dirty="0">
                <a:latin typeface="Montserrat"/>
                <a:ea typeface="Montserrat"/>
                <a:cs typeface="Montserrat"/>
                <a:sym typeface="Montserrat"/>
              </a:rPr>
              <a:t>event channel</a:t>
            </a:r>
            <a:endParaRPr sz="2700" dirty="0">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1"/>
        <p:cNvGrpSpPr/>
        <p:nvPr/>
      </p:nvGrpSpPr>
      <p:grpSpPr>
        <a:xfrm>
          <a:off x="0" y="0"/>
          <a:ext cx="0" cy="0"/>
          <a:chOff x="0" y="0"/>
          <a:chExt cx="0" cy="0"/>
        </a:xfrm>
      </p:grpSpPr>
      <p:sp>
        <p:nvSpPr>
          <p:cNvPr id="612" name="Google Shape;612;g2d4830f0eda_0_394"/>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3" name="Google Shape;613;g2d4830f0eda_0_394"/>
          <p:cNvSpPr/>
          <p:nvPr/>
        </p:nvSpPr>
        <p:spPr>
          <a:xfrm>
            <a:off x="1000125" y="952500"/>
            <a:ext cx="16403100" cy="1565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latin typeface="Montserrat"/>
                <a:ea typeface="Montserrat"/>
                <a:cs typeface="Montserrat"/>
                <a:sym typeface="Montserrat"/>
              </a:rPr>
              <a:t>When do we use Event Driven Architecture?</a:t>
            </a:r>
            <a:endParaRPr sz="7200" b="0" i="0" u="none" strike="noStrike" cap="none" dirty="0">
              <a:solidFill>
                <a:schemeClr val="dk1"/>
              </a:solidFill>
              <a:latin typeface="Calibri"/>
              <a:ea typeface="Calibri"/>
              <a:cs typeface="Calibri"/>
              <a:sym typeface="Calibri"/>
            </a:endParaRPr>
          </a:p>
        </p:txBody>
      </p:sp>
      <p:sp>
        <p:nvSpPr>
          <p:cNvPr id="614" name="Google Shape;614;g2d4830f0eda_0_394"/>
          <p:cNvSpPr/>
          <p:nvPr/>
        </p:nvSpPr>
        <p:spPr>
          <a:xfrm>
            <a:off x="2674200" y="3797200"/>
            <a:ext cx="7330200" cy="5517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15" name="Google Shape;615;g2d4830f0eda_0_394"/>
          <p:cNvPicPr preferRelativeResize="0"/>
          <p:nvPr/>
        </p:nvPicPr>
        <p:blipFill rotWithShape="1">
          <a:blip r:embed="rId3">
            <a:alphaModFix/>
          </a:blip>
          <a:srcRect/>
          <a:stretch/>
        </p:blipFill>
        <p:spPr>
          <a:xfrm>
            <a:off x="6011413" y="2980763"/>
            <a:ext cx="655775" cy="655825"/>
          </a:xfrm>
          <a:prstGeom prst="rect">
            <a:avLst/>
          </a:prstGeom>
          <a:noFill/>
          <a:ln>
            <a:noFill/>
          </a:ln>
        </p:spPr>
      </p:pic>
      <p:sp>
        <p:nvSpPr>
          <p:cNvPr id="616" name="Google Shape;616;g2d4830f0eda_0_394"/>
          <p:cNvSpPr/>
          <p:nvPr/>
        </p:nvSpPr>
        <p:spPr>
          <a:xfrm>
            <a:off x="2940600" y="4099150"/>
            <a:ext cx="6797400" cy="4913400"/>
          </a:xfrm>
          <a:prstGeom prst="rect">
            <a:avLst/>
          </a:prstGeom>
          <a:noFill/>
          <a:ln>
            <a:noFill/>
          </a:ln>
        </p:spPr>
        <p:txBody>
          <a:bodyPr spcFirstLastPara="1" wrap="square" lIns="0" tIns="0" rIns="0" bIns="0" anchor="t" anchorCtr="0">
            <a:noAutofit/>
          </a:bodyPr>
          <a:lstStyle/>
          <a:p>
            <a:pPr marL="457200" marR="0" lvl="0" indent="-444500" algn="l" rtl="0">
              <a:lnSpc>
                <a:spcPct val="84666"/>
              </a:lnSpc>
              <a:spcBef>
                <a:spcPts val="0"/>
              </a:spcBef>
              <a:spcAft>
                <a:spcPts val="0"/>
              </a:spcAft>
              <a:buSzPts val="3400"/>
              <a:buFont typeface="Montserrat"/>
              <a:buChar char="●"/>
            </a:pPr>
            <a:r>
              <a:rPr lang="ro" sz="3400" dirty="0">
                <a:solidFill>
                  <a:schemeClr val="dk1"/>
                </a:solidFill>
                <a:latin typeface="Montserrat"/>
                <a:ea typeface="Montserrat"/>
                <a:cs typeface="Montserrat"/>
                <a:sym typeface="Montserrat"/>
              </a:rPr>
              <a:t>high performance</a:t>
            </a:r>
            <a:endParaRPr sz="3400" dirty="0">
              <a:solidFill>
                <a:schemeClr val="dk1"/>
              </a:solidFill>
              <a:latin typeface="Montserrat"/>
              <a:ea typeface="Montserrat"/>
              <a:cs typeface="Montserrat"/>
              <a:sym typeface="Montserrat"/>
            </a:endParaRPr>
          </a:p>
          <a:p>
            <a:pPr marL="457200" marR="0" lvl="0" indent="-444500" algn="l" rtl="0">
              <a:lnSpc>
                <a:spcPct val="84666"/>
              </a:lnSpc>
              <a:spcBef>
                <a:spcPts val="0"/>
              </a:spcBef>
              <a:spcAft>
                <a:spcPts val="0"/>
              </a:spcAft>
              <a:buClr>
                <a:schemeClr val="dk1"/>
              </a:buClr>
              <a:buSzPts val="3400"/>
              <a:buFont typeface="Montserrat"/>
              <a:buChar char="●"/>
            </a:pPr>
            <a:r>
              <a:rPr lang="ro" sz="3400" dirty="0">
                <a:solidFill>
                  <a:schemeClr val="dk1"/>
                </a:solidFill>
                <a:latin typeface="Montserrat"/>
                <a:ea typeface="Montserrat"/>
                <a:cs typeface="Montserrat"/>
                <a:sym typeface="Montserrat"/>
              </a:rPr>
              <a:t>high scalability</a:t>
            </a:r>
            <a:endParaRPr sz="3400" dirty="0">
              <a:solidFill>
                <a:schemeClr val="dk1"/>
              </a:solidFill>
              <a:latin typeface="Montserrat"/>
              <a:ea typeface="Montserrat"/>
              <a:cs typeface="Montserrat"/>
              <a:sym typeface="Montserrat"/>
            </a:endParaRPr>
          </a:p>
          <a:p>
            <a:pPr marL="457200" marR="0" lvl="0" indent="-444500" algn="l" rtl="0">
              <a:lnSpc>
                <a:spcPct val="84666"/>
              </a:lnSpc>
              <a:spcBef>
                <a:spcPts val="0"/>
              </a:spcBef>
              <a:spcAft>
                <a:spcPts val="0"/>
              </a:spcAft>
              <a:buClr>
                <a:schemeClr val="dk1"/>
              </a:buClr>
              <a:buSzPts val="3400"/>
              <a:buFont typeface="Montserrat"/>
              <a:buChar char="●"/>
            </a:pPr>
            <a:r>
              <a:rPr lang="ro" sz="3400" dirty="0">
                <a:solidFill>
                  <a:schemeClr val="dk1"/>
                </a:solidFill>
                <a:latin typeface="Montserrat"/>
                <a:ea typeface="Montserrat"/>
                <a:cs typeface="Montserrat"/>
                <a:sym typeface="Montserrat"/>
              </a:rPr>
              <a:t>high fault tolerance</a:t>
            </a:r>
            <a:endParaRPr sz="3400" dirty="0">
              <a:solidFill>
                <a:schemeClr val="dk1"/>
              </a:solidFill>
              <a:latin typeface="Montserrat"/>
              <a:ea typeface="Montserrat"/>
              <a:cs typeface="Montserrat"/>
              <a:sym typeface="Montserrat"/>
            </a:endParaRPr>
          </a:p>
          <a:p>
            <a:pPr marL="457200" marR="0" lvl="0" indent="-444500" algn="l" rtl="0">
              <a:lnSpc>
                <a:spcPct val="84666"/>
              </a:lnSpc>
              <a:spcBef>
                <a:spcPts val="0"/>
              </a:spcBef>
              <a:spcAft>
                <a:spcPts val="0"/>
              </a:spcAft>
              <a:buClr>
                <a:schemeClr val="dk1"/>
              </a:buClr>
              <a:buSzPts val="3400"/>
              <a:buFont typeface="Montserrat"/>
              <a:buChar char="●"/>
            </a:pPr>
            <a:r>
              <a:rPr lang="en-US" sz="3400" dirty="0">
                <a:solidFill>
                  <a:schemeClr val="dk1"/>
                </a:solidFill>
                <a:latin typeface="Montserrat"/>
                <a:ea typeface="Montserrat"/>
                <a:cs typeface="Montserrat"/>
                <a:sym typeface="Montserrat"/>
              </a:rPr>
              <a:t>System reacts to external or internal events</a:t>
            </a:r>
            <a:endParaRPr sz="3400" dirty="0">
              <a:solidFill>
                <a:schemeClr val="dk1"/>
              </a:solidFill>
              <a:latin typeface="Montserrat"/>
              <a:ea typeface="Montserrat"/>
              <a:cs typeface="Montserrat"/>
              <a:sym typeface="Montserrat"/>
            </a:endParaRPr>
          </a:p>
          <a:p>
            <a:pPr marL="457200" marR="0" lvl="0" indent="-444500" algn="l" rtl="0">
              <a:lnSpc>
                <a:spcPct val="84666"/>
              </a:lnSpc>
              <a:spcBef>
                <a:spcPts val="0"/>
              </a:spcBef>
              <a:spcAft>
                <a:spcPts val="0"/>
              </a:spcAft>
              <a:buClr>
                <a:schemeClr val="dk1"/>
              </a:buClr>
              <a:buSzPts val="3400"/>
              <a:buFont typeface="Montserrat"/>
              <a:buChar char="●"/>
            </a:pPr>
            <a:r>
              <a:rPr lang="en-US" sz="3400" dirty="0">
                <a:solidFill>
                  <a:schemeClr val="dk1"/>
                </a:solidFill>
                <a:latin typeface="Montserrat"/>
                <a:ea typeface="Montserrat"/>
                <a:cs typeface="Montserrat"/>
                <a:sym typeface="Montserrat"/>
              </a:rPr>
              <a:t>Complex workflows</a:t>
            </a:r>
            <a:endParaRPr sz="3400" dirty="0">
              <a:solidFill>
                <a:schemeClr val="dk1"/>
              </a:solidFill>
              <a:latin typeface="Montserrat"/>
              <a:ea typeface="Montserrat"/>
              <a:cs typeface="Montserrat"/>
              <a:sym typeface="Montserrat"/>
            </a:endParaRPr>
          </a:p>
          <a:p>
            <a:pPr marL="457200" marR="0" lvl="0" indent="-444500" algn="l" rtl="0">
              <a:lnSpc>
                <a:spcPct val="84666"/>
              </a:lnSpc>
              <a:spcBef>
                <a:spcPts val="0"/>
              </a:spcBef>
              <a:spcAft>
                <a:spcPts val="0"/>
              </a:spcAft>
              <a:buClr>
                <a:schemeClr val="dk1"/>
              </a:buClr>
              <a:buSzPts val="3400"/>
              <a:buFont typeface="Montserrat"/>
              <a:buChar char="●"/>
            </a:pPr>
            <a:r>
              <a:rPr lang="ro" sz="3400" dirty="0">
                <a:solidFill>
                  <a:schemeClr val="dk1"/>
                </a:solidFill>
                <a:latin typeface="Montserrat"/>
                <a:ea typeface="Montserrat"/>
                <a:cs typeface="Montserrat"/>
                <a:sym typeface="Montserrat"/>
              </a:rPr>
              <a:t>decoupling</a:t>
            </a:r>
            <a:endParaRPr sz="3400" dirty="0">
              <a:solidFill>
                <a:schemeClr val="dk1"/>
              </a:solidFill>
              <a:latin typeface="Montserrat"/>
              <a:ea typeface="Montserrat"/>
              <a:cs typeface="Montserrat"/>
              <a:sym typeface="Montserrat"/>
            </a:endParaRPr>
          </a:p>
        </p:txBody>
      </p:sp>
      <p:sp>
        <p:nvSpPr>
          <p:cNvPr id="617" name="Google Shape;617;g2d4830f0eda_0_394"/>
          <p:cNvSpPr/>
          <p:nvPr/>
        </p:nvSpPr>
        <p:spPr>
          <a:xfrm>
            <a:off x="10447750" y="3896375"/>
            <a:ext cx="6575100" cy="54180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8" name="Google Shape;618;g2d4830f0eda_0_394"/>
          <p:cNvSpPr txBox="1"/>
          <p:nvPr/>
        </p:nvSpPr>
        <p:spPr>
          <a:xfrm>
            <a:off x="10988050" y="4099150"/>
            <a:ext cx="5550900" cy="3808200"/>
          </a:xfrm>
          <a:prstGeom prst="rect">
            <a:avLst/>
          </a:prstGeom>
          <a:noFill/>
          <a:ln>
            <a:noFill/>
          </a:ln>
        </p:spPr>
        <p:txBody>
          <a:bodyPr spcFirstLastPara="1" wrap="square" lIns="91425" tIns="91425" rIns="91425" bIns="91425" anchor="t" anchorCtr="0">
            <a:noAutofit/>
          </a:bodyPr>
          <a:lstStyle/>
          <a:p>
            <a:pPr marL="457200" marR="0" lvl="0" indent="-425450" algn="l" rtl="0">
              <a:lnSpc>
                <a:spcPct val="84666"/>
              </a:lnSpc>
              <a:spcBef>
                <a:spcPts val="0"/>
              </a:spcBef>
              <a:spcAft>
                <a:spcPts val="0"/>
              </a:spcAft>
              <a:buSzPts val="3100"/>
              <a:buFont typeface="Montserrat"/>
              <a:buChar char="●"/>
            </a:pPr>
            <a:r>
              <a:rPr lang="en-GB" sz="3100" dirty="0">
                <a:solidFill>
                  <a:schemeClr val="dk1"/>
                </a:solidFill>
                <a:latin typeface="Montserrat"/>
                <a:ea typeface="Montserrat"/>
                <a:cs typeface="Montserrat"/>
                <a:sym typeface="Montserrat"/>
              </a:rPr>
              <a:t>S</a:t>
            </a:r>
            <a:r>
              <a:rPr lang="ro" sz="3100" dirty="0">
                <a:solidFill>
                  <a:schemeClr val="dk1"/>
                </a:solidFill>
                <a:latin typeface="Montserrat"/>
                <a:ea typeface="Montserrat"/>
                <a:cs typeface="Montserrat"/>
                <a:sym typeface="Montserrat"/>
              </a:rPr>
              <a:t>ystem react to user actions- CRUD</a:t>
            </a:r>
            <a:endParaRPr sz="3100" dirty="0">
              <a:solidFill>
                <a:schemeClr val="dk1"/>
              </a:solidFill>
              <a:latin typeface="Montserrat"/>
              <a:ea typeface="Montserrat"/>
              <a:cs typeface="Montserrat"/>
              <a:sym typeface="Montserrat"/>
            </a:endParaRPr>
          </a:p>
          <a:p>
            <a:pPr marL="457200" marR="0" lvl="0" indent="-425450" algn="l" rtl="0">
              <a:lnSpc>
                <a:spcPct val="84666"/>
              </a:lnSpc>
              <a:spcBef>
                <a:spcPts val="0"/>
              </a:spcBef>
              <a:spcAft>
                <a:spcPts val="0"/>
              </a:spcAft>
              <a:buSzPts val="3100"/>
              <a:buFont typeface="Montserrat"/>
              <a:buChar char="●"/>
            </a:pPr>
            <a:r>
              <a:rPr lang="en-US" sz="3100" dirty="0">
                <a:solidFill>
                  <a:schemeClr val="dk1"/>
                </a:solidFill>
                <a:latin typeface="Montserrat"/>
                <a:ea typeface="Montserrat"/>
                <a:cs typeface="Montserrat"/>
                <a:sym typeface="Montserrat"/>
              </a:rPr>
              <a:t>Requests should be synchronous</a:t>
            </a:r>
            <a:endParaRPr sz="3100" dirty="0">
              <a:solidFill>
                <a:schemeClr val="dk1"/>
              </a:solidFill>
              <a:latin typeface="Montserrat"/>
              <a:ea typeface="Montserrat"/>
              <a:cs typeface="Montserrat"/>
              <a:sym typeface="Montserrat"/>
            </a:endParaRPr>
          </a:p>
          <a:p>
            <a:pPr marL="457200" marR="0" lvl="0" indent="-425450" algn="l" rtl="0">
              <a:lnSpc>
                <a:spcPct val="84666"/>
              </a:lnSpc>
              <a:spcBef>
                <a:spcPts val="0"/>
              </a:spcBef>
              <a:spcAft>
                <a:spcPts val="0"/>
              </a:spcAft>
              <a:buSzPts val="3100"/>
              <a:buFont typeface="Montserrat"/>
              <a:buChar char="●"/>
            </a:pPr>
            <a:r>
              <a:rPr lang="en-US" sz="3100" dirty="0">
                <a:solidFill>
                  <a:schemeClr val="dk1"/>
                </a:solidFill>
                <a:latin typeface="Montserrat"/>
                <a:ea typeface="Montserrat"/>
                <a:cs typeface="Montserrat"/>
                <a:sym typeface="Montserrat"/>
              </a:rPr>
              <a:t>Data consistency is vital</a:t>
            </a:r>
            <a:endParaRPr sz="3100" dirty="0">
              <a:solidFill>
                <a:schemeClr val="dk1"/>
              </a:solidFill>
              <a:latin typeface="Montserrat"/>
              <a:ea typeface="Montserrat"/>
              <a:cs typeface="Montserrat"/>
              <a:sym typeface="Montserrat"/>
            </a:endParaRPr>
          </a:p>
          <a:p>
            <a:pPr marL="457200" marR="0" lvl="0" indent="-425450" algn="l" rtl="0">
              <a:lnSpc>
                <a:spcPct val="84666"/>
              </a:lnSpc>
              <a:spcBef>
                <a:spcPts val="0"/>
              </a:spcBef>
              <a:spcAft>
                <a:spcPts val="0"/>
              </a:spcAft>
              <a:buSzPts val="3100"/>
              <a:buFont typeface="Montserrat"/>
              <a:buChar char="●"/>
            </a:pPr>
            <a:r>
              <a:rPr lang="ro" sz="3100" dirty="0">
                <a:solidFill>
                  <a:schemeClr val="dk1"/>
                </a:solidFill>
                <a:latin typeface="Montserrat"/>
                <a:ea typeface="Montserrat"/>
                <a:cs typeface="Montserrat"/>
                <a:sym typeface="Montserrat"/>
              </a:rPr>
              <a:t>complex error handling</a:t>
            </a:r>
            <a:endParaRPr sz="2100" dirty="0">
              <a:latin typeface="Montserrat Medium"/>
              <a:ea typeface="Montserrat Medium"/>
              <a:cs typeface="Montserrat Medium"/>
              <a:sym typeface="Montserrat Medium"/>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dirty="0">
              <a:solidFill>
                <a:srgbClr val="000000"/>
              </a:solidFill>
              <a:latin typeface="Montserrat Medium"/>
              <a:ea typeface="Montserrat Medium"/>
              <a:cs typeface="Montserrat Medium"/>
              <a:sym typeface="Montserrat Medium"/>
            </a:endParaRPr>
          </a:p>
        </p:txBody>
      </p:sp>
      <p:pic>
        <p:nvPicPr>
          <p:cNvPr id="619" name="Google Shape;619;g2d4830f0eda_0_394"/>
          <p:cNvPicPr preferRelativeResize="0"/>
          <p:nvPr/>
        </p:nvPicPr>
        <p:blipFill rotWithShape="1">
          <a:blip r:embed="rId4">
            <a:alphaModFix/>
          </a:blip>
          <a:srcRect/>
          <a:stretch/>
        </p:blipFill>
        <p:spPr>
          <a:xfrm>
            <a:off x="13407413" y="2980825"/>
            <a:ext cx="655775" cy="6557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6"/>
        <p:cNvGrpSpPr/>
        <p:nvPr/>
      </p:nvGrpSpPr>
      <p:grpSpPr>
        <a:xfrm>
          <a:off x="0" y="0"/>
          <a:ext cx="0" cy="0"/>
          <a:chOff x="0" y="0"/>
          <a:chExt cx="0" cy="0"/>
        </a:xfrm>
      </p:grpSpPr>
      <p:sp>
        <p:nvSpPr>
          <p:cNvPr id="637" name="Google Shape;637;g2d4830f0eda_0_420"/>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38" name="Google Shape;638;g2d4830f0eda_0_420"/>
          <p:cNvPicPr preferRelativeResize="0"/>
          <p:nvPr/>
        </p:nvPicPr>
        <p:blipFill>
          <a:blip r:embed="rId3">
            <a:alphaModFix/>
          </a:blip>
          <a:stretch>
            <a:fillRect/>
          </a:stretch>
        </p:blipFill>
        <p:spPr>
          <a:xfrm>
            <a:off x="3526573" y="3247048"/>
            <a:ext cx="6191650" cy="4907825"/>
          </a:xfrm>
          <a:prstGeom prst="rect">
            <a:avLst/>
          </a:prstGeom>
          <a:noFill/>
          <a:ln>
            <a:noFill/>
          </a:ln>
        </p:spPr>
      </p:pic>
      <p:sp>
        <p:nvSpPr>
          <p:cNvPr id="639" name="Google Shape;639;g2d4830f0eda_0_420"/>
          <p:cNvSpPr/>
          <p:nvPr/>
        </p:nvSpPr>
        <p:spPr>
          <a:xfrm>
            <a:off x="1143000" y="1019175"/>
            <a:ext cx="17086200" cy="2876700"/>
          </a:xfrm>
          <a:prstGeom prst="rect">
            <a:avLst/>
          </a:prstGeom>
          <a:noFill/>
          <a:ln>
            <a:noFill/>
          </a:ln>
        </p:spPr>
        <p:txBody>
          <a:bodyPr spcFirstLastPara="1" wrap="square" lIns="0" tIns="0" rIns="0" bIns="0" anchor="t" anchorCtr="0">
            <a:noAutofit/>
          </a:bodyPr>
          <a:lstStyle/>
          <a:p>
            <a:pPr marL="0" marR="0" lvl="0" indent="0" algn="l" rtl="0">
              <a:lnSpc>
                <a:spcPct val="84656"/>
              </a:lnSpc>
              <a:spcBef>
                <a:spcPts val="0"/>
              </a:spcBef>
              <a:spcAft>
                <a:spcPts val="0"/>
              </a:spcAft>
              <a:buClr>
                <a:srgbClr val="000000"/>
              </a:buClr>
              <a:buSzPts val="9450"/>
              <a:buFont typeface="Montserrat"/>
              <a:buNone/>
            </a:pPr>
            <a:r>
              <a:rPr lang="ro" sz="9450" b="1">
                <a:latin typeface="Montserrat"/>
                <a:ea typeface="Montserrat"/>
                <a:cs typeface="Montserrat"/>
                <a:sym typeface="Montserrat"/>
              </a:rPr>
              <a:t>Service based Architecture</a:t>
            </a:r>
            <a:endParaRPr sz="9450" b="1" i="0" u="none" strike="noStrike" cap="none">
              <a:solidFill>
                <a:srgbClr val="000000"/>
              </a:solidFill>
              <a:latin typeface="Montserrat"/>
              <a:ea typeface="Montserrat"/>
              <a:cs typeface="Montserrat"/>
              <a:sym typeface="Montserrat"/>
            </a:endParaRPr>
          </a:p>
        </p:txBody>
      </p:sp>
      <p:pic>
        <p:nvPicPr>
          <p:cNvPr id="640" name="Google Shape;640;g2d4830f0eda_0_420" descr="preencoded.png"/>
          <p:cNvPicPr preferRelativeResize="0"/>
          <p:nvPr/>
        </p:nvPicPr>
        <p:blipFill rotWithShape="1">
          <a:blip r:embed="rId4">
            <a:alphaModFix/>
          </a:blip>
          <a:srcRect/>
          <a:stretch/>
        </p:blipFill>
        <p:spPr>
          <a:xfrm>
            <a:off x="16581175" y="8315325"/>
            <a:ext cx="971550" cy="971550"/>
          </a:xfrm>
          <a:prstGeom prst="rect">
            <a:avLst/>
          </a:prstGeom>
          <a:noFill/>
          <a:ln>
            <a:noFill/>
          </a:ln>
        </p:spPr>
      </p:pic>
      <p:pic>
        <p:nvPicPr>
          <p:cNvPr id="641" name="Google Shape;641;g2d4830f0eda_0_420"/>
          <p:cNvPicPr preferRelativeResize="0"/>
          <p:nvPr/>
        </p:nvPicPr>
        <p:blipFill>
          <a:blip r:embed="rId5">
            <a:alphaModFix/>
          </a:blip>
          <a:stretch>
            <a:fillRect/>
          </a:stretch>
        </p:blipFill>
        <p:spPr>
          <a:xfrm>
            <a:off x="10448750" y="3311288"/>
            <a:ext cx="6191650" cy="47793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6"/>
        <p:cNvGrpSpPr/>
        <p:nvPr/>
      </p:nvGrpSpPr>
      <p:grpSpPr>
        <a:xfrm>
          <a:off x="0" y="0"/>
          <a:ext cx="0" cy="0"/>
          <a:chOff x="0" y="0"/>
          <a:chExt cx="0" cy="0"/>
        </a:xfrm>
      </p:grpSpPr>
      <p:sp>
        <p:nvSpPr>
          <p:cNvPr id="647" name="Google Shape;647;g2d4830f0eda_0_429"/>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8" name="Google Shape;648;g2d4830f0eda_0_429"/>
          <p:cNvSpPr/>
          <p:nvPr/>
        </p:nvSpPr>
        <p:spPr>
          <a:xfrm>
            <a:off x="2762250" y="418500"/>
            <a:ext cx="15011400" cy="3334500"/>
          </a:xfrm>
          <a:prstGeom prst="roundRect">
            <a:avLst>
              <a:gd name="adj" fmla="val 10723"/>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9" name="Google Shape;649;g2d4830f0eda_0_429"/>
          <p:cNvSpPr/>
          <p:nvPr/>
        </p:nvSpPr>
        <p:spPr>
          <a:xfrm>
            <a:off x="3282456" y="952500"/>
            <a:ext cx="143472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Service Based Architecture</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650" name="Google Shape;650;g2d4830f0eda_0_429"/>
          <p:cNvSpPr/>
          <p:nvPr/>
        </p:nvSpPr>
        <p:spPr>
          <a:xfrm>
            <a:off x="3282446" y="2457450"/>
            <a:ext cx="13712100" cy="685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1000"/>
              </a:spcBef>
              <a:spcAft>
                <a:spcPts val="0"/>
              </a:spcAft>
              <a:buClr>
                <a:srgbClr val="000000"/>
              </a:buClr>
              <a:buSzPts val="2400"/>
              <a:buFont typeface="Montserrat Medium"/>
              <a:buNone/>
            </a:pPr>
            <a:r>
              <a:rPr lang="ro" sz="2400">
                <a:solidFill>
                  <a:schemeClr val="dk1"/>
                </a:solidFill>
                <a:latin typeface="Montserrat"/>
                <a:ea typeface="Montserrat"/>
                <a:cs typeface="Montserrat"/>
                <a:sym typeface="Montserrat"/>
              </a:rPr>
              <a:t>Domenii bine definite care sunt deployed separat</a:t>
            </a:r>
            <a:endParaRPr sz="2400" b="0" i="0" u="none" strike="noStrike" cap="none">
              <a:solidFill>
                <a:schemeClr val="dk1"/>
              </a:solidFill>
              <a:latin typeface="Montserrat Medium"/>
              <a:ea typeface="Montserrat Medium"/>
              <a:cs typeface="Montserrat Medium"/>
              <a:sym typeface="Montserrat Medium"/>
            </a:endParaRPr>
          </a:p>
        </p:txBody>
      </p:sp>
      <p:sp>
        <p:nvSpPr>
          <p:cNvPr id="651" name="Google Shape;651;g2d4830f0eda_0_429"/>
          <p:cNvSpPr/>
          <p:nvPr/>
        </p:nvSpPr>
        <p:spPr>
          <a:xfrm>
            <a:off x="2762250" y="4042675"/>
            <a:ext cx="14867400" cy="56586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2" name="Google Shape;652;g2d4830f0eda_0_429"/>
          <p:cNvSpPr/>
          <p:nvPr/>
        </p:nvSpPr>
        <p:spPr>
          <a:xfrm>
            <a:off x="3282451" y="4604750"/>
            <a:ext cx="7746600" cy="10953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ro" sz="7200" b="1">
                <a:solidFill>
                  <a:schemeClr val="dk1"/>
                </a:solidFill>
                <a:latin typeface="Montserrat"/>
                <a:ea typeface="Montserrat"/>
                <a:cs typeface="Montserrat"/>
                <a:sym typeface="Montserrat"/>
              </a:rPr>
              <a:t>Concepte </a:t>
            </a:r>
            <a:endParaRPr sz="7200" b="1" i="0" u="none" strike="noStrike" cap="none">
              <a:solidFill>
                <a:schemeClr val="dk1"/>
              </a:solidFill>
              <a:latin typeface="Montserrat"/>
              <a:ea typeface="Montserrat"/>
              <a:cs typeface="Montserrat"/>
              <a:sym typeface="Montserrat"/>
            </a:endParaRPr>
          </a:p>
          <a:p>
            <a:pPr marL="0" marR="0" lvl="0" indent="0" algn="l" rtl="0">
              <a:lnSpc>
                <a:spcPct val="84666"/>
              </a:lnSpc>
              <a:spcBef>
                <a:spcPts val="0"/>
              </a:spcBef>
              <a:spcAft>
                <a:spcPts val="0"/>
              </a:spcAft>
              <a:buClr>
                <a:srgbClr val="000000"/>
              </a:buClr>
              <a:buSzPts val="7200"/>
              <a:buFont typeface="Montserrat"/>
              <a:buNone/>
            </a:pPr>
            <a:endParaRPr sz="7200" b="1" i="0" u="none" strike="noStrike" cap="none">
              <a:solidFill>
                <a:schemeClr val="dk1"/>
              </a:solidFill>
              <a:latin typeface="Montserrat"/>
              <a:ea typeface="Montserrat"/>
              <a:cs typeface="Montserrat"/>
              <a:sym typeface="Montserrat"/>
            </a:endParaRPr>
          </a:p>
        </p:txBody>
      </p:sp>
      <p:sp>
        <p:nvSpPr>
          <p:cNvPr id="653" name="Google Shape;653;g2d4830f0eda_0_429"/>
          <p:cNvSpPr txBox="1"/>
          <p:nvPr/>
        </p:nvSpPr>
        <p:spPr>
          <a:xfrm>
            <a:off x="3282450" y="5983975"/>
            <a:ext cx="8249400" cy="1662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endParaRPr sz="2400">
              <a:latin typeface="Montserrat"/>
              <a:ea typeface="Montserrat"/>
              <a:cs typeface="Montserrat"/>
              <a:sym typeface="Montserrat"/>
            </a:endParaRPr>
          </a:p>
          <a:p>
            <a:pPr marL="457200" lvl="0" indent="-381000" algn="l" rtl="0">
              <a:spcBef>
                <a:spcPts val="0"/>
              </a:spcBef>
              <a:spcAft>
                <a:spcPts val="0"/>
              </a:spcAft>
              <a:buClr>
                <a:schemeClr val="dk1"/>
              </a:buClr>
              <a:buSzPts val="2400"/>
              <a:buFont typeface="Montserrat"/>
              <a:buChar char="●"/>
            </a:pPr>
            <a:r>
              <a:rPr lang="ro" sz="2400">
                <a:latin typeface="Montserrat"/>
                <a:ea typeface="Montserrat"/>
                <a:cs typeface="Montserrat"/>
                <a:sym typeface="Montserrat"/>
              </a:rPr>
              <a:t>domain service</a:t>
            </a:r>
            <a:endParaRPr sz="2400">
              <a:latin typeface="Montserrat"/>
              <a:ea typeface="Montserrat"/>
              <a:cs typeface="Montserrat"/>
              <a:sym typeface="Montserrat"/>
            </a:endParaRPr>
          </a:p>
          <a:p>
            <a:pPr marL="457200" lvl="0" indent="-381000" algn="l" rtl="0">
              <a:spcBef>
                <a:spcPts val="0"/>
              </a:spcBef>
              <a:spcAft>
                <a:spcPts val="0"/>
              </a:spcAft>
              <a:buSzPts val="2400"/>
              <a:buFont typeface="Montserrat"/>
              <a:buChar char="●"/>
            </a:pPr>
            <a:r>
              <a:rPr lang="ro" sz="2400">
                <a:latin typeface="Montserrat"/>
                <a:ea typeface="Montserrat"/>
                <a:cs typeface="Montserrat"/>
                <a:sym typeface="Montserrat"/>
              </a:rPr>
              <a:t>max 12 services </a:t>
            </a:r>
            <a:endParaRPr sz="2400">
              <a:latin typeface="Montserrat"/>
              <a:ea typeface="Montserrat"/>
              <a:cs typeface="Montserrat"/>
              <a:sym typeface="Montserrat"/>
            </a:endParaRPr>
          </a:p>
          <a:p>
            <a:pPr marL="457200" lvl="0" indent="-381000" algn="l" rtl="0">
              <a:spcBef>
                <a:spcPts val="0"/>
              </a:spcBef>
              <a:spcAft>
                <a:spcPts val="0"/>
              </a:spcAft>
              <a:buSzPts val="2400"/>
              <a:buFont typeface="Montserrat"/>
              <a:buChar char="●"/>
            </a:pPr>
            <a:r>
              <a:rPr lang="ro" sz="2400">
                <a:latin typeface="Montserrat"/>
                <a:ea typeface="Montserrat"/>
                <a:cs typeface="Montserrat"/>
                <a:sym typeface="Montserrat"/>
              </a:rPr>
              <a:t>single or multiple databases</a:t>
            </a:r>
            <a:endParaRPr sz="2400">
              <a:latin typeface="Montserrat"/>
              <a:ea typeface="Montserrat"/>
              <a:cs typeface="Montserrat"/>
              <a:sym typeface="Montserrat"/>
            </a:endParaRPr>
          </a:p>
        </p:txBody>
      </p:sp>
      <p:sp>
        <p:nvSpPr>
          <p:cNvPr id="654" name="Google Shape;654;g2d4830f0eda_0_429"/>
          <p:cNvSpPr txBox="1"/>
          <p:nvPr/>
        </p:nvSpPr>
        <p:spPr>
          <a:xfrm>
            <a:off x="12241300" y="5983975"/>
            <a:ext cx="5722500" cy="5541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None/>
            </a:pPr>
            <a:endParaRPr sz="24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9"/>
        <p:cNvGrpSpPr/>
        <p:nvPr/>
      </p:nvGrpSpPr>
      <p:grpSpPr>
        <a:xfrm>
          <a:off x="0" y="0"/>
          <a:ext cx="0" cy="0"/>
          <a:chOff x="0" y="0"/>
          <a:chExt cx="0" cy="0"/>
        </a:xfrm>
      </p:grpSpPr>
      <p:sp>
        <p:nvSpPr>
          <p:cNvPr id="660" name="Google Shape;660;g2d4830f0eda_0_443"/>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1" name="Google Shape;661;g2d4830f0eda_0_443"/>
          <p:cNvSpPr/>
          <p:nvPr/>
        </p:nvSpPr>
        <p:spPr>
          <a:xfrm>
            <a:off x="1000125" y="952500"/>
            <a:ext cx="16403100" cy="1565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en-GB" sz="7200" b="1" dirty="0">
                <a:latin typeface="Montserrat"/>
                <a:ea typeface="Montserrat"/>
                <a:cs typeface="Montserrat"/>
                <a:sym typeface="Montserrat"/>
              </a:rPr>
              <a:t>W</a:t>
            </a:r>
            <a:r>
              <a:rPr lang="ro" sz="7200" b="1" dirty="0">
                <a:latin typeface="Montserrat"/>
                <a:ea typeface="Montserrat"/>
                <a:cs typeface="Montserrat"/>
                <a:sym typeface="Montserrat"/>
              </a:rPr>
              <a:t>hen do we use service based architecture?</a:t>
            </a:r>
            <a:endParaRPr sz="7200" b="0" i="0" u="none" strike="noStrike" cap="none" dirty="0">
              <a:solidFill>
                <a:schemeClr val="dk1"/>
              </a:solidFill>
              <a:latin typeface="Calibri"/>
              <a:ea typeface="Calibri"/>
              <a:cs typeface="Calibri"/>
              <a:sym typeface="Calibri"/>
            </a:endParaRPr>
          </a:p>
        </p:txBody>
      </p:sp>
      <p:sp>
        <p:nvSpPr>
          <p:cNvPr id="662" name="Google Shape;662;g2d4830f0eda_0_443"/>
          <p:cNvSpPr/>
          <p:nvPr/>
        </p:nvSpPr>
        <p:spPr>
          <a:xfrm>
            <a:off x="2674200" y="3797200"/>
            <a:ext cx="7330200" cy="5517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63" name="Google Shape;663;g2d4830f0eda_0_443"/>
          <p:cNvPicPr preferRelativeResize="0"/>
          <p:nvPr/>
        </p:nvPicPr>
        <p:blipFill rotWithShape="1">
          <a:blip r:embed="rId3">
            <a:alphaModFix/>
          </a:blip>
          <a:srcRect/>
          <a:stretch/>
        </p:blipFill>
        <p:spPr>
          <a:xfrm>
            <a:off x="5900263" y="2980763"/>
            <a:ext cx="655775" cy="655825"/>
          </a:xfrm>
          <a:prstGeom prst="rect">
            <a:avLst/>
          </a:prstGeom>
          <a:noFill/>
          <a:ln>
            <a:noFill/>
          </a:ln>
        </p:spPr>
      </p:pic>
      <p:sp>
        <p:nvSpPr>
          <p:cNvPr id="664" name="Google Shape;664;g2d4830f0eda_0_443"/>
          <p:cNvSpPr/>
          <p:nvPr/>
        </p:nvSpPr>
        <p:spPr>
          <a:xfrm>
            <a:off x="2940600" y="4099150"/>
            <a:ext cx="6575100" cy="4913400"/>
          </a:xfrm>
          <a:prstGeom prst="rect">
            <a:avLst/>
          </a:prstGeom>
          <a:noFill/>
          <a:ln>
            <a:noFill/>
          </a:ln>
        </p:spPr>
        <p:txBody>
          <a:bodyPr spcFirstLastPara="1" wrap="square" lIns="0" tIns="0" rIns="0" bIns="0" anchor="t" anchorCtr="0">
            <a:noAutofit/>
          </a:bodyPr>
          <a:lstStyle/>
          <a:p>
            <a:pPr marL="457200" marR="0" lvl="0" indent="-431800" algn="l" rtl="0">
              <a:lnSpc>
                <a:spcPct val="84666"/>
              </a:lnSpc>
              <a:spcBef>
                <a:spcPts val="0"/>
              </a:spcBef>
              <a:spcAft>
                <a:spcPts val="0"/>
              </a:spcAft>
              <a:buClr>
                <a:schemeClr val="dk1"/>
              </a:buClr>
              <a:buSzPts val="3200"/>
              <a:buFont typeface="Montserrat"/>
              <a:buChar char="●"/>
            </a:pPr>
            <a:r>
              <a:rPr lang="en-GB" sz="3200" dirty="0">
                <a:solidFill>
                  <a:schemeClr val="dk1"/>
                </a:solidFill>
                <a:latin typeface="Montserrat"/>
                <a:ea typeface="Montserrat"/>
                <a:cs typeface="Montserrat"/>
                <a:sym typeface="Montserrat"/>
              </a:rPr>
              <a:t>T</a:t>
            </a:r>
            <a:r>
              <a:rPr lang="ro" sz="3200" dirty="0">
                <a:solidFill>
                  <a:schemeClr val="dk1"/>
                </a:solidFill>
                <a:latin typeface="Montserrat"/>
                <a:ea typeface="Montserrat"/>
                <a:cs typeface="Montserrat"/>
                <a:sym typeface="Montserrat"/>
              </a:rPr>
              <a:t>he system has independent domains that do not have to communicate</a:t>
            </a:r>
            <a:endParaRPr sz="3200" dirty="0">
              <a:solidFill>
                <a:schemeClr val="dk1"/>
              </a:solidFill>
              <a:latin typeface="Montserrat"/>
              <a:ea typeface="Montserrat"/>
              <a:cs typeface="Montserrat"/>
              <a:sym typeface="Montserrat"/>
            </a:endParaRPr>
          </a:p>
          <a:p>
            <a:pPr marL="457200" marR="0" lvl="0" indent="-431800" algn="l" rtl="0">
              <a:lnSpc>
                <a:spcPct val="84666"/>
              </a:lnSpc>
              <a:spcBef>
                <a:spcPts val="0"/>
              </a:spcBef>
              <a:spcAft>
                <a:spcPts val="0"/>
              </a:spcAft>
              <a:buClr>
                <a:schemeClr val="dk1"/>
              </a:buClr>
              <a:buSzPts val="3200"/>
              <a:buFont typeface="Montserrat"/>
              <a:buChar char="●"/>
            </a:pPr>
            <a:r>
              <a:rPr lang="en-US" sz="3200" dirty="0">
                <a:solidFill>
                  <a:schemeClr val="dk1"/>
                </a:solidFill>
                <a:latin typeface="Montserrat"/>
                <a:ea typeface="Montserrat"/>
                <a:cs typeface="Montserrat"/>
                <a:sym typeface="Montserrat"/>
              </a:rPr>
              <a:t>The database is shared and cannot be split</a:t>
            </a:r>
            <a:endParaRPr sz="3200" dirty="0">
              <a:solidFill>
                <a:schemeClr val="dk1"/>
              </a:solidFill>
              <a:latin typeface="Montserrat"/>
              <a:ea typeface="Montserrat"/>
              <a:cs typeface="Montserrat"/>
              <a:sym typeface="Montserrat"/>
            </a:endParaRPr>
          </a:p>
          <a:p>
            <a:pPr marL="457200" marR="0" lvl="0" indent="-431800" algn="l" rtl="0">
              <a:lnSpc>
                <a:spcPct val="84666"/>
              </a:lnSpc>
              <a:spcBef>
                <a:spcPts val="0"/>
              </a:spcBef>
              <a:spcAft>
                <a:spcPts val="0"/>
              </a:spcAft>
              <a:buClr>
                <a:schemeClr val="dk1"/>
              </a:buClr>
              <a:buSzPts val="3200"/>
              <a:buFont typeface="Montserrat"/>
              <a:buChar char="●"/>
            </a:pPr>
            <a:r>
              <a:rPr lang="en-GB" sz="3200" dirty="0">
                <a:solidFill>
                  <a:schemeClr val="dk1"/>
                </a:solidFill>
                <a:latin typeface="Montserrat"/>
                <a:ea typeface="Montserrat"/>
                <a:cs typeface="Montserrat"/>
                <a:sym typeface="Montserrat"/>
              </a:rPr>
              <a:t>S</a:t>
            </a:r>
            <a:r>
              <a:rPr lang="ro" sz="3200" dirty="0">
                <a:solidFill>
                  <a:schemeClr val="dk1"/>
                </a:solidFill>
                <a:latin typeface="Montserrat"/>
                <a:ea typeface="Montserrat"/>
                <a:cs typeface="Montserrat"/>
                <a:sym typeface="Montserrat"/>
              </a:rPr>
              <a:t>tep in migration to microservices</a:t>
            </a:r>
            <a:endParaRPr sz="3200" dirty="0">
              <a:solidFill>
                <a:schemeClr val="dk1"/>
              </a:solidFill>
              <a:latin typeface="Montserrat"/>
              <a:ea typeface="Montserrat"/>
              <a:cs typeface="Montserrat"/>
              <a:sym typeface="Montserrat"/>
            </a:endParaRPr>
          </a:p>
        </p:txBody>
      </p:sp>
      <p:sp>
        <p:nvSpPr>
          <p:cNvPr id="665" name="Google Shape;665;g2d4830f0eda_0_443"/>
          <p:cNvSpPr/>
          <p:nvPr/>
        </p:nvSpPr>
        <p:spPr>
          <a:xfrm>
            <a:off x="10447750" y="3797200"/>
            <a:ext cx="6575100" cy="54180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6" name="Google Shape;666;g2d4830f0eda_0_443"/>
          <p:cNvSpPr txBox="1"/>
          <p:nvPr/>
        </p:nvSpPr>
        <p:spPr>
          <a:xfrm>
            <a:off x="10988050" y="4099150"/>
            <a:ext cx="5705400" cy="3808200"/>
          </a:xfrm>
          <a:prstGeom prst="rect">
            <a:avLst/>
          </a:prstGeom>
          <a:noFill/>
          <a:ln>
            <a:noFill/>
          </a:ln>
        </p:spPr>
        <p:txBody>
          <a:bodyPr spcFirstLastPara="1" wrap="square" lIns="91425" tIns="91425" rIns="91425" bIns="91425" anchor="t" anchorCtr="0">
            <a:noAutofit/>
          </a:bodyPr>
          <a:lstStyle/>
          <a:p>
            <a:pPr marL="457200" marR="0" lvl="0" indent="-431800" algn="l" rtl="0">
              <a:lnSpc>
                <a:spcPct val="84666"/>
              </a:lnSpc>
              <a:spcBef>
                <a:spcPts val="0"/>
              </a:spcBef>
              <a:spcAft>
                <a:spcPts val="0"/>
              </a:spcAft>
              <a:buClr>
                <a:schemeClr val="dk1"/>
              </a:buClr>
              <a:buSzPts val="3200"/>
              <a:buFont typeface="Montserrat"/>
              <a:buChar char="●"/>
            </a:pPr>
            <a:r>
              <a:rPr lang="ro" sz="3200" dirty="0">
                <a:solidFill>
                  <a:schemeClr val="dk1"/>
                </a:solidFill>
                <a:latin typeface="Montserrat"/>
                <a:ea typeface="Montserrat"/>
                <a:cs typeface="Montserrat"/>
                <a:sym typeface="Montserrat"/>
              </a:rPr>
              <a:t>Elasticity</a:t>
            </a:r>
            <a:endParaRPr sz="3200" dirty="0">
              <a:solidFill>
                <a:schemeClr val="dk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endParaRPr>
          </a:p>
          <a:p>
            <a:pPr marL="457200" marR="0" lvl="0" indent="-431800" algn="l" rtl="0">
              <a:lnSpc>
                <a:spcPct val="84666"/>
              </a:lnSpc>
              <a:spcBef>
                <a:spcPts val="0"/>
              </a:spcBef>
              <a:spcAft>
                <a:spcPts val="0"/>
              </a:spcAft>
              <a:buClr>
                <a:schemeClr val="dk1"/>
              </a:buClr>
              <a:buSzPts val="3200"/>
              <a:buFont typeface="Montserrat"/>
              <a:buChar char="●"/>
            </a:pPr>
            <a:r>
              <a:rPr lang="ro" sz="3200" dirty="0">
                <a:solidFill>
                  <a:schemeClr val="dk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High coupling between domains</a:t>
            </a:r>
            <a:endParaRPr sz="3200" dirty="0">
              <a:solidFill>
                <a:schemeClr val="dk1"/>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endParaRPr>
          </a:p>
          <a:p>
            <a:pPr marL="457200" marR="0" lvl="0" indent="-431800" algn="l" rtl="0">
              <a:lnSpc>
                <a:spcPct val="84666"/>
              </a:lnSpc>
              <a:spcBef>
                <a:spcPts val="0"/>
              </a:spcBef>
              <a:spcAft>
                <a:spcPts val="0"/>
              </a:spcAft>
              <a:buClr>
                <a:schemeClr val="dk1"/>
              </a:buClr>
              <a:buSzPts val="3200"/>
              <a:buFont typeface="Montserrat"/>
              <a:buChar char="●"/>
            </a:pPr>
            <a:r>
              <a:rPr lang="en-US" sz="3200" dirty="0">
                <a:solidFill>
                  <a:schemeClr val="dk1"/>
                </a:solidFill>
                <a:latin typeface="Montserrat"/>
                <a:ea typeface="Montserrat"/>
                <a:cs typeface="Montserrat"/>
                <a:sym typeface="Montserrat"/>
              </a:rPr>
              <a:t>More than 8-10 services</a:t>
            </a:r>
            <a:endParaRPr sz="3200" dirty="0">
              <a:solidFill>
                <a:schemeClr val="dk1"/>
              </a:solidFill>
              <a:latin typeface="Montserrat"/>
              <a:ea typeface="Montserrat"/>
              <a:cs typeface="Montserrat"/>
              <a:sym typeface="Montserrat"/>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dirty="0">
              <a:solidFill>
                <a:srgbClr val="000000"/>
              </a:solidFill>
              <a:latin typeface="Montserrat Medium"/>
              <a:ea typeface="Montserrat Medium"/>
              <a:cs typeface="Montserrat Medium"/>
              <a:sym typeface="Montserrat Medium"/>
            </a:endParaRPr>
          </a:p>
        </p:txBody>
      </p:sp>
      <p:pic>
        <p:nvPicPr>
          <p:cNvPr id="667" name="Google Shape;667;g2d4830f0eda_0_443"/>
          <p:cNvPicPr preferRelativeResize="0"/>
          <p:nvPr/>
        </p:nvPicPr>
        <p:blipFill rotWithShape="1">
          <a:blip r:embed="rId4">
            <a:alphaModFix/>
          </a:blip>
          <a:srcRect/>
          <a:stretch/>
        </p:blipFill>
        <p:spPr>
          <a:xfrm>
            <a:off x="13407413" y="2980825"/>
            <a:ext cx="655775" cy="65570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4"/>
        <p:cNvGrpSpPr/>
        <p:nvPr/>
      </p:nvGrpSpPr>
      <p:grpSpPr>
        <a:xfrm>
          <a:off x="0" y="0"/>
          <a:ext cx="0" cy="0"/>
          <a:chOff x="0" y="0"/>
          <a:chExt cx="0" cy="0"/>
        </a:xfrm>
      </p:grpSpPr>
      <p:sp>
        <p:nvSpPr>
          <p:cNvPr id="235" name="Google Shape;235;g2d4726355a0_0_15"/>
          <p:cNvSpPr/>
          <p:nvPr/>
        </p:nvSpPr>
        <p:spPr>
          <a:xfrm>
            <a:off x="10433475" y="5394500"/>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6" name="Google Shape;236;g2d4726355a0_0_15"/>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g2d4726355a0_0_15"/>
          <p:cNvSpPr/>
          <p:nvPr/>
        </p:nvSpPr>
        <p:spPr>
          <a:xfrm>
            <a:off x="4570550" y="3883000"/>
            <a:ext cx="53721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5000" b="1">
                <a:solidFill>
                  <a:schemeClr val="dk1"/>
                </a:solidFill>
                <a:latin typeface="Montserrat"/>
                <a:ea typeface="Montserrat"/>
                <a:cs typeface="Montserrat"/>
                <a:sym typeface="Montserrat"/>
              </a:rPr>
              <a:t>Puncte forte</a:t>
            </a:r>
            <a:endParaRPr sz="5000" b="1" i="0" u="none" strike="noStrike" cap="none">
              <a:solidFill>
                <a:srgbClr val="000000"/>
              </a:solidFill>
              <a:latin typeface="Montserrat"/>
              <a:ea typeface="Montserrat"/>
              <a:cs typeface="Montserrat"/>
              <a:sym typeface="Montserrat"/>
            </a:endParaRPr>
          </a:p>
        </p:txBody>
      </p:sp>
      <p:sp>
        <p:nvSpPr>
          <p:cNvPr id="238" name="Google Shape;238;g2d4726355a0_0_15"/>
          <p:cNvSpPr/>
          <p:nvPr/>
        </p:nvSpPr>
        <p:spPr>
          <a:xfrm>
            <a:off x="3346875" y="5394500"/>
            <a:ext cx="6751800" cy="32493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g2d4726355a0_0_15"/>
          <p:cNvSpPr/>
          <p:nvPr/>
        </p:nvSpPr>
        <p:spPr>
          <a:xfrm>
            <a:off x="3842925" y="5931950"/>
            <a:ext cx="5759700" cy="2174400"/>
          </a:xfrm>
          <a:prstGeom prst="rect">
            <a:avLst/>
          </a:prstGeom>
          <a:noFill/>
          <a:ln>
            <a:noFill/>
          </a:ln>
        </p:spPr>
        <p:txBody>
          <a:bodyPr spcFirstLastPara="1" wrap="square" lIns="0" tIns="0" rIns="0" bIns="0" anchor="t" anchorCtr="0">
            <a:noAutofit/>
          </a:bodyPr>
          <a:lstStyle/>
          <a:p>
            <a:pPr marL="457200" marR="0" lvl="0" indent="-381000" algn="l" rtl="0">
              <a:lnSpc>
                <a:spcPct val="100000"/>
              </a:lnSpc>
              <a:spcBef>
                <a:spcPts val="0"/>
              </a:spcBef>
              <a:spcAft>
                <a:spcPts val="0"/>
              </a:spcAft>
              <a:buClr>
                <a:schemeClr val="dk1"/>
              </a:buClr>
              <a:buSzPts val="2400"/>
              <a:buFont typeface="Montserrat Medium"/>
              <a:buChar char="●"/>
            </a:pPr>
            <a:r>
              <a:rPr lang="ro" sz="2400">
                <a:solidFill>
                  <a:schemeClr val="dk1"/>
                </a:solidFill>
                <a:latin typeface="Montserrat Medium"/>
                <a:ea typeface="Montserrat Medium"/>
                <a:cs typeface="Montserrat Medium"/>
                <a:sym typeface="Montserrat Medium"/>
              </a:rPr>
              <a:t>Simplu de implementat</a:t>
            </a:r>
            <a:endParaRPr sz="240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a:solidFill>
                  <a:schemeClr val="dk1"/>
                </a:solidFill>
                <a:latin typeface="Montserrat Medium"/>
                <a:ea typeface="Montserrat Medium"/>
                <a:cs typeface="Montserrat Medium"/>
                <a:sym typeface="Montserrat Medium"/>
              </a:rPr>
              <a:t>Implementare mai rapidă</a:t>
            </a:r>
            <a:endParaRPr sz="240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a:solidFill>
                  <a:schemeClr val="dk1"/>
                </a:solidFill>
                <a:latin typeface="Montserrat Medium"/>
                <a:ea typeface="Montserrat Medium"/>
                <a:cs typeface="Montserrat Medium"/>
                <a:sym typeface="Montserrat Medium"/>
              </a:rPr>
              <a:t>Deployment mai rapid</a:t>
            </a:r>
            <a:endParaRPr sz="240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a:solidFill>
                  <a:schemeClr val="dk1"/>
                </a:solidFill>
                <a:latin typeface="Montserrat Medium"/>
                <a:ea typeface="Montserrat Medium"/>
                <a:cs typeface="Montserrat Medium"/>
                <a:sym typeface="Montserrat Medium"/>
              </a:rPr>
              <a:t>Costuri reduse</a:t>
            </a:r>
            <a:endParaRPr sz="2400">
              <a:solidFill>
                <a:schemeClr val="dk1"/>
              </a:solidFill>
              <a:latin typeface="Montserrat Medium"/>
              <a:ea typeface="Montserrat Medium"/>
              <a:cs typeface="Montserrat Medium"/>
              <a:sym typeface="Montserrat Medium"/>
            </a:endParaRPr>
          </a:p>
        </p:txBody>
      </p:sp>
      <p:sp>
        <p:nvSpPr>
          <p:cNvPr id="240" name="Google Shape;240;g2d4726355a0_0_15"/>
          <p:cNvSpPr/>
          <p:nvPr/>
        </p:nvSpPr>
        <p:spPr>
          <a:xfrm>
            <a:off x="11660775" y="3883000"/>
            <a:ext cx="53721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5000" b="1">
                <a:solidFill>
                  <a:schemeClr val="dk1"/>
                </a:solidFill>
                <a:latin typeface="Montserrat"/>
                <a:ea typeface="Montserrat"/>
                <a:cs typeface="Montserrat"/>
                <a:sym typeface="Montserrat"/>
              </a:rPr>
              <a:t>Puncte slabe</a:t>
            </a:r>
            <a:endParaRPr sz="5000" b="1" i="0" u="none" strike="noStrike" cap="none">
              <a:solidFill>
                <a:srgbClr val="000000"/>
              </a:solidFill>
              <a:latin typeface="Montserrat"/>
              <a:ea typeface="Montserrat"/>
              <a:cs typeface="Montserrat"/>
              <a:sym typeface="Montserrat"/>
            </a:endParaRPr>
          </a:p>
        </p:txBody>
      </p:sp>
      <p:sp>
        <p:nvSpPr>
          <p:cNvPr id="241" name="Google Shape;241;g2d4726355a0_0_15"/>
          <p:cNvSpPr txBox="1"/>
          <p:nvPr/>
        </p:nvSpPr>
        <p:spPr>
          <a:xfrm>
            <a:off x="10973775" y="5931950"/>
            <a:ext cx="5671200" cy="21744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Clr>
                <a:srgbClr val="000000"/>
              </a:buClr>
              <a:buSzPts val="2400"/>
              <a:buFont typeface="Montserrat Medium"/>
              <a:buChar char="●"/>
            </a:pPr>
            <a:r>
              <a:rPr lang="ro" sz="2400">
                <a:latin typeface="Montserrat Medium"/>
                <a:ea typeface="Montserrat Medium"/>
                <a:cs typeface="Montserrat Medium"/>
                <a:sym typeface="Montserrat Medium"/>
              </a:rPr>
              <a:t>Greu de scalat</a:t>
            </a:r>
            <a:endParaRPr sz="240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ro" sz="2400">
                <a:latin typeface="Montserrat Medium"/>
                <a:ea typeface="Montserrat Medium"/>
                <a:cs typeface="Montserrat Medium"/>
                <a:sym typeface="Montserrat Medium"/>
              </a:rPr>
              <a:t>Greu de obținut fault tolerance</a:t>
            </a:r>
            <a:endParaRPr sz="240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ro" sz="2400">
                <a:latin typeface="Montserrat Medium"/>
                <a:ea typeface="Montserrat Medium"/>
                <a:cs typeface="Montserrat Medium"/>
                <a:sym typeface="Montserrat Medium"/>
              </a:rPr>
              <a:t>Elasticitate redusă</a:t>
            </a:r>
            <a:endParaRPr sz="240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ro" sz="2400">
                <a:latin typeface="Montserrat Medium"/>
                <a:ea typeface="Montserrat Medium"/>
                <a:cs typeface="Montserrat Medium"/>
                <a:sym typeface="Montserrat Medium"/>
              </a:rPr>
              <a:t>Timpi mari de recovery - MTTR și MTTS</a:t>
            </a:r>
            <a:endParaRPr sz="2400">
              <a:latin typeface="Montserrat Medium"/>
              <a:ea typeface="Montserrat Medium"/>
              <a:cs typeface="Montserrat Medium"/>
              <a:sym typeface="Montserrat Medium"/>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a:solidFill>
                <a:srgbClr val="000000"/>
              </a:solidFill>
              <a:latin typeface="Montserrat Medium"/>
              <a:ea typeface="Montserrat Medium"/>
              <a:cs typeface="Montserrat Medium"/>
              <a:sym typeface="Montserrat Medium"/>
            </a:endParaRPr>
          </a:p>
        </p:txBody>
      </p:sp>
      <p:pic>
        <p:nvPicPr>
          <p:cNvPr id="242" name="Google Shape;242;g2d4726355a0_0_15"/>
          <p:cNvPicPr preferRelativeResize="0"/>
          <p:nvPr/>
        </p:nvPicPr>
        <p:blipFill rotWithShape="1">
          <a:blip r:embed="rId3">
            <a:alphaModFix/>
          </a:blip>
          <a:srcRect/>
          <a:stretch/>
        </p:blipFill>
        <p:spPr>
          <a:xfrm>
            <a:off x="3346875" y="3883000"/>
            <a:ext cx="655775" cy="655825"/>
          </a:xfrm>
          <a:prstGeom prst="rect">
            <a:avLst/>
          </a:prstGeom>
          <a:noFill/>
          <a:ln>
            <a:noFill/>
          </a:ln>
        </p:spPr>
      </p:pic>
      <p:pic>
        <p:nvPicPr>
          <p:cNvPr id="243" name="Google Shape;243;g2d4726355a0_0_15"/>
          <p:cNvPicPr preferRelativeResize="0"/>
          <p:nvPr/>
        </p:nvPicPr>
        <p:blipFill rotWithShape="1">
          <a:blip r:embed="rId4">
            <a:alphaModFix/>
          </a:blip>
          <a:srcRect/>
          <a:stretch/>
        </p:blipFill>
        <p:spPr>
          <a:xfrm>
            <a:off x="10510550" y="3883000"/>
            <a:ext cx="655775" cy="655709"/>
          </a:xfrm>
          <a:prstGeom prst="rect">
            <a:avLst/>
          </a:prstGeom>
          <a:noFill/>
          <a:ln>
            <a:noFill/>
          </a:ln>
        </p:spPr>
      </p:pic>
      <p:sp>
        <p:nvSpPr>
          <p:cNvPr id="244" name="Google Shape;244;g2d4726355a0_0_15"/>
          <p:cNvSpPr/>
          <p:nvPr/>
        </p:nvSpPr>
        <p:spPr>
          <a:xfrm>
            <a:off x="1000125" y="952500"/>
            <a:ext cx="140577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a:solidFill>
                  <a:schemeClr val="dk1"/>
                </a:solidFill>
                <a:latin typeface="Montserrat"/>
                <a:ea typeface="Montserrat"/>
                <a:cs typeface="Montserrat"/>
                <a:sym typeface="Montserrat"/>
              </a:rPr>
              <a:t>Arhitecturi Monolitice</a:t>
            </a:r>
            <a:endParaRPr sz="7200" b="1" i="0" u="none" strike="noStrike" cap="none">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2"/>
        <p:cNvGrpSpPr/>
        <p:nvPr/>
      </p:nvGrpSpPr>
      <p:grpSpPr>
        <a:xfrm>
          <a:off x="0" y="0"/>
          <a:ext cx="0" cy="0"/>
          <a:chOff x="0" y="0"/>
          <a:chExt cx="0" cy="0"/>
        </a:xfrm>
      </p:grpSpPr>
      <p:sp>
        <p:nvSpPr>
          <p:cNvPr id="673" name="Google Shape;673;g2d4830f0eda_0_457"/>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74" name="Google Shape;674;g2d4830f0eda_0_457" descr="preencoded.png"/>
          <p:cNvPicPr preferRelativeResize="0"/>
          <p:nvPr/>
        </p:nvPicPr>
        <p:blipFill rotWithShape="1">
          <a:blip r:embed="rId3">
            <a:alphaModFix/>
          </a:blip>
          <a:srcRect/>
          <a:stretch/>
        </p:blipFill>
        <p:spPr>
          <a:xfrm>
            <a:off x="9318144" y="3014250"/>
            <a:ext cx="3196302" cy="520812"/>
          </a:xfrm>
          <a:prstGeom prst="rect">
            <a:avLst/>
          </a:prstGeom>
          <a:noFill/>
          <a:ln>
            <a:noFill/>
          </a:ln>
        </p:spPr>
      </p:pic>
      <p:pic>
        <p:nvPicPr>
          <p:cNvPr id="675" name="Google Shape;675;g2d4830f0eda_0_457" descr="preencoded.png"/>
          <p:cNvPicPr preferRelativeResize="0"/>
          <p:nvPr/>
        </p:nvPicPr>
        <p:blipFill rotWithShape="1">
          <a:blip r:embed="rId4">
            <a:alphaModFix/>
          </a:blip>
          <a:srcRect/>
          <a:stretch/>
        </p:blipFill>
        <p:spPr>
          <a:xfrm>
            <a:off x="4376912" y="4276556"/>
            <a:ext cx="13276950" cy="16392"/>
          </a:xfrm>
          <a:prstGeom prst="rect">
            <a:avLst/>
          </a:prstGeom>
          <a:noFill/>
          <a:ln>
            <a:noFill/>
          </a:ln>
        </p:spPr>
      </p:pic>
      <p:pic>
        <p:nvPicPr>
          <p:cNvPr id="676" name="Google Shape;676;g2d4830f0eda_0_457" descr="preencoded.png"/>
          <p:cNvPicPr preferRelativeResize="0"/>
          <p:nvPr/>
        </p:nvPicPr>
        <p:blipFill rotWithShape="1">
          <a:blip r:embed="rId5">
            <a:alphaModFix/>
          </a:blip>
          <a:srcRect/>
          <a:stretch/>
        </p:blipFill>
        <p:spPr>
          <a:xfrm>
            <a:off x="4376912" y="4957836"/>
            <a:ext cx="13276950" cy="16392"/>
          </a:xfrm>
          <a:prstGeom prst="rect">
            <a:avLst/>
          </a:prstGeom>
          <a:noFill/>
          <a:ln>
            <a:noFill/>
          </a:ln>
        </p:spPr>
      </p:pic>
      <p:sp>
        <p:nvSpPr>
          <p:cNvPr id="677" name="Google Shape;677;g2d4830f0eda_0_457"/>
          <p:cNvSpPr/>
          <p:nvPr/>
        </p:nvSpPr>
        <p:spPr>
          <a:xfrm>
            <a:off x="2802600" y="939075"/>
            <a:ext cx="148512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a:latin typeface="Montserrat"/>
                <a:ea typeface="Montserrat"/>
                <a:cs typeface="Montserrat"/>
                <a:sym typeface="Montserrat"/>
              </a:rPr>
              <a:t>Caracteristici - Service Based architecture</a:t>
            </a:r>
            <a:endParaRPr sz="7200" b="0" i="0" u="none" strike="noStrike" cap="none">
              <a:solidFill>
                <a:schemeClr val="dk1"/>
              </a:solidFill>
              <a:latin typeface="Calibri"/>
              <a:ea typeface="Calibri"/>
              <a:cs typeface="Calibri"/>
              <a:sym typeface="Calibri"/>
            </a:endParaRPr>
          </a:p>
        </p:txBody>
      </p:sp>
      <p:sp>
        <p:nvSpPr>
          <p:cNvPr id="678" name="Google Shape;678;g2d4830f0eda_0_457"/>
          <p:cNvSpPr/>
          <p:nvPr/>
        </p:nvSpPr>
        <p:spPr>
          <a:xfrm>
            <a:off x="9806325" y="3098400"/>
            <a:ext cx="2038500" cy="352500"/>
          </a:xfrm>
          <a:prstGeom prst="rect">
            <a:avLst/>
          </a:prstGeom>
          <a:noFill/>
          <a:ln>
            <a:noFill/>
          </a:ln>
        </p:spPr>
        <p:txBody>
          <a:bodyPr spcFirstLastPara="1" wrap="square" lIns="0" tIns="0" rIns="0" bIns="0" anchor="t" anchorCtr="0">
            <a:noAutofit/>
          </a:bodyPr>
          <a:lstStyle/>
          <a:p>
            <a:pPr marL="0" marR="0" lvl="0" indent="0" algn="ctr"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Rating</a:t>
            </a:r>
            <a:endParaRPr sz="2259" b="0" i="0" u="none" strike="noStrike" cap="none">
              <a:solidFill>
                <a:schemeClr val="dk1"/>
              </a:solidFill>
              <a:latin typeface="Calibri"/>
              <a:ea typeface="Calibri"/>
              <a:cs typeface="Calibri"/>
              <a:sym typeface="Calibri"/>
            </a:endParaRPr>
          </a:p>
        </p:txBody>
      </p:sp>
      <p:sp>
        <p:nvSpPr>
          <p:cNvPr id="679" name="Google Shape;679;g2d4830f0eda_0_457"/>
          <p:cNvSpPr/>
          <p:nvPr/>
        </p:nvSpPr>
        <p:spPr>
          <a:xfrm>
            <a:off x="10301900" y="3743587"/>
            <a:ext cx="1228800" cy="247800"/>
          </a:xfrm>
          <a:prstGeom prst="rect">
            <a:avLst/>
          </a:prstGeom>
          <a:noFill/>
          <a:ln>
            <a:noFill/>
          </a:ln>
        </p:spPr>
        <p:txBody>
          <a:bodyPr spcFirstLastPara="1" wrap="square" lIns="0" tIns="0" rIns="0" bIns="0" anchor="t" anchorCtr="0">
            <a:noAutofit/>
          </a:bodyPr>
          <a:lstStyle/>
          <a:p>
            <a:pPr marL="0" marR="0" lvl="0" indent="0" algn="ctr" rtl="0">
              <a:lnSpc>
                <a:spcPct val="85359"/>
              </a:lnSpc>
              <a:spcBef>
                <a:spcPts val="0"/>
              </a:spcBef>
              <a:spcAft>
                <a:spcPts val="0"/>
              </a:spcAft>
              <a:buClr>
                <a:srgbClr val="000000"/>
              </a:buClr>
              <a:buSzPts val="1612"/>
              <a:buFont typeface="Montserrat"/>
              <a:buNone/>
            </a:pPr>
            <a:r>
              <a:rPr lang="ro" sz="1612">
                <a:latin typeface="Montserrat"/>
                <a:ea typeface="Montserrat"/>
                <a:cs typeface="Montserrat"/>
                <a:sym typeface="Montserrat"/>
              </a:rPr>
              <a:t>Domain</a:t>
            </a:r>
            <a:endParaRPr sz="1612" b="0" i="0" u="none" strike="noStrike" cap="none">
              <a:solidFill>
                <a:schemeClr val="dk1"/>
              </a:solidFill>
              <a:latin typeface="Calibri"/>
              <a:ea typeface="Calibri"/>
              <a:cs typeface="Calibri"/>
              <a:sym typeface="Calibri"/>
            </a:endParaRPr>
          </a:p>
        </p:txBody>
      </p:sp>
      <p:sp>
        <p:nvSpPr>
          <p:cNvPr id="680" name="Google Shape;680;g2d4830f0eda_0_457"/>
          <p:cNvSpPr/>
          <p:nvPr/>
        </p:nvSpPr>
        <p:spPr>
          <a:xfrm>
            <a:off x="4376900" y="3803875"/>
            <a:ext cx="2657400" cy="3981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Partitioning type</a:t>
            </a:r>
            <a:endParaRPr sz="2259" b="0" i="0" u="none" strike="noStrike" cap="none">
              <a:solidFill>
                <a:schemeClr val="dk1"/>
              </a:solidFill>
              <a:latin typeface="Calibri"/>
              <a:ea typeface="Calibri"/>
              <a:cs typeface="Calibri"/>
              <a:sym typeface="Calibri"/>
            </a:endParaRPr>
          </a:p>
        </p:txBody>
      </p:sp>
      <p:sp>
        <p:nvSpPr>
          <p:cNvPr id="681" name="Google Shape;681;g2d4830f0eda_0_457"/>
          <p:cNvSpPr/>
          <p:nvPr/>
        </p:nvSpPr>
        <p:spPr>
          <a:xfrm>
            <a:off x="4401956" y="44491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Overall Cost</a:t>
            </a:r>
            <a:endParaRPr sz="2259" b="0" i="0" u="none" strike="noStrike" cap="none">
              <a:solidFill>
                <a:schemeClr val="dk1"/>
              </a:solidFill>
              <a:latin typeface="Calibri"/>
              <a:ea typeface="Calibri"/>
              <a:cs typeface="Calibri"/>
              <a:sym typeface="Calibri"/>
            </a:endParaRPr>
          </a:p>
        </p:txBody>
      </p:sp>
      <p:sp>
        <p:nvSpPr>
          <p:cNvPr id="682" name="Google Shape;682;g2d4830f0eda_0_457"/>
          <p:cNvSpPr/>
          <p:nvPr/>
        </p:nvSpPr>
        <p:spPr>
          <a:xfrm>
            <a:off x="4401956" y="51611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Agility</a:t>
            </a:r>
            <a:endParaRPr sz="2259" b="0" i="0" u="none" strike="noStrike" cap="none">
              <a:solidFill>
                <a:schemeClr val="dk1"/>
              </a:solidFill>
              <a:latin typeface="Calibri"/>
              <a:ea typeface="Calibri"/>
              <a:cs typeface="Calibri"/>
              <a:sym typeface="Calibri"/>
            </a:endParaRPr>
          </a:p>
        </p:txBody>
      </p:sp>
      <p:pic>
        <p:nvPicPr>
          <p:cNvPr id="683" name="Google Shape;683;g2d4830f0eda_0_457" descr="preencoded.png"/>
          <p:cNvPicPr preferRelativeResize="0"/>
          <p:nvPr/>
        </p:nvPicPr>
        <p:blipFill rotWithShape="1">
          <a:blip r:embed="rId4">
            <a:alphaModFix/>
          </a:blip>
          <a:srcRect/>
          <a:stretch/>
        </p:blipFill>
        <p:spPr>
          <a:xfrm>
            <a:off x="4401962" y="6387206"/>
            <a:ext cx="13276950" cy="16392"/>
          </a:xfrm>
          <a:prstGeom prst="rect">
            <a:avLst/>
          </a:prstGeom>
          <a:noFill/>
          <a:ln>
            <a:noFill/>
          </a:ln>
        </p:spPr>
      </p:pic>
      <p:pic>
        <p:nvPicPr>
          <p:cNvPr id="684" name="Google Shape;684;g2d4830f0eda_0_457" descr="preencoded.png"/>
          <p:cNvPicPr preferRelativeResize="0"/>
          <p:nvPr/>
        </p:nvPicPr>
        <p:blipFill rotWithShape="1">
          <a:blip r:embed="rId5">
            <a:alphaModFix/>
          </a:blip>
          <a:srcRect/>
          <a:stretch/>
        </p:blipFill>
        <p:spPr>
          <a:xfrm>
            <a:off x="4401962" y="7068486"/>
            <a:ext cx="13276950" cy="16392"/>
          </a:xfrm>
          <a:prstGeom prst="rect">
            <a:avLst/>
          </a:prstGeom>
          <a:noFill/>
          <a:ln>
            <a:noFill/>
          </a:ln>
        </p:spPr>
      </p:pic>
      <p:sp>
        <p:nvSpPr>
          <p:cNvPr id="685" name="Google Shape;685;g2d4830f0eda_0_457"/>
          <p:cNvSpPr/>
          <p:nvPr/>
        </p:nvSpPr>
        <p:spPr>
          <a:xfrm>
            <a:off x="4376899" y="5958050"/>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Simplicity</a:t>
            </a:r>
            <a:endParaRPr sz="2259" b="0" i="0" u="none" strike="noStrike" cap="none">
              <a:solidFill>
                <a:schemeClr val="dk1"/>
              </a:solidFill>
              <a:latin typeface="Calibri"/>
              <a:ea typeface="Calibri"/>
              <a:cs typeface="Calibri"/>
              <a:sym typeface="Calibri"/>
            </a:endParaRPr>
          </a:p>
        </p:txBody>
      </p:sp>
      <p:sp>
        <p:nvSpPr>
          <p:cNvPr id="686" name="Google Shape;686;g2d4830f0eda_0_457"/>
          <p:cNvSpPr/>
          <p:nvPr/>
        </p:nvSpPr>
        <p:spPr>
          <a:xfrm>
            <a:off x="4401956" y="6586650"/>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Scalability</a:t>
            </a:r>
            <a:endParaRPr sz="2259" b="0" i="0" u="none" strike="noStrike" cap="none">
              <a:solidFill>
                <a:schemeClr val="dk1"/>
              </a:solidFill>
              <a:latin typeface="Calibri"/>
              <a:ea typeface="Calibri"/>
              <a:cs typeface="Calibri"/>
              <a:sym typeface="Calibri"/>
            </a:endParaRPr>
          </a:p>
        </p:txBody>
      </p:sp>
      <p:sp>
        <p:nvSpPr>
          <p:cNvPr id="687" name="Google Shape;687;g2d4830f0eda_0_457"/>
          <p:cNvSpPr/>
          <p:nvPr/>
        </p:nvSpPr>
        <p:spPr>
          <a:xfrm>
            <a:off x="4401956" y="731162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Fault Tolerance</a:t>
            </a:r>
            <a:endParaRPr sz="2259" b="0" i="0" u="none" strike="noStrike" cap="none">
              <a:solidFill>
                <a:schemeClr val="dk1"/>
              </a:solidFill>
              <a:latin typeface="Calibri"/>
              <a:ea typeface="Calibri"/>
              <a:cs typeface="Calibri"/>
              <a:sym typeface="Calibri"/>
            </a:endParaRPr>
          </a:p>
        </p:txBody>
      </p:sp>
      <p:pic>
        <p:nvPicPr>
          <p:cNvPr id="688" name="Google Shape;688;g2d4830f0eda_0_457" descr="preencoded.png"/>
          <p:cNvPicPr preferRelativeResize="0"/>
          <p:nvPr/>
        </p:nvPicPr>
        <p:blipFill rotWithShape="1">
          <a:blip r:embed="rId4">
            <a:alphaModFix/>
          </a:blip>
          <a:srcRect/>
          <a:stretch/>
        </p:blipFill>
        <p:spPr>
          <a:xfrm>
            <a:off x="4401962" y="5700569"/>
            <a:ext cx="13276950" cy="16392"/>
          </a:xfrm>
          <a:prstGeom prst="rect">
            <a:avLst/>
          </a:prstGeom>
          <a:noFill/>
          <a:ln>
            <a:noFill/>
          </a:ln>
        </p:spPr>
      </p:pic>
      <p:pic>
        <p:nvPicPr>
          <p:cNvPr id="689" name="Google Shape;689;g2d4830f0eda_0_457" descr="preencoded.png"/>
          <p:cNvPicPr preferRelativeResize="0"/>
          <p:nvPr/>
        </p:nvPicPr>
        <p:blipFill rotWithShape="1">
          <a:blip r:embed="rId4">
            <a:alphaModFix/>
          </a:blip>
          <a:srcRect/>
          <a:stretch/>
        </p:blipFill>
        <p:spPr>
          <a:xfrm>
            <a:off x="4484087" y="8572156"/>
            <a:ext cx="13276950" cy="16392"/>
          </a:xfrm>
          <a:prstGeom prst="rect">
            <a:avLst/>
          </a:prstGeom>
          <a:noFill/>
          <a:ln>
            <a:noFill/>
          </a:ln>
        </p:spPr>
      </p:pic>
      <p:pic>
        <p:nvPicPr>
          <p:cNvPr id="690" name="Google Shape;690;g2d4830f0eda_0_457" descr="preencoded.png"/>
          <p:cNvPicPr preferRelativeResize="0"/>
          <p:nvPr/>
        </p:nvPicPr>
        <p:blipFill rotWithShape="1">
          <a:blip r:embed="rId5">
            <a:alphaModFix/>
          </a:blip>
          <a:srcRect/>
          <a:stretch/>
        </p:blipFill>
        <p:spPr>
          <a:xfrm>
            <a:off x="4484087" y="9253436"/>
            <a:ext cx="13276950" cy="16392"/>
          </a:xfrm>
          <a:prstGeom prst="rect">
            <a:avLst/>
          </a:prstGeom>
          <a:noFill/>
          <a:ln>
            <a:noFill/>
          </a:ln>
        </p:spPr>
      </p:pic>
      <p:sp>
        <p:nvSpPr>
          <p:cNvPr id="691" name="Google Shape;691;g2d4830f0eda_0_457"/>
          <p:cNvSpPr/>
          <p:nvPr/>
        </p:nvSpPr>
        <p:spPr>
          <a:xfrm>
            <a:off x="4376899" y="7959213"/>
            <a:ext cx="2657400" cy="6660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Performance</a:t>
            </a:r>
            <a:endParaRPr sz="2259" b="0" i="0" u="none" strike="noStrike" cap="none">
              <a:solidFill>
                <a:schemeClr val="dk1"/>
              </a:solidFill>
              <a:latin typeface="Calibri"/>
              <a:ea typeface="Calibri"/>
              <a:cs typeface="Calibri"/>
              <a:sym typeface="Calibri"/>
            </a:endParaRPr>
          </a:p>
        </p:txBody>
      </p:sp>
      <p:sp>
        <p:nvSpPr>
          <p:cNvPr id="692" name="Google Shape;692;g2d4830f0eda_0_457"/>
          <p:cNvSpPr/>
          <p:nvPr/>
        </p:nvSpPr>
        <p:spPr>
          <a:xfrm>
            <a:off x="4401956" y="8763075"/>
            <a:ext cx="2785500" cy="352500"/>
          </a:xfrm>
          <a:prstGeom prst="rect">
            <a:avLst/>
          </a:prstGeom>
          <a:noFill/>
          <a:ln>
            <a:noFill/>
          </a:ln>
        </p:spPr>
        <p:txBody>
          <a:bodyPr spcFirstLastPara="1" wrap="square" lIns="0" tIns="0" rIns="0" bIns="0" anchor="t" anchorCtr="0">
            <a:noAutofit/>
          </a:bodyPr>
          <a:lstStyle/>
          <a:p>
            <a:pPr marL="0" marR="0" lvl="0" indent="0" algn="l" rtl="0">
              <a:lnSpc>
                <a:spcPct val="86675"/>
              </a:lnSpc>
              <a:spcBef>
                <a:spcPts val="0"/>
              </a:spcBef>
              <a:spcAft>
                <a:spcPts val="0"/>
              </a:spcAft>
              <a:buClr>
                <a:srgbClr val="000000"/>
              </a:buClr>
              <a:buSzPts val="2259"/>
              <a:buFont typeface="Montserrat"/>
              <a:buNone/>
            </a:pPr>
            <a:r>
              <a:rPr lang="ro" sz="2259" b="1">
                <a:latin typeface="Montserrat"/>
                <a:ea typeface="Montserrat"/>
                <a:cs typeface="Montserrat"/>
                <a:sym typeface="Montserrat"/>
              </a:rPr>
              <a:t>Extensibility</a:t>
            </a:r>
            <a:endParaRPr sz="2259" b="0" i="0" u="none" strike="noStrike" cap="none">
              <a:solidFill>
                <a:schemeClr val="dk1"/>
              </a:solidFill>
              <a:latin typeface="Calibri"/>
              <a:ea typeface="Calibri"/>
              <a:cs typeface="Calibri"/>
              <a:sym typeface="Calibri"/>
            </a:endParaRPr>
          </a:p>
        </p:txBody>
      </p:sp>
      <p:pic>
        <p:nvPicPr>
          <p:cNvPr id="693" name="Google Shape;693;g2d4830f0eda_0_457" descr="preencoded.png"/>
          <p:cNvPicPr preferRelativeResize="0"/>
          <p:nvPr/>
        </p:nvPicPr>
        <p:blipFill rotWithShape="1">
          <a:blip r:embed="rId4">
            <a:alphaModFix/>
          </a:blip>
          <a:srcRect/>
          <a:stretch/>
        </p:blipFill>
        <p:spPr>
          <a:xfrm>
            <a:off x="4376912" y="7808844"/>
            <a:ext cx="13276950" cy="16392"/>
          </a:xfrm>
          <a:prstGeom prst="rect">
            <a:avLst/>
          </a:prstGeom>
          <a:noFill/>
          <a:ln>
            <a:noFill/>
          </a:ln>
        </p:spPr>
      </p:pic>
      <p:sp>
        <p:nvSpPr>
          <p:cNvPr id="694" name="Google Shape;694;g2d4830f0eda_0_457"/>
          <p:cNvSpPr/>
          <p:nvPr/>
        </p:nvSpPr>
        <p:spPr>
          <a:xfrm>
            <a:off x="94118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5" name="Google Shape;695;g2d4830f0eda_0_457"/>
          <p:cNvSpPr/>
          <p:nvPr/>
        </p:nvSpPr>
        <p:spPr>
          <a:xfrm>
            <a:off x="99637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6" name="Google Shape;696;g2d4830f0eda_0_457"/>
          <p:cNvSpPr/>
          <p:nvPr/>
        </p:nvSpPr>
        <p:spPr>
          <a:xfrm>
            <a:off x="10515688" y="58687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7" name="Google Shape;697;g2d4830f0eda_0_457"/>
          <p:cNvSpPr/>
          <p:nvPr/>
        </p:nvSpPr>
        <p:spPr>
          <a:xfrm>
            <a:off x="9412346"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98" name="Google Shape;698;g2d4830f0eda_0_457"/>
          <p:cNvSpPr/>
          <p:nvPr/>
        </p:nvSpPr>
        <p:spPr>
          <a:xfrm>
            <a:off x="99259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699" name="Google Shape;699;g2d4830f0eda_0_457" descr="Symbol för dollar ikon för pengar | Public domain vektorer"/>
          <p:cNvPicPr preferRelativeResize="0"/>
          <p:nvPr/>
        </p:nvPicPr>
        <p:blipFill>
          <a:blip r:embed="rId6">
            <a:alphaModFix/>
          </a:blip>
          <a:stretch>
            <a:fillRect/>
          </a:stretch>
        </p:blipFill>
        <p:spPr>
          <a:xfrm>
            <a:off x="9413250" y="4364984"/>
            <a:ext cx="520800" cy="520800"/>
          </a:xfrm>
          <a:prstGeom prst="rect">
            <a:avLst/>
          </a:prstGeom>
          <a:noFill/>
          <a:ln>
            <a:noFill/>
          </a:ln>
        </p:spPr>
      </p:pic>
      <p:pic>
        <p:nvPicPr>
          <p:cNvPr id="700" name="Google Shape;700;g2d4830f0eda_0_457" descr="Symbol för dollar ikon för pengar | Public domain vektorer"/>
          <p:cNvPicPr preferRelativeResize="0"/>
          <p:nvPr/>
        </p:nvPicPr>
        <p:blipFill>
          <a:blip r:embed="rId6">
            <a:alphaModFix/>
          </a:blip>
          <a:stretch>
            <a:fillRect/>
          </a:stretch>
        </p:blipFill>
        <p:spPr>
          <a:xfrm>
            <a:off x="9804300" y="4364996"/>
            <a:ext cx="520800" cy="520800"/>
          </a:xfrm>
          <a:prstGeom prst="rect">
            <a:avLst/>
          </a:prstGeom>
          <a:noFill/>
          <a:ln>
            <a:noFill/>
          </a:ln>
        </p:spPr>
      </p:pic>
      <p:sp>
        <p:nvSpPr>
          <p:cNvPr id="701" name="Google Shape;701;g2d4830f0eda_0_457"/>
          <p:cNvSpPr/>
          <p:nvPr/>
        </p:nvSpPr>
        <p:spPr>
          <a:xfrm>
            <a:off x="93862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2" name="Google Shape;702;g2d4830f0eda_0_457"/>
          <p:cNvSpPr/>
          <p:nvPr/>
        </p:nvSpPr>
        <p:spPr>
          <a:xfrm>
            <a:off x="99381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3" name="Google Shape;703;g2d4830f0eda_0_457"/>
          <p:cNvSpPr/>
          <p:nvPr/>
        </p:nvSpPr>
        <p:spPr>
          <a:xfrm>
            <a:off x="10490050" y="87376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4" name="Google Shape;704;g2d4830f0eda_0_457"/>
          <p:cNvSpPr/>
          <p:nvPr/>
        </p:nvSpPr>
        <p:spPr>
          <a:xfrm>
            <a:off x="94496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5" name="Google Shape;705;g2d4830f0eda_0_457"/>
          <p:cNvSpPr/>
          <p:nvPr/>
        </p:nvSpPr>
        <p:spPr>
          <a:xfrm>
            <a:off x="100015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6" name="Google Shape;706;g2d4830f0eda_0_457"/>
          <p:cNvSpPr/>
          <p:nvPr/>
        </p:nvSpPr>
        <p:spPr>
          <a:xfrm>
            <a:off x="10553488" y="5154088"/>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7" name="Google Shape;707;g2d4830f0eda_0_457"/>
          <p:cNvSpPr/>
          <p:nvPr/>
        </p:nvSpPr>
        <p:spPr>
          <a:xfrm>
            <a:off x="94132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8" name="Google Shape;708;g2d4830f0eda_0_457"/>
          <p:cNvSpPr/>
          <p:nvPr/>
        </p:nvSpPr>
        <p:spPr>
          <a:xfrm>
            <a:off x="99651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9" name="Google Shape;709;g2d4830f0eda_0_457"/>
          <p:cNvSpPr/>
          <p:nvPr/>
        </p:nvSpPr>
        <p:spPr>
          <a:xfrm>
            <a:off x="10517050" y="6579600"/>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0" name="Google Shape;710;g2d4830f0eda_0_457"/>
          <p:cNvSpPr/>
          <p:nvPr/>
        </p:nvSpPr>
        <p:spPr>
          <a:xfrm>
            <a:off x="9386238"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1" name="Google Shape;711;g2d4830f0eda_0_457"/>
          <p:cNvSpPr/>
          <p:nvPr/>
        </p:nvSpPr>
        <p:spPr>
          <a:xfrm>
            <a:off x="9938138"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2" name="Google Shape;712;g2d4830f0eda_0_457"/>
          <p:cNvSpPr/>
          <p:nvPr/>
        </p:nvSpPr>
        <p:spPr>
          <a:xfrm>
            <a:off x="10490038"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3" name="Google Shape;713;g2d4830f0eda_0_457"/>
          <p:cNvSpPr/>
          <p:nvPr/>
        </p:nvSpPr>
        <p:spPr>
          <a:xfrm>
            <a:off x="11061063" y="7263563"/>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14" name="Google Shape;714;g2d4830f0eda_0_457"/>
          <p:cNvSpPr/>
          <p:nvPr/>
        </p:nvSpPr>
        <p:spPr>
          <a:xfrm>
            <a:off x="10535588" y="8015375"/>
            <a:ext cx="371100" cy="366600"/>
          </a:xfrm>
          <a:prstGeom prst="ellipse">
            <a:avLst/>
          </a:prstGeom>
          <a:solidFill>
            <a:srgbClr val="FF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g31155fcc24d_0_0"/>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6" name="Google Shape;776;g31155fcc24d_0_0"/>
          <p:cNvSpPr/>
          <p:nvPr/>
        </p:nvSpPr>
        <p:spPr>
          <a:xfrm>
            <a:off x="2762256" y="952500"/>
            <a:ext cx="13195800" cy="1095300"/>
          </a:xfrm>
          <a:prstGeom prst="rect">
            <a:avLst/>
          </a:prstGeom>
          <a:noFill/>
          <a:ln>
            <a:noFill/>
          </a:ln>
        </p:spPr>
        <p:txBody>
          <a:bodyPr spcFirstLastPara="1" wrap="square" lIns="0" tIns="0" rIns="0" bIns="0" anchor="t" anchorCtr="0">
            <a:noAutofit/>
          </a:bodyPr>
          <a:lstStyle/>
          <a:p>
            <a:pPr marL="457200" marR="0" lvl="0" indent="0" algn="l" rtl="0">
              <a:lnSpc>
                <a:spcPct val="100000"/>
              </a:lnSpc>
              <a:spcBef>
                <a:spcPts val="0"/>
              </a:spcBef>
              <a:spcAft>
                <a:spcPts val="0"/>
              </a:spcAft>
              <a:buNone/>
            </a:pPr>
            <a:r>
              <a:rPr lang="ro" sz="7200" b="1">
                <a:solidFill>
                  <a:schemeClr val="dk1"/>
                </a:solidFill>
                <a:latin typeface="Montserrat"/>
                <a:ea typeface="Montserrat"/>
                <a:cs typeface="Montserrat"/>
                <a:sym typeface="Montserrat"/>
              </a:rPr>
              <a:t>Appendix 1 - Quality Attributes</a:t>
            </a:r>
            <a:endParaRPr sz="4900" b="1" i="0" u="none" strike="noStrike" cap="none">
              <a:solidFill>
                <a:schemeClr val="dk1"/>
              </a:solidFill>
              <a:latin typeface="Montserrat"/>
              <a:ea typeface="Montserrat"/>
              <a:cs typeface="Montserrat"/>
              <a:sym typeface="Montserrat"/>
            </a:endParaRPr>
          </a:p>
        </p:txBody>
      </p:sp>
      <p:sp>
        <p:nvSpPr>
          <p:cNvPr id="777" name="Google Shape;777;g31155fcc24d_0_0"/>
          <p:cNvSpPr/>
          <p:nvPr/>
        </p:nvSpPr>
        <p:spPr>
          <a:xfrm>
            <a:off x="4063500" y="384275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Agility</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Agility in software architecture refers to the ability of a system's architecture to </a:t>
            </a:r>
            <a:r>
              <a:rPr lang="en-GB" b="1" dirty="0"/>
              <a:t>adapt, evolve, and scale efficiently</a:t>
            </a:r>
            <a:r>
              <a:rPr lang="en-GB" dirty="0"/>
              <a:t> in response to changing business needs, technological advancements, and operational requirements.</a:t>
            </a:r>
            <a:endParaRPr lang="ro" b="0" i="0" u="none" strike="noStrike" cap="none" dirty="0">
              <a:solidFill>
                <a:schemeClr val="dk1"/>
              </a:solidFill>
              <a:latin typeface="Montserrat Medium"/>
              <a:ea typeface="Montserrat Medium"/>
              <a:cs typeface="Montserrat Medium"/>
              <a:sym typeface="Montserrat Medium"/>
            </a:endParaRPr>
          </a:p>
          <a:p>
            <a:pPr marL="0" marR="0" lvl="0" indent="0" algn="l" rtl="0">
              <a:lnSpc>
                <a:spcPct val="100000"/>
              </a:lnSpc>
              <a:spcBef>
                <a:spcPts val="0"/>
              </a:spcBef>
              <a:spcAft>
                <a:spcPts val="0"/>
              </a:spcAft>
              <a:buClr>
                <a:schemeClr val="dk1"/>
              </a:buClr>
              <a:buSzPts val="1100"/>
              <a:buFont typeface="Arial"/>
              <a:buNone/>
            </a:pPr>
            <a:endParaRPr b="0" i="0" u="none" strike="noStrike" cap="none" dirty="0">
              <a:solidFill>
                <a:schemeClr val="dk1"/>
              </a:solidFill>
              <a:latin typeface="Montserrat Medium"/>
              <a:ea typeface="Montserrat Medium"/>
              <a:cs typeface="Montserrat Medium"/>
              <a:sym typeface="Montserrat Medium"/>
            </a:endParaRPr>
          </a:p>
          <a:p>
            <a:pPr marL="0" marR="0" lvl="0" indent="0" algn="l" rtl="0">
              <a:lnSpc>
                <a:spcPct val="84666"/>
              </a:lnSpc>
              <a:spcBef>
                <a:spcPts val="0"/>
              </a:spcBef>
              <a:spcAft>
                <a:spcPts val="0"/>
              </a:spcAft>
              <a:buClr>
                <a:srgbClr val="000000"/>
              </a:buClr>
              <a:buSzPts val="7200"/>
              <a:buFont typeface="Montserrat"/>
              <a:buNone/>
            </a:pPr>
            <a:endParaRPr sz="2600" b="1" i="0" u="none" strike="noStrike" cap="none" dirty="0">
              <a:solidFill>
                <a:schemeClr val="dk1"/>
              </a:solidFill>
              <a:latin typeface="Montserrat"/>
              <a:ea typeface="Montserrat"/>
              <a:cs typeface="Montserrat"/>
              <a:sym typeface="Montserrat"/>
            </a:endParaRPr>
          </a:p>
        </p:txBody>
      </p:sp>
      <p:sp>
        <p:nvSpPr>
          <p:cNvPr id="778" name="Google Shape;778;g31155fcc24d_0_0"/>
          <p:cNvSpPr/>
          <p:nvPr/>
        </p:nvSpPr>
        <p:spPr>
          <a:xfrm>
            <a:off x="2705100" y="386715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9" name="Google Shape;779;g31155fcc24d_0_0"/>
          <p:cNvSpPr/>
          <p:nvPr/>
        </p:nvSpPr>
        <p:spPr>
          <a:xfrm>
            <a:off x="11073900" y="384275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Fault Tolerance</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Fault tolerance refers to a system’s ability to </a:t>
            </a:r>
            <a:r>
              <a:rPr lang="en-GB" b="1" dirty="0"/>
              <a:t>continue operating properly</a:t>
            </a:r>
            <a:r>
              <a:rPr lang="en-GB" dirty="0"/>
              <a:t> in the presence of failures. It ensures that a system can </a:t>
            </a:r>
            <a:r>
              <a:rPr lang="en-GB" b="1" dirty="0"/>
              <a:t>detect, isolate, and recover</a:t>
            </a:r>
            <a:r>
              <a:rPr lang="en-GB" dirty="0"/>
              <a:t> from faults without causing a complete service outage.</a:t>
            </a:r>
            <a:endParaRPr sz="2600" b="1" i="0" u="none" strike="noStrike" cap="none" dirty="0">
              <a:solidFill>
                <a:schemeClr val="dk1"/>
              </a:solidFill>
              <a:latin typeface="Montserrat"/>
              <a:ea typeface="Montserrat"/>
              <a:cs typeface="Montserrat"/>
              <a:sym typeface="Montserrat"/>
            </a:endParaRPr>
          </a:p>
        </p:txBody>
      </p:sp>
      <p:sp>
        <p:nvSpPr>
          <p:cNvPr id="780" name="Google Shape;780;g31155fcc24d_0_0"/>
          <p:cNvSpPr/>
          <p:nvPr/>
        </p:nvSpPr>
        <p:spPr>
          <a:xfrm>
            <a:off x="9715500" y="386715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1" name="Google Shape;781;g31155fcc24d_0_0"/>
          <p:cNvSpPr/>
          <p:nvPr/>
        </p:nvSpPr>
        <p:spPr>
          <a:xfrm>
            <a:off x="4120650" y="588110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Simplicity</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The ease of understanding, maintaining, and modifying a system by reducing unnecessary complexity.</a:t>
            </a:r>
            <a:endParaRPr sz="2600" b="1" i="0" u="none" strike="noStrike" cap="none" dirty="0">
              <a:solidFill>
                <a:schemeClr val="dk1"/>
              </a:solidFill>
              <a:latin typeface="Montserrat"/>
              <a:ea typeface="Montserrat"/>
              <a:cs typeface="Montserrat"/>
              <a:sym typeface="Montserrat"/>
            </a:endParaRPr>
          </a:p>
        </p:txBody>
      </p:sp>
      <p:sp>
        <p:nvSpPr>
          <p:cNvPr id="782" name="Google Shape;782;g31155fcc24d_0_0"/>
          <p:cNvSpPr/>
          <p:nvPr/>
        </p:nvSpPr>
        <p:spPr>
          <a:xfrm>
            <a:off x="2762250" y="590550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3" name="Google Shape;783;g31155fcc24d_0_0"/>
          <p:cNvSpPr/>
          <p:nvPr/>
        </p:nvSpPr>
        <p:spPr>
          <a:xfrm>
            <a:off x="11131050" y="588110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Performance</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How efficiently a system executes tasks, measured in terms of speed, responsiveness, and resource usage.</a:t>
            </a:r>
            <a:endParaRPr sz="2600" b="1" i="0" u="none" strike="noStrike" cap="none" dirty="0">
              <a:solidFill>
                <a:schemeClr val="dk1"/>
              </a:solidFill>
              <a:latin typeface="Montserrat"/>
              <a:ea typeface="Montserrat"/>
              <a:cs typeface="Montserrat"/>
              <a:sym typeface="Montserrat"/>
            </a:endParaRPr>
          </a:p>
        </p:txBody>
      </p:sp>
      <p:sp>
        <p:nvSpPr>
          <p:cNvPr id="784" name="Google Shape;784;g31155fcc24d_0_0"/>
          <p:cNvSpPr/>
          <p:nvPr/>
        </p:nvSpPr>
        <p:spPr>
          <a:xfrm>
            <a:off x="9772650" y="590550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5" name="Google Shape;785;g31155fcc24d_0_0"/>
          <p:cNvSpPr/>
          <p:nvPr/>
        </p:nvSpPr>
        <p:spPr>
          <a:xfrm>
            <a:off x="4120650" y="791945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Scalability</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The ability of a system to handle increased load by adding resources</a:t>
            </a:r>
            <a:endParaRPr lang="en-GB" sz="2600" b="1" i="0" u="none" strike="noStrike" cap="none" dirty="0">
              <a:solidFill>
                <a:schemeClr val="dk1"/>
              </a:solidFill>
              <a:latin typeface="Montserrat"/>
              <a:ea typeface="Montserrat"/>
              <a:cs typeface="Montserrat"/>
              <a:sym typeface="Montserrat"/>
            </a:endParaRPr>
          </a:p>
        </p:txBody>
      </p:sp>
      <p:sp>
        <p:nvSpPr>
          <p:cNvPr id="786" name="Google Shape;786;g31155fcc24d_0_0"/>
          <p:cNvSpPr/>
          <p:nvPr/>
        </p:nvSpPr>
        <p:spPr>
          <a:xfrm>
            <a:off x="2762250" y="794385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7" name="Google Shape;787;g31155fcc24d_0_0"/>
          <p:cNvSpPr/>
          <p:nvPr/>
        </p:nvSpPr>
        <p:spPr>
          <a:xfrm>
            <a:off x="11131050" y="7919450"/>
            <a:ext cx="5442600" cy="1681800"/>
          </a:xfrm>
          <a:prstGeom prst="rect">
            <a:avLst/>
          </a:prstGeom>
          <a:noFill/>
          <a:ln>
            <a:noFill/>
          </a:ln>
        </p:spPr>
        <p:txBody>
          <a:bodyPr spcFirstLastPara="1" wrap="square" lIns="0" tIns="0" rIns="0" bIns="0" anchor="t" anchorCtr="0">
            <a:noAutofit/>
          </a:bodyPr>
          <a:lstStyle/>
          <a:p>
            <a:pPr marL="0" marR="0" lvl="0" indent="0" algn="l" rtl="0">
              <a:lnSpc>
                <a:spcPct val="150000"/>
              </a:lnSpc>
              <a:spcBef>
                <a:spcPts val="0"/>
              </a:spcBef>
              <a:spcAft>
                <a:spcPts val="0"/>
              </a:spcAft>
              <a:buClr>
                <a:schemeClr val="dk1"/>
              </a:buClr>
              <a:buSzPts val="1100"/>
              <a:buFont typeface="Arial"/>
              <a:buNone/>
            </a:pPr>
            <a:r>
              <a:rPr lang="ro" sz="2600" b="1" dirty="0">
                <a:solidFill>
                  <a:schemeClr val="dk1"/>
                </a:solidFill>
                <a:latin typeface="Montserrat"/>
                <a:ea typeface="Montserrat"/>
                <a:cs typeface="Montserrat"/>
                <a:sym typeface="Montserrat"/>
              </a:rPr>
              <a:t>Extensibility</a:t>
            </a:r>
            <a:endParaRPr sz="2600" b="1" i="0" u="none" strike="noStrike" cap="none" dirty="0">
              <a:solidFill>
                <a:schemeClr val="dk1"/>
              </a:solidFill>
              <a:latin typeface="Montserrat"/>
              <a:ea typeface="Montserrat"/>
              <a:cs typeface="Montserrat"/>
              <a:sym typeface="Montserrat"/>
            </a:endParaRPr>
          </a:p>
          <a:p>
            <a:pPr marL="0" marR="0" lvl="0" indent="0" algn="l" rtl="0">
              <a:lnSpc>
                <a:spcPct val="100000"/>
              </a:lnSpc>
              <a:spcBef>
                <a:spcPts val="0"/>
              </a:spcBef>
              <a:spcAft>
                <a:spcPts val="0"/>
              </a:spcAft>
              <a:buClr>
                <a:schemeClr val="dk1"/>
              </a:buClr>
              <a:buSzPts val="1100"/>
              <a:buFont typeface="Arial"/>
              <a:buNone/>
            </a:pPr>
            <a:r>
              <a:rPr lang="en-GB" dirty="0"/>
              <a:t>The ease of adding new features or modifying existing functionality without major changes</a:t>
            </a:r>
            <a:endParaRPr sz="2600" b="1" i="0" u="none" strike="noStrike" cap="none" dirty="0">
              <a:solidFill>
                <a:schemeClr val="dk1"/>
              </a:solidFill>
              <a:latin typeface="Montserrat"/>
              <a:ea typeface="Montserrat"/>
              <a:cs typeface="Montserrat"/>
              <a:sym typeface="Montserrat"/>
            </a:endParaRPr>
          </a:p>
        </p:txBody>
      </p:sp>
      <p:sp>
        <p:nvSpPr>
          <p:cNvPr id="788" name="Google Shape;788;g31155fcc24d_0_0"/>
          <p:cNvSpPr/>
          <p:nvPr/>
        </p:nvSpPr>
        <p:spPr>
          <a:xfrm>
            <a:off x="9772650" y="7943850"/>
            <a:ext cx="980700" cy="990600"/>
          </a:xfrm>
          <a:prstGeom prst="roundRect">
            <a:avLst>
              <a:gd name="adj" fmla="val 16667"/>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9"/>
        <p:cNvGrpSpPr/>
        <p:nvPr/>
      </p:nvGrpSpPr>
      <p:grpSpPr>
        <a:xfrm>
          <a:off x="0" y="0"/>
          <a:ext cx="0" cy="0"/>
          <a:chOff x="0" y="0"/>
          <a:chExt cx="0" cy="0"/>
        </a:xfrm>
      </p:grpSpPr>
      <p:sp>
        <p:nvSpPr>
          <p:cNvPr id="250" name="Google Shape;250;g2d4726355a0_0_30"/>
          <p:cNvSpPr/>
          <p:nvPr/>
        </p:nvSpPr>
        <p:spPr>
          <a:xfrm>
            <a:off x="2977550" y="4140375"/>
            <a:ext cx="11894100" cy="1447800"/>
          </a:xfrm>
          <a:prstGeom prst="rect">
            <a:avLst/>
          </a:prstGeom>
          <a:noFill/>
          <a:ln>
            <a:noFill/>
          </a:ln>
        </p:spPr>
        <p:txBody>
          <a:bodyPr spcFirstLastPara="1" wrap="square" lIns="0" tIns="0" rIns="0" bIns="0" anchor="t" anchorCtr="0">
            <a:noAutofit/>
          </a:bodyPr>
          <a:lstStyle/>
          <a:p>
            <a:pPr marL="457200" marR="0" lvl="0" indent="-482600" algn="l" rtl="0">
              <a:lnSpc>
                <a:spcPct val="84666"/>
              </a:lnSpc>
              <a:spcBef>
                <a:spcPts val="0"/>
              </a:spcBef>
              <a:spcAft>
                <a:spcPts val="0"/>
              </a:spcAft>
              <a:buClr>
                <a:schemeClr val="dk1"/>
              </a:buClr>
              <a:buSzPts val="4000"/>
              <a:buFont typeface="Calibri"/>
              <a:buChar char="●"/>
            </a:pPr>
            <a:r>
              <a:rPr lang="ro" sz="4000" dirty="0">
                <a:latin typeface="Montserrat Medium"/>
                <a:ea typeface="Montserrat Medium"/>
                <a:cs typeface="Montserrat Medium"/>
                <a:sym typeface="Montserrat Medium"/>
              </a:rPr>
              <a:t>Layered Architecture</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Modular Monolith</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Pipeline Architecture</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MicroKernel Architecture</a:t>
            </a:r>
            <a:endParaRPr sz="4000" dirty="0">
              <a:latin typeface="Montserrat Medium"/>
              <a:ea typeface="Montserrat Medium"/>
              <a:cs typeface="Montserrat Medium"/>
              <a:sym typeface="Montserrat Medium"/>
            </a:endParaRPr>
          </a:p>
        </p:txBody>
      </p:sp>
      <p:sp>
        <p:nvSpPr>
          <p:cNvPr id="251" name="Google Shape;251;g2d4726355a0_0_30"/>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g2d4726355a0_0_30"/>
          <p:cNvSpPr/>
          <p:nvPr/>
        </p:nvSpPr>
        <p:spPr>
          <a:xfrm>
            <a:off x="1038225" y="1790700"/>
            <a:ext cx="14268600" cy="1771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3900"/>
              <a:buFont typeface="Montserrat"/>
              <a:buNone/>
            </a:pPr>
            <a:r>
              <a:rPr lang="ro" sz="5300" b="1" dirty="0">
                <a:latin typeface="Montserrat"/>
                <a:ea typeface="Montserrat"/>
                <a:cs typeface="Montserrat"/>
                <a:sym typeface="Montserrat"/>
              </a:rPr>
              <a:t>Examples of monolith architectures</a:t>
            </a:r>
            <a:endParaRPr sz="53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57"/>
        <p:cNvGrpSpPr/>
        <p:nvPr/>
      </p:nvGrpSpPr>
      <p:grpSpPr>
        <a:xfrm>
          <a:off x="0" y="0"/>
          <a:ext cx="0" cy="0"/>
          <a:chOff x="0" y="0"/>
          <a:chExt cx="0" cy="0"/>
        </a:xfrm>
      </p:grpSpPr>
      <p:sp>
        <p:nvSpPr>
          <p:cNvPr id="258" name="Google Shape;258;g2d4726355a0_0_42"/>
          <p:cNvSpPr/>
          <p:nvPr/>
        </p:nvSpPr>
        <p:spPr>
          <a:xfrm>
            <a:off x="10453850" y="4211875"/>
            <a:ext cx="6751800" cy="4892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g2d4726355a0_0_42"/>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g2d4726355a0_0_42"/>
          <p:cNvSpPr/>
          <p:nvPr/>
        </p:nvSpPr>
        <p:spPr>
          <a:xfrm>
            <a:off x="4590925" y="2700375"/>
            <a:ext cx="53721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5000" b="1" dirty="0">
                <a:solidFill>
                  <a:schemeClr val="dk1"/>
                </a:solidFill>
                <a:latin typeface="Montserrat"/>
                <a:ea typeface="Montserrat"/>
                <a:cs typeface="Montserrat"/>
                <a:sym typeface="Montserrat"/>
              </a:rPr>
              <a:t>Strong Points</a:t>
            </a:r>
            <a:endParaRPr sz="5000" b="1" i="0" u="none" strike="noStrike" cap="none" dirty="0">
              <a:solidFill>
                <a:srgbClr val="000000"/>
              </a:solidFill>
              <a:latin typeface="Montserrat"/>
              <a:ea typeface="Montserrat"/>
              <a:cs typeface="Montserrat"/>
              <a:sym typeface="Montserrat"/>
            </a:endParaRPr>
          </a:p>
        </p:txBody>
      </p:sp>
      <p:sp>
        <p:nvSpPr>
          <p:cNvPr id="261" name="Google Shape;261;g2d4726355a0_0_42"/>
          <p:cNvSpPr/>
          <p:nvPr/>
        </p:nvSpPr>
        <p:spPr>
          <a:xfrm>
            <a:off x="3367250" y="4211875"/>
            <a:ext cx="6751800" cy="4892400"/>
          </a:xfrm>
          <a:prstGeom prst="roundRect">
            <a:avLst>
              <a:gd name="adj" fmla="val 10723"/>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g2d4726355a0_0_42"/>
          <p:cNvSpPr/>
          <p:nvPr/>
        </p:nvSpPr>
        <p:spPr>
          <a:xfrm>
            <a:off x="3863300" y="4666675"/>
            <a:ext cx="5759700" cy="2174400"/>
          </a:xfrm>
          <a:prstGeom prst="rect">
            <a:avLst/>
          </a:prstGeom>
          <a:noFill/>
          <a:ln>
            <a:noFill/>
          </a:ln>
        </p:spPr>
        <p:txBody>
          <a:bodyPr spcFirstLastPara="1" wrap="square" lIns="0" tIns="0" rIns="0" bIns="0" anchor="t" anchorCtr="0">
            <a:noAutofit/>
          </a:bodyPr>
          <a:lstStyle/>
          <a:p>
            <a:pPr marL="457200" marR="0" lvl="0" indent="-381000" algn="l" rtl="0">
              <a:lnSpc>
                <a:spcPct val="100000"/>
              </a:lnSpc>
              <a:spcBef>
                <a:spcPts val="0"/>
              </a:spcBef>
              <a:spcAft>
                <a:spcPts val="0"/>
              </a:spcAft>
              <a:buClr>
                <a:schemeClr val="dk1"/>
              </a:buClr>
              <a:buSzPts val="2400"/>
              <a:buFont typeface="Montserrat Medium"/>
              <a:buChar char="●"/>
            </a:pPr>
            <a:r>
              <a:rPr lang="ro" sz="2400" dirty="0">
                <a:solidFill>
                  <a:schemeClr val="dk1"/>
                </a:solidFill>
                <a:latin typeface="Montserrat Medium"/>
                <a:ea typeface="Montserrat Medium"/>
                <a:cs typeface="Montserrat Medium"/>
                <a:sym typeface="Montserrat Medium"/>
              </a:rPr>
              <a:t>Scalability</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dirty="0">
                <a:solidFill>
                  <a:schemeClr val="dk1"/>
                </a:solidFill>
                <a:latin typeface="Montserrat Medium"/>
                <a:ea typeface="Montserrat Medium"/>
                <a:cs typeface="Montserrat Medium"/>
                <a:sym typeface="Montserrat Medium"/>
              </a:rPr>
              <a:t>Fault Tolerance</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dirty="0">
                <a:solidFill>
                  <a:schemeClr val="dk1"/>
                </a:solidFill>
                <a:latin typeface="Montserrat Medium"/>
                <a:ea typeface="Montserrat Medium"/>
                <a:cs typeface="Montserrat Medium"/>
                <a:sym typeface="Montserrat Medium"/>
              </a:rPr>
              <a:t>Performance *</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dirty="0">
                <a:solidFill>
                  <a:schemeClr val="dk1"/>
                </a:solidFill>
                <a:latin typeface="Montserrat Medium"/>
                <a:ea typeface="Montserrat Medium"/>
                <a:cs typeface="Montserrat Medium"/>
                <a:sym typeface="Montserrat Medium"/>
              </a:rPr>
              <a:t>Agilitate</a:t>
            </a:r>
            <a:endParaRPr sz="2400" dirty="0">
              <a:solidFill>
                <a:schemeClr val="dk1"/>
              </a:solidFill>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Clr>
                <a:schemeClr val="dk1"/>
              </a:buClr>
              <a:buSzPts val="2400"/>
              <a:buFont typeface="Montserrat Medium"/>
              <a:buChar char="●"/>
            </a:pPr>
            <a:r>
              <a:rPr lang="ro" sz="2400" dirty="0">
                <a:solidFill>
                  <a:schemeClr val="dk1"/>
                </a:solidFill>
                <a:latin typeface="Montserrat Medium"/>
                <a:ea typeface="Montserrat Medium"/>
                <a:cs typeface="Montserrat Medium"/>
                <a:sym typeface="Montserrat Medium"/>
              </a:rPr>
              <a:t>Reduced recovery time</a:t>
            </a:r>
            <a:endParaRPr sz="2400" dirty="0">
              <a:solidFill>
                <a:schemeClr val="dk1"/>
              </a:solidFill>
              <a:latin typeface="Montserrat Medium"/>
              <a:ea typeface="Montserrat Medium"/>
              <a:cs typeface="Montserrat Medium"/>
              <a:sym typeface="Montserrat Medium"/>
            </a:endParaRPr>
          </a:p>
        </p:txBody>
      </p:sp>
      <p:sp>
        <p:nvSpPr>
          <p:cNvPr id="263" name="Google Shape;263;g2d4726355a0_0_42"/>
          <p:cNvSpPr/>
          <p:nvPr/>
        </p:nvSpPr>
        <p:spPr>
          <a:xfrm>
            <a:off x="11754600" y="2700375"/>
            <a:ext cx="53721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5000" b="1" dirty="0">
                <a:solidFill>
                  <a:schemeClr val="dk1"/>
                </a:solidFill>
                <a:latin typeface="Montserrat"/>
                <a:ea typeface="Montserrat"/>
                <a:cs typeface="Montserrat"/>
                <a:sym typeface="Montserrat"/>
              </a:rPr>
              <a:t>Weak Points</a:t>
            </a:r>
            <a:endParaRPr sz="5000" b="1" i="0" u="none" strike="noStrike" cap="none" dirty="0">
              <a:solidFill>
                <a:srgbClr val="000000"/>
              </a:solidFill>
              <a:latin typeface="Montserrat"/>
              <a:ea typeface="Montserrat"/>
              <a:cs typeface="Montserrat"/>
              <a:sym typeface="Montserrat"/>
            </a:endParaRPr>
          </a:p>
        </p:txBody>
      </p:sp>
      <p:sp>
        <p:nvSpPr>
          <p:cNvPr id="264" name="Google Shape;264;g2d4726355a0_0_42"/>
          <p:cNvSpPr txBox="1"/>
          <p:nvPr/>
        </p:nvSpPr>
        <p:spPr>
          <a:xfrm>
            <a:off x="11079775" y="4534150"/>
            <a:ext cx="5630100" cy="4345800"/>
          </a:xfrm>
          <a:prstGeom prst="rect">
            <a:avLst/>
          </a:prstGeom>
          <a:noFill/>
          <a:ln>
            <a:noFill/>
          </a:ln>
        </p:spPr>
        <p:txBody>
          <a:bodyPr spcFirstLastPara="1" wrap="square" lIns="91425" tIns="91425" rIns="91425" bIns="91425" anchor="t" anchorCtr="0">
            <a:noAutofit/>
          </a:bodyPr>
          <a:lstStyle/>
          <a:p>
            <a:pPr marL="457200" marR="0" lvl="0" indent="-381000" algn="l" rtl="0">
              <a:lnSpc>
                <a:spcPct val="100000"/>
              </a:lnSpc>
              <a:spcBef>
                <a:spcPts val="0"/>
              </a:spcBef>
              <a:spcAft>
                <a:spcPts val="0"/>
              </a:spcAft>
              <a:buSzPts val="2400"/>
              <a:buFont typeface="Montserrat Medium"/>
              <a:buChar char="●"/>
            </a:pPr>
            <a:r>
              <a:rPr lang="en-US" sz="2400" dirty="0">
                <a:latin typeface="Montserrat Medium"/>
                <a:ea typeface="Montserrat Medium"/>
                <a:cs typeface="Montserrat Medium"/>
                <a:sym typeface="Montserrat Medium"/>
              </a:rPr>
              <a:t>Bad assumptions</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en-US" sz="2400" dirty="0">
                <a:latin typeface="Montserrat Medium"/>
                <a:ea typeface="Montserrat Medium"/>
                <a:cs typeface="Montserrat Medium"/>
                <a:sym typeface="Montserrat Medium"/>
              </a:rPr>
              <a:t>Network is reliable</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Bandwith is infinite</a:t>
            </a: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Latency is 0</a:t>
            </a:r>
            <a:endParaRPr sz="2400" dirty="0">
              <a:latin typeface="Montserrat Medium"/>
              <a:ea typeface="Montserrat Medium"/>
              <a:cs typeface="Montserrat Medium"/>
              <a:sym typeface="Montserrat Medium"/>
            </a:endParaRPr>
          </a:p>
          <a:p>
            <a:pPr marL="457200" marR="0" lvl="0" indent="-381000" algn="l" rtl="0">
              <a:lnSpc>
                <a:spcPct val="100000"/>
              </a:lnSpc>
              <a:spcBef>
                <a:spcPts val="0"/>
              </a:spcBef>
              <a:spcAft>
                <a:spcPts val="0"/>
              </a:spcAft>
              <a:buSzPts val="2400"/>
              <a:buFont typeface="Montserrat Medium"/>
              <a:buChar char="●"/>
            </a:pPr>
            <a:r>
              <a:rPr lang="en-US" sz="2400" dirty="0">
                <a:latin typeface="Montserrat Medium"/>
                <a:ea typeface="Montserrat Medium"/>
                <a:cs typeface="Montserrat Medium"/>
                <a:sym typeface="Montserrat Medium"/>
              </a:rPr>
              <a:t>Common issues</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en-US" sz="2400" dirty="0">
                <a:latin typeface="Montserrat Medium"/>
                <a:ea typeface="Montserrat Medium"/>
                <a:cs typeface="Montserrat Medium"/>
                <a:sym typeface="Montserrat Medium"/>
              </a:rPr>
              <a:t>Handle distributed transactions</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Eventual consistency</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Workflow management</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Error Handling</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Data synchronization</a:t>
            </a:r>
            <a:endParaRPr sz="2400" dirty="0">
              <a:latin typeface="Montserrat Medium"/>
              <a:ea typeface="Montserrat Medium"/>
              <a:cs typeface="Montserrat Medium"/>
              <a:sym typeface="Montserrat Medium"/>
            </a:endParaRPr>
          </a:p>
          <a:p>
            <a:pPr marL="914400" marR="0" lvl="1" indent="-381000" algn="l" rtl="0">
              <a:lnSpc>
                <a:spcPct val="100000"/>
              </a:lnSpc>
              <a:spcBef>
                <a:spcPts val="0"/>
              </a:spcBef>
              <a:spcAft>
                <a:spcPts val="0"/>
              </a:spcAft>
              <a:buSzPts val="2400"/>
              <a:buFont typeface="Montserrat Medium"/>
              <a:buChar char="○"/>
            </a:pPr>
            <a:r>
              <a:rPr lang="ro" sz="2400" dirty="0">
                <a:latin typeface="Montserrat Medium"/>
                <a:ea typeface="Montserrat Medium"/>
                <a:cs typeface="Montserrat Medium"/>
                <a:sym typeface="Montserrat Medium"/>
              </a:rPr>
              <a:t>Contract management </a:t>
            </a:r>
            <a:endParaRPr sz="2400" dirty="0">
              <a:latin typeface="Montserrat Medium"/>
              <a:ea typeface="Montserrat Medium"/>
              <a:cs typeface="Montserrat Medium"/>
              <a:sym typeface="Montserrat Medium"/>
            </a:endParaRPr>
          </a:p>
          <a:p>
            <a:pPr marL="0" marR="0" lvl="0" indent="0" algn="l" rtl="0">
              <a:lnSpc>
                <a:spcPct val="100000"/>
              </a:lnSpc>
              <a:spcBef>
                <a:spcPts val="1000"/>
              </a:spcBef>
              <a:spcAft>
                <a:spcPts val="1000"/>
              </a:spcAft>
              <a:buClr>
                <a:srgbClr val="000000"/>
              </a:buClr>
              <a:buSzPts val="2400"/>
              <a:buFont typeface="Arial"/>
              <a:buNone/>
            </a:pPr>
            <a:endParaRPr sz="2400" b="0" i="0" u="none" strike="noStrike" cap="none" dirty="0">
              <a:solidFill>
                <a:srgbClr val="000000"/>
              </a:solidFill>
              <a:latin typeface="Montserrat Medium"/>
              <a:ea typeface="Montserrat Medium"/>
              <a:cs typeface="Montserrat Medium"/>
              <a:sym typeface="Montserrat Medium"/>
            </a:endParaRPr>
          </a:p>
        </p:txBody>
      </p:sp>
      <p:pic>
        <p:nvPicPr>
          <p:cNvPr id="265" name="Google Shape;265;g2d4726355a0_0_42"/>
          <p:cNvPicPr preferRelativeResize="0"/>
          <p:nvPr/>
        </p:nvPicPr>
        <p:blipFill rotWithShape="1">
          <a:blip r:embed="rId3">
            <a:alphaModFix/>
          </a:blip>
          <a:srcRect/>
          <a:stretch/>
        </p:blipFill>
        <p:spPr>
          <a:xfrm>
            <a:off x="3367250" y="2700375"/>
            <a:ext cx="655775" cy="655825"/>
          </a:xfrm>
          <a:prstGeom prst="rect">
            <a:avLst/>
          </a:prstGeom>
          <a:noFill/>
          <a:ln>
            <a:noFill/>
          </a:ln>
        </p:spPr>
      </p:pic>
      <p:pic>
        <p:nvPicPr>
          <p:cNvPr id="266" name="Google Shape;266;g2d4726355a0_0_42"/>
          <p:cNvPicPr preferRelativeResize="0"/>
          <p:nvPr/>
        </p:nvPicPr>
        <p:blipFill rotWithShape="1">
          <a:blip r:embed="rId4">
            <a:alphaModFix/>
          </a:blip>
          <a:srcRect/>
          <a:stretch/>
        </p:blipFill>
        <p:spPr>
          <a:xfrm>
            <a:off x="10530925" y="2700375"/>
            <a:ext cx="655775" cy="655709"/>
          </a:xfrm>
          <a:prstGeom prst="rect">
            <a:avLst/>
          </a:prstGeom>
          <a:noFill/>
          <a:ln>
            <a:noFill/>
          </a:ln>
        </p:spPr>
      </p:pic>
      <p:sp>
        <p:nvSpPr>
          <p:cNvPr id="267" name="Google Shape;267;g2d4726355a0_0_42"/>
          <p:cNvSpPr/>
          <p:nvPr/>
        </p:nvSpPr>
        <p:spPr>
          <a:xfrm>
            <a:off x="1000125" y="952500"/>
            <a:ext cx="140577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solidFill>
                  <a:schemeClr val="dk1"/>
                </a:solidFill>
                <a:latin typeface="Montserrat"/>
                <a:ea typeface="Montserrat"/>
                <a:cs typeface="Montserrat"/>
                <a:sym typeface="Montserrat"/>
              </a:rPr>
              <a:t>Distributed Architectures</a:t>
            </a:r>
            <a:endParaRPr sz="7200" b="1" i="0" u="none" strike="noStrike" cap="none" dirty="0">
              <a:solidFill>
                <a:srgbClr val="000000"/>
              </a:solidFill>
              <a:latin typeface="Montserrat"/>
              <a:ea typeface="Montserrat"/>
              <a:cs typeface="Montserrat"/>
              <a:sym typeface="Montserra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2"/>
        <p:cNvGrpSpPr/>
        <p:nvPr/>
      </p:nvGrpSpPr>
      <p:grpSpPr>
        <a:xfrm>
          <a:off x="0" y="0"/>
          <a:ext cx="0" cy="0"/>
          <a:chOff x="0" y="0"/>
          <a:chExt cx="0" cy="0"/>
        </a:xfrm>
      </p:grpSpPr>
      <p:sp>
        <p:nvSpPr>
          <p:cNvPr id="273" name="Google Shape;273;g2d4726355a0_0_59"/>
          <p:cNvSpPr/>
          <p:nvPr/>
        </p:nvSpPr>
        <p:spPr>
          <a:xfrm>
            <a:off x="3024525" y="3764600"/>
            <a:ext cx="5095800" cy="1447800"/>
          </a:xfrm>
          <a:prstGeom prst="rect">
            <a:avLst/>
          </a:prstGeom>
          <a:noFill/>
          <a:ln>
            <a:noFill/>
          </a:ln>
        </p:spPr>
        <p:txBody>
          <a:bodyPr spcFirstLastPara="1" wrap="square" lIns="0" tIns="0" rIns="0" bIns="0" anchor="t" anchorCtr="0">
            <a:noAutofit/>
          </a:bodyPr>
          <a:lstStyle/>
          <a:p>
            <a:pPr marL="457200" marR="0" lvl="0" indent="-482600" algn="l" rtl="0">
              <a:lnSpc>
                <a:spcPct val="84666"/>
              </a:lnSpc>
              <a:spcBef>
                <a:spcPts val="0"/>
              </a:spcBef>
              <a:spcAft>
                <a:spcPts val="0"/>
              </a:spcAft>
              <a:buClr>
                <a:schemeClr val="dk1"/>
              </a:buClr>
              <a:buSzPts val="4000"/>
              <a:buFont typeface="Calibri"/>
              <a:buChar char="●"/>
            </a:pPr>
            <a:r>
              <a:rPr lang="ro" sz="4000" dirty="0">
                <a:latin typeface="Montserrat Medium"/>
                <a:ea typeface="Montserrat Medium"/>
                <a:cs typeface="Montserrat Medium"/>
                <a:sym typeface="Montserrat Medium"/>
              </a:rPr>
              <a:t>Event Driven</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Microservice</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Service Based</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Service Oriented</a:t>
            </a:r>
            <a:endParaRPr sz="4000" dirty="0">
              <a:latin typeface="Montserrat Medium"/>
              <a:ea typeface="Montserrat Medium"/>
              <a:cs typeface="Montserrat Medium"/>
              <a:sym typeface="Montserrat Medium"/>
            </a:endParaRPr>
          </a:p>
          <a:p>
            <a:pPr marL="457200" marR="0" lvl="0" indent="-482600" algn="l" rtl="0">
              <a:lnSpc>
                <a:spcPct val="84666"/>
              </a:lnSpc>
              <a:spcBef>
                <a:spcPts val="0"/>
              </a:spcBef>
              <a:spcAft>
                <a:spcPts val="0"/>
              </a:spcAft>
              <a:buSzPts val="4000"/>
              <a:buFont typeface="Montserrat Medium"/>
              <a:buChar char="●"/>
            </a:pPr>
            <a:r>
              <a:rPr lang="ro" sz="4000" dirty="0">
                <a:latin typeface="Montserrat Medium"/>
                <a:ea typeface="Montserrat Medium"/>
                <a:cs typeface="Montserrat Medium"/>
                <a:sym typeface="Montserrat Medium"/>
              </a:rPr>
              <a:t>Space Based</a:t>
            </a:r>
            <a:endParaRPr sz="4000" dirty="0">
              <a:latin typeface="Montserrat Medium"/>
              <a:ea typeface="Montserrat Medium"/>
              <a:cs typeface="Montserrat Medium"/>
              <a:sym typeface="Montserrat Medium"/>
            </a:endParaRPr>
          </a:p>
        </p:txBody>
      </p:sp>
      <p:sp>
        <p:nvSpPr>
          <p:cNvPr id="274" name="Google Shape;274;g2d4726355a0_0_59"/>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g2d4726355a0_0_59"/>
          <p:cNvSpPr/>
          <p:nvPr/>
        </p:nvSpPr>
        <p:spPr>
          <a:xfrm>
            <a:off x="1038225" y="1790700"/>
            <a:ext cx="14268600" cy="17718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3900"/>
              <a:buFont typeface="Montserrat"/>
              <a:buNone/>
            </a:pPr>
            <a:r>
              <a:rPr lang="ro" sz="5900" b="1" dirty="0">
                <a:latin typeface="Montserrat"/>
                <a:ea typeface="Montserrat"/>
                <a:cs typeface="Montserrat"/>
                <a:sym typeface="Montserrat"/>
              </a:rPr>
              <a:t>Distributed architectures examples</a:t>
            </a:r>
            <a:endParaRPr sz="59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0"/>
        <p:cNvGrpSpPr/>
        <p:nvPr/>
      </p:nvGrpSpPr>
      <p:grpSpPr>
        <a:xfrm>
          <a:off x="0" y="0"/>
          <a:ext cx="0" cy="0"/>
          <a:chOff x="0" y="0"/>
          <a:chExt cx="0" cy="0"/>
        </a:xfrm>
      </p:grpSpPr>
      <p:sp>
        <p:nvSpPr>
          <p:cNvPr id="281" name="Google Shape;281;g2d4726355a0_0_66"/>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2d4726355a0_0_66"/>
          <p:cNvSpPr/>
          <p:nvPr/>
        </p:nvSpPr>
        <p:spPr>
          <a:xfrm>
            <a:off x="2837163" y="3516270"/>
            <a:ext cx="9488100" cy="4913400"/>
          </a:xfrm>
          <a:prstGeom prst="rect">
            <a:avLst/>
          </a:prstGeom>
          <a:noFill/>
          <a:ln>
            <a:noFill/>
          </a:ln>
        </p:spPr>
        <p:txBody>
          <a:bodyPr spcFirstLastPara="1" wrap="square" lIns="0" tIns="0" rIns="0" bIns="0" anchor="t" anchorCtr="0">
            <a:noAutofit/>
          </a:bodyPr>
          <a:lstStyle/>
          <a:p>
            <a:pPr marL="457200" lvl="0" indent="-406400" algn="l" rtl="0">
              <a:lnSpc>
                <a:spcPct val="90000"/>
              </a:lnSpc>
              <a:spcBef>
                <a:spcPts val="1000"/>
              </a:spcBef>
              <a:spcAft>
                <a:spcPts val="0"/>
              </a:spcAft>
              <a:buClr>
                <a:schemeClr val="dk1"/>
              </a:buClr>
              <a:buSzPts val="2800"/>
              <a:buFont typeface="Montserrat Medium"/>
              <a:buChar char="●"/>
            </a:pPr>
            <a:r>
              <a:rPr lang="en-US" sz="2800" dirty="0">
                <a:solidFill>
                  <a:schemeClr val="dk1"/>
                </a:solidFill>
                <a:latin typeface="Montserrat Medium"/>
                <a:ea typeface="Montserrat Medium"/>
                <a:cs typeface="Montserrat Medium"/>
                <a:sym typeface="Montserrat Medium"/>
              </a:rPr>
              <a:t>Does the entire system need to be scaled or only part of it?</a:t>
            </a:r>
            <a:endParaRPr sz="2800" dirty="0">
              <a:solidFill>
                <a:schemeClr val="dk1"/>
              </a:solidFill>
              <a:latin typeface="Montserrat Medium"/>
              <a:ea typeface="Montserrat Medium"/>
              <a:cs typeface="Montserrat Medium"/>
              <a:sym typeface="Montserrat Medium"/>
            </a:endParaRPr>
          </a:p>
          <a:p>
            <a:pPr marL="457200" lvl="0" indent="-406400" algn="l" rtl="0">
              <a:lnSpc>
                <a:spcPct val="90000"/>
              </a:lnSpc>
              <a:spcBef>
                <a:spcPts val="0"/>
              </a:spcBef>
              <a:spcAft>
                <a:spcPts val="0"/>
              </a:spcAft>
              <a:buClr>
                <a:schemeClr val="dk1"/>
              </a:buClr>
              <a:buSzPts val="2800"/>
              <a:buFont typeface="Montserrat Medium"/>
              <a:buChar char="●"/>
            </a:pPr>
            <a:r>
              <a:rPr lang="en-US" sz="2800" dirty="0">
                <a:solidFill>
                  <a:schemeClr val="dk1"/>
                </a:solidFill>
                <a:latin typeface="Montserrat Medium"/>
                <a:ea typeface="Montserrat Medium"/>
                <a:cs typeface="Montserrat Medium"/>
                <a:sym typeface="Montserrat Medium"/>
              </a:rPr>
              <a:t>If you need fault tolerance and high reliability then go for distributed architectures</a:t>
            </a:r>
            <a:endParaRPr sz="2800" dirty="0">
              <a:solidFill>
                <a:schemeClr val="dk1"/>
              </a:solidFill>
              <a:latin typeface="Montserrat Medium"/>
              <a:ea typeface="Montserrat Medium"/>
              <a:cs typeface="Montserrat Medium"/>
              <a:sym typeface="Montserrat Medium"/>
            </a:endParaRPr>
          </a:p>
          <a:p>
            <a:pPr marL="457200" lvl="0" indent="-406400" algn="l" rtl="0">
              <a:lnSpc>
                <a:spcPct val="90000"/>
              </a:lnSpc>
              <a:spcBef>
                <a:spcPts val="0"/>
              </a:spcBef>
              <a:spcAft>
                <a:spcPts val="0"/>
              </a:spcAft>
              <a:buClr>
                <a:schemeClr val="dk1"/>
              </a:buClr>
              <a:buSzPts val="2800"/>
              <a:buFont typeface="Montserrat Medium"/>
              <a:buChar char="●"/>
            </a:pPr>
            <a:r>
              <a:rPr lang="ro" sz="2800" dirty="0">
                <a:solidFill>
                  <a:schemeClr val="dk1"/>
                </a:solidFill>
                <a:latin typeface="Montserrat Medium"/>
                <a:ea typeface="Montserrat Medium"/>
                <a:cs typeface="Montserrat Medium"/>
                <a:sym typeface="Montserrat Medium"/>
              </a:rPr>
              <a:t>MVP</a:t>
            </a:r>
          </a:p>
          <a:p>
            <a:pPr marL="457200" indent="-406400">
              <a:lnSpc>
                <a:spcPct val="90000"/>
              </a:lnSpc>
              <a:buClr>
                <a:schemeClr val="dk1"/>
              </a:buClr>
              <a:buSzPts val="2800"/>
              <a:buFont typeface="Montserrat Medium"/>
              <a:buChar char="●"/>
            </a:pPr>
            <a:r>
              <a:rPr lang="en-US" sz="2800" dirty="0">
                <a:solidFill>
                  <a:schemeClr val="dk1"/>
                </a:solidFill>
                <a:latin typeface="Montserrat Medium"/>
                <a:ea typeface="Montserrat Medium"/>
                <a:cs typeface="Montserrat Medium"/>
                <a:sym typeface="Montserrat Medium"/>
              </a:rPr>
              <a:t>Monolith architectures are less expensive</a:t>
            </a:r>
          </a:p>
          <a:p>
            <a:pPr marL="457200" lvl="0" indent="-406400" algn="l" rtl="0">
              <a:lnSpc>
                <a:spcPct val="90000"/>
              </a:lnSpc>
              <a:spcBef>
                <a:spcPts val="0"/>
              </a:spcBef>
              <a:spcAft>
                <a:spcPts val="0"/>
              </a:spcAft>
              <a:buClr>
                <a:schemeClr val="dk1"/>
              </a:buClr>
              <a:buSzPts val="2800"/>
              <a:buFont typeface="Montserrat Medium"/>
              <a:buChar char="●"/>
            </a:pPr>
            <a:endParaRPr sz="2800" dirty="0">
              <a:solidFill>
                <a:schemeClr val="dk1"/>
              </a:solidFill>
              <a:latin typeface="Montserrat Medium"/>
              <a:ea typeface="Montserrat Medium"/>
              <a:cs typeface="Montserrat Medium"/>
              <a:sym typeface="Montserrat Medium"/>
            </a:endParaRPr>
          </a:p>
          <a:p>
            <a:pPr marL="0" marR="0" lvl="0" indent="0" algn="l" rtl="0">
              <a:lnSpc>
                <a:spcPct val="84666"/>
              </a:lnSpc>
              <a:spcBef>
                <a:spcPts val="0"/>
              </a:spcBef>
              <a:spcAft>
                <a:spcPts val="0"/>
              </a:spcAft>
              <a:buClr>
                <a:srgbClr val="000000"/>
              </a:buClr>
              <a:buSzPts val="2400"/>
              <a:buFont typeface="Montserrat Medium"/>
              <a:buNone/>
            </a:pPr>
            <a:endParaRPr sz="2400" dirty="0">
              <a:latin typeface="Montserrat Medium"/>
              <a:ea typeface="Montserrat Medium"/>
              <a:cs typeface="Montserrat Medium"/>
              <a:sym typeface="Montserrat Medium"/>
            </a:endParaRPr>
          </a:p>
        </p:txBody>
      </p:sp>
      <p:sp>
        <p:nvSpPr>
          <p:cNvPr id="283" name="Google Shape;283;g2d4726355a0_0_66"/>
          <p:cNvSpPr/>
          <p:nvPr/>
        </p:nvSpPr>
        <p:spPr>
          <a:xfrm>
            <a:off x="1000125" y="952500"/>
            <a:ext cx="16403100" cy="1565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latin typeface="Montserrat"/>
                <a:ea typeface="Montserrat"/>
                <a:cs typeface="Montserrat"/>
                <a:sym typeface="Montserrat"/>
              </a:rPr>
              <a:t>How do we chose the type of architecture?</a:t>
            </a:r>
            <a:endParaRPr sz="7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8"/>
        <p:cNvGrpSpPr/>
        <p:nvPr/>
      </p:nvGrpSpPr>
      <p:grpSpPr>
        <a:xfrm>
          <a:off x="0" y="0"/>
          <a:ext cx="0" cy="0"/>
          <a:chOff x="0" y="0"/>
          <a:chExt cx="0" cy="0"/>
        </a:xfrm>
      </p:grpSpPr>
      <p:sp>
        <p:nvSpPr>
          <p:cNvPr id="289" name="Google Shape;289;g2d4726355a0_0_76"/>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2d4726355a0_0_76"/>
          <p:cNvSpPr/>
          <p:nvPr/>
        </p:nvSpPr>
        <p:spPr>
          <a:xfrm>
            <a:off x="1000125" y="952500"/>
            <a:ext cx="14057700" cy="10953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200" b="1" dirty="0">
                <a:solidFill>
                  <a:schemeClr val="dk1"/>
                </a:solidFill>
                <a:latin typeface="Montserrat"/>
                <a:ea typeface="Montserrat"/>
                <a:cs typeface="Montserrat"/>
                <a:sym typeface="Montserrat"/>
              </a:rPr>
              <a:t>Architecture Partitioning</a:t>
            </a:r>
            <a:endParaRPr sz="7200" b="1" i="0" u="none" strike="noStrike" cap="none" dirty="0">
              <a:solidFill>
                <a:srgbClr val="000000"/>
              </a:solidFill>
              <a:latin typeface="Montserrat"/>
              <a:ea typeface="Montserrat"/>
              <a:cs typeface="Montserrat"/>
              <a:sym typeface="Montserrat"/>
            </a:endParaRPr>
          </a:p>
        </p:txBody>
      </p:sp>
      <p:sp>
        <p:nvSpPr>
          <p:cNvPr id="291" name="Google Shape;291;g2d4726355a0_0_76"/>
          <p:cNvSpPr/>
          <p:nvPr/>
        </p:nvSpPr>
        <p:spPr>
          <a:xfrm>
            <a:off x="2670675" y="4013025"/>
            <a:ext cx="5048400" cy="1447800"/>
          </a:xfrm>
          <a:prstGeom prst="rect">
            <a:avLst/>
          </a:prstGeom>
          <a:noFill/>
          <a:ln>
            <a:noFill/>
          </a:ln>
        </p:spPr>
        <p:txBody>
          <a:bodyPr spcFirstLastPara="1" wrap="square" lIns="0" tIns="0" rIns="0" bIns="0" anchor="t" anchorCtr="0">
            <a:noAutofit/>
          </a:bodyPr>
          <a:lstStyle/>
          <a:p>
            <a:pPr marL="457200" lvl="0" indent="-387350" algn="l" rtl="0">
              <a:lnSpc>
                <a:spcPct val="90000"/>
              </a:lnSpc>
              <a:spcBef>
                <a:spcPts val="500"/>
              </a:spcBef>
              <a:spcAft>
                <a:spcPts val="0"/>
              </a:spcAft>
              <a:buClr>
                <a:schemeClr val="dk1"/>
              </a:buClr>
              <a:buSzPts val="2500"/>
              <a:buFont typeface="Montserrat Medium"/>
              <a:buChar char="●"/>
            </a:pPr>
            <a:r>
              <a:rPr lang="en-US" sz="2500" dirty="0">
                <a:solidFill>
                  <a:schemeClr val="dk1"/>
                </a:solidFill>
                <a:latin typeface="Montserrat Medium"/>
                <a:ea typeface="Montserrat Medium"/>
                <a:cs typeface="Montserrat Medium"/>
                <a:sym typeface="Montserrat Medium"/>
              </a:rPr>
              <a:t>components are organized from a technical point of view</a:t>
            </a:r>
            <a:endParaRPr sz="2500" dirty="0">
              <a:solidFill>
                <a:schemeClr val="dk1"/>
              </a:solidFill>
              <a:latin typeface="Montserrat Medium"/>
              <a:ea typeface="Montserrat Medium"/>
              <a:cs typeface="Montserrat Medium"/>
              <a:sym typeface="Montserrat Medium"/>
            </a:endParaRPr>
          </a:p>
          <a:p>
            <a:pPr marL="457200" lvl="0" indent="-387350" algn="l" rtl="0">
              <a:lnSpc>
                <a:spcPct val="90000"/>
              </a:lnSpc>
              <a:spcBef>
                <a:spcPts val="0"/>
              </a:spcBef>
              <a:spcAft>
                <a:spcPts val="0"/>
              </a:spcAft>
              <a:buClr>
                <a:schemeClr val="dk1"/>
              </a:buClr>
              <a:buSzPts val="2500"/>
              <a:buFont typeface="Montserrat Medium"/>
              <a:buChar char="●"/>
            </a:pPr>
            <a:r>
              <a:rPr lang="ro" sz="2500" dirty="0">
                <a:solidFill>
                  <a:schemeClr val="dk1"/>
                </a:solidFill>
                <a:latin typeface="Montserrat Medium"/>
                <a:ea typeface="Montserrat Medium"/>
                <a:cs typeface="Montserrat Medium"/>
                <a:sym typeface="Montserrat Medium"/>
              </a:rPr>
              <a:t>Exemples: Layered, Microkernel, Pipeline, Event Driven si Space-based</a:t>
            </a:r>
            <a:endParaRPr sz="2500" dirty="0">
              <a:latin typeface="Montserrat Medium"/>
              <a:ea typeface="Montserrat Medium"/>
              <a:cs typeface="Montserrat Medium"/>
              <a:sym typeface="Montserrat Medium"/>
            </a:endParaRPr>
          </a:p>
        </p:txBody>
      </p:sp>
      <p:sp>
        <p:nvSpPr>
          <p:cNvPr id="292" name="Google Shape;292;g2d4726355a0_0_76"/>
          <p:cNvSpPr/>
          <p:nvPr/>
        </p:nvSpPr>
        <p:spPr>
          <a:xfrm>
            <a:off x="9590000" y="4013025"/>
            <a:ext cx="7405500" cy="4295400"/>
          </a:xfrm>
          <a:prstGeom prst="rect">
            <a:avLst/>
          </a:prstGeom>
          <a:noFill/>
          <a:ln>
            <a:noFill/>
          </a:ln>
        </p:spPr>
        <p:txBody>
          <a:bodyPr spcFirstLastPara="1" wrap="square" lIns="0" tIns="0" rIns="0" bIns="0" anchor="t" anchorCtr="0">
            <a:noAutofit/>
          </a:bodyPr>
          <a:lstStyle/>
          <a:p>
            <a:pPr marL="457200" marR="0" lvl="0" indent="-368300" algn="l" rtl="0">
              <a:lnSpc>
                <a:spcPct val="90000"/>
              </a:lnSpc>
              <a:spcBef>
                <a:spcPts val="500"/>
              </a:spcBef>
              <a:spcAft>
                <a:spcPts val="0"/>
              </a:spcAft>
              <a:buClr>
                <a:schemeClr val="dk1"/>
              </a:buClr>
              <a:buSzPts val="2200"/>
              <a:buFont typeface="Montserrat Medium"/>
              <a:buChar char="●"/>
            </a:pPr>
            <a:r>
              <a:rPr lang="ro" sz="2200" dirty="0">
                <a:solidFill>
                  <a:schemeClr val="dk1"/>
                </a:solidFill>
                <a:latin typeface="Montserrat Medium"/>
                <a:ea typeface="Montserrat Medium"/>
                <a:cs typeface="Montserrat Medium"/>
                <a:sym typeface="Montserrat Medium"/>
              </a:rPr>
              <a:t>Components are organized by domain areas, presentation, business and persistance layer are grouped together</a:t>
            </a:r>
            <a:endParaRPr sz="2200" dirty="0">
              <a:solidFill>
                <a:schemeClr val="dk1"/>
              </a:solidFill>
              <a:latin typeface="Montserrat Medium"/>
              <a:ea typeface="Montserrat Medium"/>
              <a:cs typeface="Montserrat Medium"/>
              <a:sym typeface="Montserrat Medium"/>
            </a:endParaRPr>
          </a:p>
          <a:p>
            <a:pPr marL="457200" marR="0" lvl="0" indent="-368300" algn="l" rtl="0">
              <a:lnSpc>
                <a:spcPct val="90000"/>
              </a:lnSpc>
              <a:spcBef>
                <a:spcPts val="0"/>
              </a:spcBef>
              <a:spcAft>
                <a:spcPts val="0"/>
              </a:spcAft>
              <a:buClr>
                <a:schemeClr val="dk1"/>
              </a:buClr>
              <a:buSzPts val="2200"/>
              <a:buFont typeface="Montserrat Medium"/>
              <a:buChar char="●"/>
            </a:pPr>
            <a:r>
              <a:rPr lang="en-US" sz="2200" dirty="0">
                <a:solidFill>
                  <a:schemeClr val="dk1"/>
                </a:solidFill>
                <a:latin typeface="Montserrat Medium"/>
                <a:ea typeface="Montserrat Medium"/>
                <a:cs typeface="Montserrat Medium"/>
                <a:sym typeface="Montserrat Medium"/>
              </a:rPr>
              <a:t>They gain popularity due to DDD</a:t>
            </a:r>
            <a:endParaRPr sz="2200" dirty="0">
              <a:solidFill>
                <a:schemeClr val="dk1"/>
              </a:solidFill>
              <a:latin typeface="Montserrat Medium"/>
              <a:ea typeface="Montserrat Medium"/>
              <a:cs typeface="Montserrat Medium"/>
              <a:sym typeface="Montserrat Medium"/>
            </a:endParaRPr>
          </a:p>
          <a:p>
            <a:pPr marL="457200" marR="0" lvl="0" indent="-368300" algn="l" rtl="0">
              <a:lnSpc>
                <a:spcPct val="90000"/>
              </a:lnSpc>
              <a:spcBef>
                <a:spcPts val="0"/>
              </a:spcBef>
              <a:spcAft>
                <a:spcPts val="0"/>
              </a:spcAft>
              <a:buClr>
                <a:schemeClr val="dk1"/>
              </a:buClr>
              <a:buSzPts val="2200"/>
              <a:buFont typeface="Montserrat Medium"/>
              <a:buChar char="●"/>
            </a:pPr>
            <a:r>
              <a:rPr lang="ro" sz="2200" dirty="0">
                <a:solidFill>
                  <a:schemeClr val="dk1"/>
                </a:solidFill>
                <a:latin typeface="Montserrat Medium"/>
                <a:ea typeface="Montserrat Medium"/>
                <a:cs typeface="Montserrat Medium"/>
                <a:sym typeface="Montserrat Medium"/>
              </a:rPr>
              <a:t>Facilitate teams to better collaborate with domain experts and focus on a part of the system</a:t>
            </a:r>
            <a:endParaRPr sz="2200" dirty="0">
              <a:solidFill>
                <a:schemeClr val="dk1"/>
              </a:solidFill>
              <a:latin typeface="Montserrat Medium"/>
              <a:ea typeface="Montserrat Medium"/>
              <a:cs typeface="Montserrat Medium"/>
              <a:sym typeface="Montserrat Medium"/>
            </a:endParaRPr>
          </a:p>
          <a:p>
            <a:pPr marL="457200" marR="0" lvl="0" indent="-368300" algn="l" rtl="0">
              <a:lnSpc>
                <a:spcPct val="90000"/>
              </a:lnSpc>
              <a:spcBef>
                <a:spcPts val="0"/>
              </a:spcBef>
              <a:spcAft>
                <a:spcPts val="0"/>
              </a:spcAft>
              <a:buClr>
                <a:schemeClr val="dk1"/>
              </a:buClr>
              <a:buSzPts val="2200"/>
              <a:buFont typeface="Montserrat Medium"/>
              <a:buChar char="●"/>
            </a:pPr>
            <a:r>
              <a:rPr lang="ro" sz="2200" dirty="0">
                <a:solidFill>
                  <a:schemeClr val="dk1"/>
                </a:solidFill>
                <a:latin typeface="Montserrat Medium"/>
                <a:ea typeface="Montserrat Medium"/>
                <a:cs typeface="Montserrat Medium"/>
                <a:sym typeface="Montserrat Medium"/>
              </a:rPr>
              <a:t>Exemples: Microkernel, microservice, modular monolith and service based</a:t>
            </a:r>
            <a:endParaRPr sz="1600" dirty="0">
              <a:solidFill>
                <a:schemeClr val="dk1"/>
              </a:solidFill>
              <a:latin typeface="Nunito Medium"/>
              <a:ea typeface="Nunito Medium"/>
              <a:cs typeface="Nunito Medium"/>
              <a:sym typeface="Nunito Medium"/>
            </a:endParaRPr>
          </a:p>
          <a:p>
            <a:pPr marL="0" marR="0" lvl="0" indent="0" algn="l" rtl="0">
              <a:lnSpc>
                <a:spcPct val="84666"/>
              </a:lnSpc>
              <a:spcBef>
                <a:spcPts val="0"/>
              </a:spcBef>
              <a:spcAft>
                <a:spcPts val="0"/>
              </a:spcAft>
              <a:buClr>
                <a:srgbClr val="000000"/>
              </a:buClr>
              <a:buSzPts val="2400"/>
              <a:buFont typeface="Montserrat Medium"/>
              <a:buNone/>
            </a:pPr>
            <a:endParaRPr sz="2400" dirty="0">
              <a:latin typeface="Nunito Medium"/>
              <a:ea typeface="Nunito Medium"/>
              <a:cs typeface="Nunito Medium"/>
              <a:sym typeface="Nunito Medium"/>
            </a:endParaRPr>
          </a:p>
        </p:txBody>
      </p:sp>
      <p:sp>
        <p:nvSpPr>
          <p:cNvPr id="293" name="Google Shape;293;g2d4726355a0_0_76"/>
          <p:cNvSpPr/>
          <p:nvPr/>
        </p:nvSpPr>
        <p:spPr>
          <a:xfrm>
            <a:off x="2670675" y="3101475"/>
            <a:ext cx="6528000" cy="590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3900"/>
              <a:buFont typeface="Montserrat"/>
              <a:buNone/>
            </a:pPr>
            <a:r>
              <a:rPr lang="ro" sz="3900" b="1" dirty="0">
                <a:latin typeface="Montserrat"/>
                <a:ea typeface="Montserrat"/>
                <a:cs typeface="Montserrat"/>
                <a:sym typeface="Montserrat"/>
              </a:rPr>
              <a:t>Technically partitioned</a:t>
            </a:r>
            <a:endParaRPr sz="3900" b="0" i="0" u="none" strike="noStrike" cap="none" dirty="0">
              <a:solidFill>
                <a:schemeClr val="dk1"/>
              </a:solidFill>
              <a:latin typeface="Calibri"/>
              <a:ea typeface="Calibri"/>
              <a:cs typeface="Calibri"/>
              <a:sym typeface="Calibri"/>
            </a:endParaRPr>
          </a:p>
        </p:txBody>
      </p:sp>
      <p:sp>
        <p:nvSpPr>
          <p:cNvPr id="294" name="Google Shape;294;g2d4726355a0_0_76"/>
          <p:cNvSpPr/>
          <p:nvPr/>
        </p:nvSpPr>
        <p:spPr>
          <a:xfrm>
            <a:off x="9590000" y="3101475"/>
            <a:ext cx="6528000" cy="590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3900"/>
              <a:buFont typeface="Montserrat"/>
              <a:buNone/>
            </a:pPr>
            <a:r>
              <a:rPr lang="ro" sz="3900" b="1">
                <a:latin typeface="Montserrat"/>
                <a:ea typeface="Montserrat"/>
                <a:cs typeface="Montserrat"/>
                <a:sym typeface="Montserrat"/>
              </a:rPr>
              <a:t>Domain Partitioned</a:t>
            </a:r>
            <a:endParaRPr sz="39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9"/>
        <p:cNvGrpSpPr/>
        <p:nvPr/>
      </p:nvGrpSpPr>
      <p:grpSpPr>
        <a:xfrm>
          <a:off x="0" y="0"/>
          <a:ext cx="0" cy="0"/>
          <a:chOff x="0" y="0"/>
          <a:chExt cx="0" cy="0"/>
        </a:xfrm>
      </p:grpSpPr>
      <p:sp>
        <p:nvSpPr>
          <p:cNvPr id="300" name="Google Shape;300;g2d4726355a0_0_91"/>
          <p:cNvSpPr/>
          <p:nvPr/>
        </p:nvSpPr>
        <p:spPr>
          <a:xfrm>
            <a:off x="373150" y="418550"/>
            <a:ext cx="1906200" cy="9467700"/>
          </a:xfrm>
          <a:prstGeom prst="roundRect">
            <a:avLst>
              <a:gd name="adj" fmla="val 17460"/>
            </a:avLst>
          </a:prstGeom>
          <a:solidFill>
            <a:srgbClr val="FBEE7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g2d4726355a0_0_91"/>
          <p:cNvSpPr/>
          <p:nvPr/>
        </p:nvSpPr>
        <p:spPr>
          <a:xfrm>
            <a:off x="3027375" y="2963044"/>
            <a:ext cx="12348600" cy="5881800"/>
          </a:xfrm>
          <a:prstGeom prst="rect">
            <a:avLst/>
          </a:prstGeom>
          <a:noFill/>
          <a:ln>
            <a:noFill/>
          </a:ln>
        </p:spPr>
        <p:txBody>
          <a:bodyPr spcFirstLastPara="1" wrap="square" lIns="0" tIns="0" rIns="0" bIns="0" anchor="t" anchorCtr="0">
            <a:noAutofit/>
          </a:bodyPr>
          <a:lstStyle/>
          <a:p>
            <a:pPr marL="457200" lvl="0" indent="-412750" algn="l" rtl="0">
              <a:lnSpc>
                <a:spcPct val="90000"/>
              </a:lnSpc>
              <a:spcBef>
                <a:spcPts val="1000"/>
              </a:spcBef>
              <a:spcAft>
                <a:spcPts val="0"/>
              </a:spcAft>
              <a:buClr>
                <a:schemeClr val="dk1"/>
              </a:buClr>
              <a:buSzPts val="2900"/>
              <a:buFont typeface="Montserrat Medium"/>
              <a:buChar char="●"/>
            </a:pPr>
            <a:r>
              <a:rPr lang="en-US" sz="2900" dirty="0">
                <a:solidFill>
                  <a:schemeClr val="dk1"/>
                </a:solidFill>
                <a:latin typeface="Montserrat Medium"/>
                <a:ea typeface="Montserrat Medium"/>
                <a:cs typeface="Montserrat Medium"/>
                <a:sym typeface="Montserrat Medium"/>
              </a:rPr>
              <a:t>We have to consider</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en-US" sz="2900" dirty="0">
                <a:solidFill>
                  <a:schemeClr val="dk1"/>
                </a:solidFill>
                <a:latin typeface="Montserrat Medium"/>
                <a:ea typeface="Montserrat Medium"/>
                <a:cs typeface="Montserrat Medium"/>
                <a:sym typeface="Montserrat Medium"/>
              </a:rPr>
              <a:t>Team structure</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en-US" sz="2900" dirty="0">
                <a:solidFill>
                  <a:schemeClr val="dk1"/>
                </a:solidFill>
                <a:latin typeface="Montserrat Medium"/>
                <a:ea typeface="Montserrat Medium"/>
                <a:cs typeface="Montserrat Medium"/>
                <a:sym typeface="Montserrat Medium"/>
              </a:rPr>
              <a:t>Types of changes in the system</a:t>
            </a:r>
            <a:endParaRPr sz="2900" dirty="0">
              <a:solidFill>
                <a:schemeClr val="dk1"/>
              </a:solidFill>
              <a:latin typeface="Montserrat Medium"/>
              <a:ea typeface="Montserrat Medium"/>
              <a:cs typeface="Montserrat Medium"/>
              <a:sym typeface="Montserrat Medium"/>
            </a:endParaRPr>
          </a:p>
          <a:p>
            <a:pPr marL="914400" lvl="0" indent="0" algn="l" rtl="0">
              <a:lnSpc>
                <a:spcPct val="90000"/>
              </a:lnSpc>
              <a:spcBef>
                <a:spcPts val="500"/>
              </a:spcBef>
              <a:spcAft>
                <a:spcPts val="0"/>
              </a:spcAft>
              <a:buNone/>
            </a:pPr>
            <a:endParaRPr sz="2900" dirty="0">
              <a:solidFill>
                <a:schemeClr val="dk1"/>
              </a:solidFill>
              <a:latin typeface="Montserrat Medium"/>
              <a:ea typeface="Montserrat Medium"/>
              <a:cs typeface="Montserrat Medium"/>
              <a:sym typeface="Montserrat Medium"/>
            </a:endParaRPr>
          </a:p>
          <a:p>
            <a:pPr marL="457200" lvl="0" indent="-412750" algn="l" rtl="0">
              <a:lnSpc>
                <a:spcPct val="90000"/>
              </a:lnSpc>
              <a:spcBef>
                <a:spcPts val="1000"/>
              </a:spcBef>
              <a:spcAft>
                <a:spcPts val="0"/>
              </a:spcAft>
              <a:buClr>
                <a:schemeClr val="dk1"/>
              </a:buClr>
              <a:buSzPts val="2900"/>
              <a:buFont typeface="Montserrat Medium"/>
              <a:buChar char="●"/>
            </a:pPr>
            <a:r>
              <a:rPr lang="ro" sz="2900" dirty="0">
                <a:solidFill>
                  <a:schemeClr val="dk1"/>
                </a:solidFill>
                <a:latin typeface="Montserrat Medium"/>
                <a:ea typeface="Montserrat Medium"/>
                <a:cs typeface="Montserrat Medium"/>
                <a:sym typeface="Montserrat Medium"/>
              </a:rPr>
              <a:t>Technical Partitioning</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ro" sz="2900" dirty="0">
                <a:solidFill>
                  <a:schemeClr val="dk1"/>
                </a:solidFill>
                <a:latin typeface="Montserrat Medium"/>
                <a:ea typeface="Montserrat Medium"/>
                <a:cs typeface="Montserrat Medium"/>
                <a:sym typeface="Montserrat Medium"/>
              </a:rPr>
              <a:t>If the team structure is also in layers(front-end developers, back-end developers and database engineers)</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ro" sz="2900" dirty="0">
                <a:solidFill>
                  <a:schemeClr val="dk1"/>
                </a:solidFill>
                <a:latin typeface="Montserrat Medium"/>
                <a:ea typeface="Montserrat Medium"/>
                <a:cs typeface="Montserrat Medium"/>
                <a:sym typeface="Montserrat Medium"/>
              </a:rPr>
              <a:t>Types of changes are usually happening in a single layer( eg: UI changes only, swapping the database )</a:t>
            </a:r>
            <a:endParaRPr sz="2900" dirty="0">
              <a:solidFill>
                <a:schemeClr val="dk1"/>
              </a:solidFill>
              <a:latin typeface="Montserrat Medium"/>
              <a:ea typeface="Montserrat Medium"/>
              <a:cs typeface="Montserrat Medium"/>
              <a:sym typeface="Montserrat Medium"/>
            </a:endParaRPr>
          </a:p>
          <a:p>
            <a:pPr marL="457200" lvl="0" indent="-412750" algn="l" rtl="0">
              <a:lnSpc>
                <a:spcPct val="90000"/>
              </a:lnSpc>
              <a:spcBef>
                <a:spcPts val="1000"/>
              </a:spcBef>
              <a:spcAft>
                <a:spcPts val="0"/>
              </a:spcAft>
              <a:buClr>
                <a:schemeClr val="dk1"/>
              </a:buClr>
              <a:buSzPts val="2900"/>
              <a:buFont typeface="Montserrat Medium"/>
              <a:buChar char="●"/>
            </a:pPr>
            <a:r>
              <a:rPr lang="ro" sz="2900" dirty="0">
                <a:solidFill>
                  <a:schemeClr val="dk1"/>
                </a:solidFill>
                <a:latin typeface="Montserrat Medium"/>
                <a:ea typeface="Montserrat Medium"/>
                <a:cs typeface="Montserrat Medium"/>
                <a:sym typeface="Montserrat Medium"/>
              </a:rPr>
              <a:t>Domain Partitioning</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en-US" sz="2900" dirty="0">
                <a:solidFill>
                  <a:schemeClr val="dk1"/>
                </a:solidFill>
                <a:latin typeface="Montserrat Medium"/>
                <a:ea typeface="Montserrat Medium"/>
                <a:cs typeface="Montserrat Medium"/>
                <a:sym typeface="Montserrat Medium"/>
              </a:rPr>
              <a:t>Each team </a:t>
            </a:r>
            <a:r>
              <a:rPr lang="en-US" sz="2900" dirty="0" err="1">
                <a:solidFill>
                  <a:schemeClr val="dk1"/>
                </a:solidFill>
                <a:latin typeface="Montserrat Medium"/>
                <a:ea typeface="Montserrat Medium"/>
                <a:cs typeface="Montserrat Medium"/>
                <a:sym typeface="Montserrat Medium"/>
              </a:rPr>
              <a:t>constains</a:t>
            </a:r>
            <a:r>
              <a:rPr lang="en-US" sz="2900" dirty="0">
                <a:solidFill>
                  <a:schemeClr val="dk1"/>
                </a:solidFill>
                <a:latin typeface="Montserrat Medium"/>
                <a:ea typeface="Montserrat Medium"/>
                <a:cs typeface="Montserrat Medium"/>
                <a:sym typeface="Montserrat Medium"/>
              </a:rPr>
              <a:t> all roles or there are full stack developers involved</a:t>
            </a:r>
            <a:endParaRPr sz="2900" dirty="0">
              <a:solidFill>
                <a:schemeClr val="dk1"/>
              </a:solidFill>
              <a:latin typeface="Montserrat Medium"/>
              <a:ea typeface="Montserrat Medium"/>
              <a:cs typeface="Montserrat Medium"/>
              <a:sym typeface="Montserrat Medium"/>
            </a:endParaRPr>
          </a:p>
          <a:p>
            <a:pPr marL="914400" lvl="1" indent="-412750" algn="l" rtl="0">
              <a:lnSpc>
                <a:spcPct val="90000"/>
              </a:lnSpc>
              <a:spcBef>
                <a:spcPts val="0"/>
              </a:spcBef>
              <a:spcAft>
                <a:spcPts val="0"/>
              </a:spcAft>
              <a:buClr>
                <a:schemeClr val="dk1"/>
              </a:buClr>
              <a:buSzPts val="2900"/>
              <a:buFont typeface="Montserrat Medium"/>
              <a:buChar char="○"/>
            </a:pPr>
            <a:r>
              <a:rPr lang="en-US" sz="2900" dirty="0">
                <a:solidFill>
                  <a:schemeClr val="dk1"/>
                </a:solidFill>
                <a:latin typeface="Montserrat Medium"/>
                <a:ea typeface="Montserrat Medium"/>
                <a:cs typeface="Montserrat Medium"/>
                <a:sym typeface="Montserrat Medium"/>
              </a:rPr>
              <a:t>Changes are usually domain specific</a:t>
            </a:r>
            <a:endParaRPr sz="2900" dirty="0">
              <a:solidFill>
                <a:schemeClr val="dk1"/>
              </a:solidFill>
              <a:latin typeface="Montserrat Medium"/>
              <a:ea typeface="Montserrat Medium"/>
              <a:cs typeface="Montserrat Medium"/>
              <a:sym typeface="Montserrat Medium"/>
            </a:endParaRPr>
          </a:p>
          <a:p>
            <a:pPr marL="0" marR="0" lvl="0" indent="0" algn="l" rtl="0">
              <a:lnSpc>
                <a:spcPct val="84666"/>
              </a:lnSpc>
              <a:spcBef>
                <a:spcPts val="0"/>
              </a:spcBef>
              <a:spcAft>
                <a:spcPts val="0"/>
              </a:spcAft>
              <a:buClr>
                <a:srgbClr val="000000"/>
              </a:buClr>
              <a:buSzPts val="2400"/>
              <a:buFont typeface="Montserrat Medium"/>
              <a:buNone/>
            </a:pPr>
            <a:endParaRPr sz="1900" dirty="0">
              <a:solidFill>
                <a:schemeClr val="dk1"/>
              </a:solidFill>
              <a:latin typeface="Montserrat Medium"/>
              <a:ea typeface="Montserrat Medium"/>
              <a:cs typeface="Montserrat Medium"/>
              <a:sym typeface="Montserrat Medium"/>
            </a:endParaRPr>
          </a:p>
        </p:txBody>
      </p:sp>
      <p:sp>
        <p:nvSpPr>
          <p:cNvPr id="302" name="Google Shape;302;g2d4726355a0_0_91"/>
          <p:cNvSpPr/>
          <p:nvPr/>
        </p:nvSpPr>
        <p:spPr>
          <a:xfrm>
            <a:off x="1000125" y="952500"/>
            <a:ext cx="16403100" cy="1565700"/>
          </a:xfrm>
          <a:prstGeom prst="rect">
            <a:avLst/>
          </a:prstGeom>
          <a:noFill/>
          <a:ln>
            <a:noFill/>
          </a:ln>
        </p:spPr>
        <p:txBody>
          <a:bodyPr spcFirstLastPara="1" wrap="square" lIns="0" tIns="0" rIns="0" bIns="0" anchor="t" anchorCtr="0">
            <a:noAutofit/>
          </a:bodyPr>
          <a:lstStyle/>
          <a:p>
            <a:pPr marL="0" marR="0" lvl="0" indent="0" algn="l" rtl="0">
              <a:lnSpc>
                <a:spcPct val="84666"/>
              </a:lnSpc>
              <a:spcBef>
                <a:spcPts val="0"/>
              </a:spcBef>
              <a:spcAft>
                <a:spcPts val="0"/>
              </a:spcAft>
              <a:buClr>
                <a:srgbClr val="000000"/>
              </a:buClr>
              <a:buSzPts val="7200"/>
              <a:buFont typeface="Montserrat"/>
              <a:buNone/>
            </a:pPr>
            <a:r>
              <a:rPr lang="ro" sz="7100" b="1" dirty="0">
                <a:latin typeface="Montserrat"/>
                <a:ea typeface="Montserrat"/>
                <a:cs typeface="Montserrat"/>
                <a:sym typeface="Montserrat"/>
              </a:rPr>
              <a:t>How do we chose the type of partitioning?</a:t>
            </a:r>
            <a:endParaRPr sz="7100" b="0" i="0" u="none" strike="noStrike" cap="none" dirty="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928</TotalTime>
  <Words>3265</Words>
  <Application>Microsoft Macintosh PowerPoint</Application>
  <PresentationFormat>Custom</PresentationFormat>
  <Paragraphs>405</Paragraphs>
  <Slides>31</Slides>
  <Notes>31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Nunito Medium</vt:lpstr>
      <vt:lpstr>Montserrat</vt:lpstr>
      <vt:lpstr>Montserrat Medium</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PptxGenJS</dc:creator>
  <cp:lastModifiedBy>Ionut Pac-Balaj</cp:lastModifiedBy>
  <cp:revision>9</cp:revision>
  <dcterms:created xsi:type="dcterms:W3CDTF">2024-03-04T22:10:21Z</dcterms:created>
  <dcterms:modified xsi:type="dcterms:W3CDTF">2025-03-05T06:21:51Z</dcterms:modified>
</cp:coreProperties>
</file>