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1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2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475" y="1237717"/>
            <a:ext cx="9090452" cy="2632992"/>
          </a:xfrm>
        </p:spPr>
        <p:txBody>
          <a:bodyPr anchor="b">
            <a:normAutofit/>
          </a:bodyPr>
          <a:lstStyle>
            <a:lvl1pPr algn="ctr">
              <a:defRPr sz="5293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475" y="3972247"/>
            <a:ext cx="9090452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479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85" y="4730226"/>
            <a:ext cx="9093218" cy="903566"/>
          </a:xfrm>
        </p:spPr>
        <p:txBody>
          <a:bodyPr anchor="b">
            <a:normAutofit/>
          </a:bodyPr>
          <a:lstStyle>
            <a:lvl1pPr>
              <a:defRPr sz="308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1485" y="685180"/>
            <a:ext cx="9093218" cy="372709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5633792"/>
            <a:ext cx="9091845" cy="752615"/>
          </a:xfrm>
        </p:spPr>
        <p:txBody>
          <a:bodyPr>
            <a:normAutofit/>
          </a:bodyPr>
          <a:lstStyle>
            <a:lvl1pPr marL="0" indent="0" algn="ctr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38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4" y="672255"/>
            <a:ext cx="9081113" cy="3776858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6" y="4636982"/>
            <a:ext cx="9081112" cy="1755827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842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8" y="672253"/>
            <a:ext cx="8159289" cy="3300508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9149" y="3981063"/>
            <a:ext cx="7676495" cy="470679"/>
          </a:xfrm>
        </p:spPr>
        <p:txBody>
          <a:bodyPr anchor="t">
            <a:normAutofit/>
          </a:bodyPr>
          <a:lstStyle>
            <a:lvl1pPr marL="0" indent="0" algn="r">
              <a:buNone/>
              <a:defRPr sz="154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3" y="4636983"/>
            <a:ext cx="9081113" cy="17494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90856" y="707707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93249" y="3389251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45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85" y="2345546"/>
            <a:ext cx="9082484" cy="2769996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5128530"/>
            <a:ext cx="9081113" cy="1257877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009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1473" y="672255"/>
            <a:ext cx="9081113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01475" y="2302954"/>
            <a:ext cx="2893459" cy="90792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1475" y="3210874"/>
            <a:ext cx="2893459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8528" y="2302953"/>
            <a:ext cx="2893111" cy="907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98529" y="3210874"/>
            <a:ext cx="2894218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3247" y="2302953"/>
            <a:ext cx="2886666" cy="907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95921" y="3210874"/>
            <a:ext cx="2886666" cy="31755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029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01474" y="672255"/>
            <a:ext cx="9081113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01475" y="4399143"/>
            <a:ext cx="2893458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57793" y="2307270"/>
            <a:ext cx="2578669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01475" y="5034632"/>
            <a:ext cx="2893458" cy="1351776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6620" y="4399143"/>
            <a:ext cx="2893483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07390" y="2307270"/>
            <a:ext cx="2570315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95432" y="5034631"/>
            <a:ext cx="2894670" cy="1351776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3357" y="4399143"/>
            <a:ext cx="2885516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50689" y="2307270"/>
            <a:ext cx="2571708" cy="16806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3246" y="5034633"/>
            <a:ext cx="2889339" cy="135177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304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79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672254"/>
            <a:ext cx="2230122" cy="5714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475" y="672254"/>
            <a:ext cx="6717323" cy="5714154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224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4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4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50" y="724776"/>
            <a:ext cx="8537101" cy="3145935"/>
          </a:xfrm>
        </p:spPr>
        <p:txBody>
          <a:bodyPr anchor="b">
            <a:normAutofit/>
          </a:bodyPr>
          <a:lstStyle>
            <a:lvl1pPr>
              <a:defRPr sz="375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150" y="3972249"/>
            <a:ext cx="8537101" cy="1654373"/>
          </a:xfrm>
        </p:spPr>
        <p:txBody>
          <a:bodyPr/>
          <a:lstStyle>
            <a:lvl1pPr marL="0" indent="0" algn="ctr">
              <a:buNone/>
              <a:defRPr sz="2647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59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263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475" y="2302953"/>
            <a:ext cx="4478391" cy="408345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4589" y="2302953"/>
            <a:ext cx="4467998" cy="408345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5123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180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541" y="2302953"/>
            <a:ext cx="4210381" cy="9085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474" y="3211545"/>
            <a:ext cx="4479447" cy="317486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2600" y="2302953"/>
            <a:ext cx="4199986" cy="9085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3211545"/>
            <a:ext cx="4469053" cy="317486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0117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771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79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5" y="672253"/>
            <a:ext cx="3448900" cy="2604982"/>
          </a:xfrm>
        </p:spPr>
        <p:txBody>
          <a:bodyPr anchor="b">
            <a:normAutofit/>
          </a:bodyPr>
          <a:lstStyle>
            <a:lvl1pPr>
              <a:defRPr sz="308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886" y="672254"/>
            <a:ext cx="5428700" cy="5714153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485" y="3277236"/>
            <a:ext cx="3448900" cy="3109171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8868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6" y="672253"/>
            <a:ext cx="4873780" cy="2604982"/>
          </a:xfrm>
        </p:spPr>
        <p:txBody>
          <a:bodyPr anchor="b">
            <a:normAutofit/>
          </a:bodyPr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9504" y="836877"/>
            <a:ext cx="3469669" cy="538490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3277235"/>
            <a:ext cx="4878036" cy="3109172"/>
          </a:xfrm>
        </p:spPr>
        <p:txBody>
          <a:bodyPr>
            <a:normAutofit/>
          </a:bodyPr>
          <a:lstStyle>
            <a:lvl1pPr marL="0" indent="0" algn="ctr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072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476" y="672255"/>
            <a:ext cx="9081112" cy="146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474" y="2311493"/>
            <a:ext cx="9081113" cy="407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4891" y="6487946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475" y="6487946"/>
            <a:ext cx="58526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1665" y="6487946"/>
            <a:ext cx="6609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60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</p:sldLayoutIdLst>
  <p:txStyles>
    <p:titleStyle>
      <a:lvl1pPr algn="ctr" defTabSz="1008400" rtl="0" eaLnBrk="1" latinLnBrk="0" hangingPunct="1">
        <a:lnSpc>
          <a:spcPct val="90000"/>
        </a:lnSpc>
        <a:spcBef>
          <a:spcPct val="0"/>
        </a:spcBef>
        <a:buNone/>
        <a:defRPr sz="37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120000"/>
        </a:lnSpc>
        <a:spcBef>
          <a:spcPts val="1103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120000"/>
        </a:lnSpc>
        <a:spcBef>
          <a:spcPts val="55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69432A5-138C-4F13-AAF5-BF4134884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LAB 1 </a:t>
            </a:r>
            <a:r>
              <a:rPr lang="id-ID" sz="5400" b="1" spc="-5" dirty="0">
                <a:latin typeface="Calibri"/>
                <a:cs typeface="Calibri"/>
              </a:rPr>
              <a:t>Deposit/</a:t>
            </a:r>
            <a:r>
              <a:rPr lang="id-ID" sz="5400" b="1" spc="-5" dirty="0" err="1">
                <a:latin typeface="Calibri"/>
                <a:cs typeface="Calibri"/>
              </a:rPr>
              <a:t>Withdraw</a:t>
            </a:r>
            <a:r>
              <a:rPr lang="id-ID" sz="5400" b="1" spc="-15" dirty="0">
                <a:latin typeface="Calibri"/>
                <a:cs typeface="Calibri"/>
              </a:rPr>
              <a:t> </a:t>
            </a:r>
            <a:r>
              <a:rPr lang="id-ID" sz="5400" b="1" spc="-5" dirty="0" err="1">
                <a:latin typeface="Calibri"/>
                <a:cs typeface="Calibri"/>
              </a:rPr>
              <a:t>Ether</a:t>
            </a:r>
            <a:br>
              <a:rPr lang="id-ID" sz="5400" dirty="0">
                <a:latin typeface="Calibri"/>
                <a:cs typeface="Calibri"/>
              </a:rPr>
            </a:b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7C203C1-CB37-4F05-A82E-2C55EBF6F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d-ID" dirty="0"/>
              <a:t>By Fath Muhammad Isham</a:t>
            </a:r>
          </a:p>
          <a:p>
            <a:pPr algn="r"/>
            <a:r>
              <a:rPr lang="id-ID" dirty="0"/>
              <a:t>NIM : 1103192205</a:t>
            </a:r>
          </a:p>
        </p:txBody>
      </p:sp>
    </p:spTree>
    <p:extLst>
      <p:ext uri="{BB962C8B-B14F-4D97-AF65-F5344CB8AC3E}">
        <p14:creationId xmlns:p14="http://schemas.microsoft.com/office/powerpoint/2010/main" val="251502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4271645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9.</a:t>
            </a:r>
            <a:r>
              <a:rPr sz="1100" spc="4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 </a:t>
            </a:r>
            <a:r>
              <a:rPr sz="1100" spc="-5" dirty="0">
                <a:latin typeface="Calibri"/>
                <a:cs typeface="Calibri"/>
              </a:rPr>
              <a:t>coba </a:t>
            </a:r>
            <a:r>
              <a:rPr sz="1100" dirty="0">
                <a:latin typeface="Calibri"/>
                <a:cs typeface="Calibri"/>
              </a:rPr>
              <a:t>menggunakan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withdrawMoneyTo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smartcontract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Disini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mengirim</a:t>
            </a:r>
            <a:r>
              <a:rPr sz="1100" dirty="0">
                <a:latin typeface="Calibri"/>
                <a:cs typeface="Calibri"/>
              </a:rPr>
              <a:t> 1</a:t>
            </a:r>
            <a:r>
              <a:rPr sz="1100" spc="-5" dirty="0">
                <a:latin typeface="Calibri"/>
                <a:cs typeface="Calibri"/>
              </a:rPr>
              <a:t> etherium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dari </a:t>
            </a:r>
            <a:r>
              <a:rPr sz="1100" spc="-5" dirty="0">
                <a:latin typeface="Calibri"/>
                <a:cs typeface="Calibri"/>
              </a:rPr>
              <a:t>akun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pertama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akun</a:t>
            </a:r>
            <a:r>
              <a:rPr sz="1100" dirty="0">
                <a:latin typeface="Calibri"/>
                <a:cs typeface="Calibri"/>
              </a:rPr>
              <a:t> ketiga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714" y="1651254"/>
            <a:ext cx="6362065" cy="3578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4944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10.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sejumlah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 etherium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terkirim</a:t>
            </a:r>
            <a:r>
              <a:rPr sz="1100" spc="-5" dirty="0">
                <a:latin typeface="Calibri"/>
                <a:cs typeface="Calibri"/>
              </a:rPr>
              <a:t> dari balance</a:t>
            </a:r>
            <a:r>
              <a:rPr sz="1100" dirty="0">
                <a:latin typeface="Calibri"/>
                <a:cs typeface="Calibri"/>
              </a:rPr>
              <a:t> akun </a:t>
            </a:r>
            <a:r>
              <a:rPr sz="1100" spc="-5" dirty="0">
                <a:latin typeface="Calibri"/>
                <a:cs typeface="Calibri"/>
              </a:rPr>
              <a:t>pertama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saldo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akun</a:t>
            </a:r>
            <a:r>
              <a:rPr sz="1100" spc="-5" dirty="0">
                <a:latin typeface="Calibri"/>
                <a:cs typeface="Calibri"/>
              </a:rPr>
              <a:t> ketiga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249265"/>
            <a:ext cx="843407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kenapa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langsung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terkirim</a:t>
            </a:r>
            <a:r>
              <a:rPr sz="1100" dirty="0">
                <a:latin typeface="Calibri"/>
                <a:cs typeface="Calibri"/>
              </a:rPr>
              <a:t> 1 </a:t>
            </a:r>
            <a:r>
              <a:rPr sz="1100" spc="-5" dirty="0">
                <a:latin typeface="Calibri"/>
                <a:cs typeface="Calibri"/>
              </a:rPr>
              <a:t>etherium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tidak</a:t>
            </a:r>
            <a:r>
              <a:rPr sz="1100" spc="-5" dirty="0">
                <a:latin typeface="Calibri"/>
                <a:cs typeface="Calibri"/>
              </a:rPr>
              <a:t> 0,9999</a:t>
            </a:r>
            <a:r>
              <a:rPr sz="1100" dirty="0">
                <a:latin typeface="Calibri"/>
                <a:cs typeface="Calibri"/>
              </a:rPr>
              <a:t> ?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karena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membayar</a:t>
            </a:r>
            <a:r>
              <a:rPr sz="1100" spc="-5" dirty="0">
                <a:latin typeface="Calibri"/>
                <a:cs typeface="Calibri"/>
              </a:rPr>
              <a:t> gas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penambang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itu </a:t>
            </a:r>
            <a:r>
              <a:rPr sz="1100" spc="-5" dirty="0">
                <a:latin typeface="Calibri"/>
                <a:cs typeface="Calibri"/>
              </a:rPr>
              <a:t>kita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sendiri,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tidak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terpotong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dari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 </a:t>
            </a:r>
            <a:r>
              <a:rPr sz="1100" spc="-5" dirty="0">
                <a:latin typeface="Calibri"/>
                <a:cs typeface="Calibri"/>
              </a:rPr>
              <a:t>kita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kirim.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320673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8"/>
            <a:ext cx="35318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11.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tambahkan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lockuntil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kedalam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contract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1440053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8"/>
            <a:ext cx="3985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12.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Deploy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smartcontract maka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muncul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tampilan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seperti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berikut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105" y="1334008"/>
            <a:ext cx="7039609" cy="39598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8"/>
            <a:ext cx="51898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13.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 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menaruh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eth </a:t>
            </a:r>
            <a:r>
              <a:rPr sz="1100" spc="-5" dirty="0">
                <a:latin typeface="Calibri"/>
                <a:cs typeface="Calibri"/>
              </a:rPr>
              <a:t>dari </a:t>
            </a:r>
            <a:r>
              <a:rPr sz="1100" dirty="0">
                <a:latin typeface="Calibri"/>
                <a:cs typeface="Calibri"/>
              </a:rPr>
              <a:t>akun 1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balance,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lalu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withdraw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akun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kedua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646174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23183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14.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withdraw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menggunakan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akun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kedua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307177"/>
            <a:ext cx="843470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Ketika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melakukan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withdraw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dengan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akun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kedua,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maka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proses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withdraw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mebutuhkan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waktu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menit.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Hal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tersebut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dikarenakan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menambahkan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 lockuntil,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tampstamp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nya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atur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menit,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jadi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proses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tersebut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sampai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selesai.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196340"/>
            <a:ext cx="7039609" cy="39597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4334"/>
            <a:ext cx="23736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1.  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Buat</a:t>
            </a:r>
            <a:r>
              <a:rPr sz="1100" spc="-5" dirty="0">
                <a:latin typeface="Calibri"/>
                <a:cs typeface="Calibri"/>
              </a:rPr>
              <a:t> smart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contract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REMIX IDE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472406"/>
            <a:ext cx="889317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" algn="just">
              <a:lnSpc>
                <a:spcPct val="1091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uint public balanceReceived </a:t>
            </a:r>
            <a:r>
              <a:rPr sz="1100" dirty="0">
                <a:latin typeface="Calibri"/>
                <a:cs typeface="Calibri"/>
              </a:rPr>
              <a:t>: adalah variabel </a:t>
            </a:r>
            <a:r>
              <a:rPr sz="1100" spc="-5" dirty="0">
                <a:latin typeface="Calibri"/>
                <a:cs typeface="Calibri"/>
              </a:rPr>
              <a:t>penyimpanan publik. Variabel publik </a:t>
            </a:r>
            <a:r>
              <a:rPr sz="1100" dirty="0">
                <a:latin typeface="Calibri"/>
                <a:cs typeface="Calibri"/>
              </a:rPr>
              <a:t>akan </a:t>
            </a:r>
            <a:r>
              <a:rPr sz="1100" spc="-5" dirty="0">
                <a:latin typeface="Calibri"/>
                <a:cs typeface="Calibri"/>
              </a:rPr>
              <a:t>membuat fungsi pengambil secara otomatis di </a:t>
            </a:r>
            <a:r>
              <a:rPr sz="1100" dirty="0">
                <a:latin typeface="Calibri"/>
                <a:cs typeface="Calibri"/>
              </a:rPr>
              <a:t>Kepadatan. </a:t>
            </a:r>
            <a:r>
              <a:rPr sz="1100" spc="-5" dirty="0">
                <a:latin typeface="Calibri"/>
                <a:cs typeface="Calibri"/>
              </a:rPr>
              <a:t>Jadi kami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selalu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dapat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menanyakan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konten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variabel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</a:t>
            </a:r>
            <a:r>
              <a:rPr sz="1100" spc="-5" dirty="0">
                <a:latin typeface="Calibri"/>
                <a:cs typeface="Calibri"/>
              </a:rPr>
              <a:t> saat</a:t>
            </a:r>
            <a:r>
              <a:rPr sz="1100" dirty="0">
                <a:latin typeface="Calibri"/>
                <a:cs typeface="Calibri"/>
              </a:rPr>
              <a:t> ini.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ct val="109500"/>
              </a:lnSpc>
              <a:spcBef>
                <a:spcPts val="810"/>
              </a:spcBef>
            </a:pPr>
            <a:r>
              <a:rPr sz="1100" spc="-5" dirty="0">
                <a:latin typeface="Calibri"/>
                <a:cs typeface="Calibri"/>
              </a:rPr>
              <a:t>balanceReceived += msg.value </a:t>
            </a:r>
            <a:r>
              <a:rPr sz="1100" dirty="0">
                <a:latin typeface="Calibri"/>
                <a:cs typeface="Calibri"/>
              </a:rPr>
              <a:t>: </a:t>
            </a:r>
            <a:r>
              <a:rPr sz="1100" spc="-5" dirty="0">
                <a:latin typeface="Calibri"/>
                <a:cs typeface="Calibri"/>
              </a:rPr>
              <a:t>Objek </a:t>
            </a:r>
            <a:r>
              <a:rPr sz="1100" dirty="0">
                <a:latin typeface="Calibri"/>
                <a:cs typeface="Calibri"/>
              </a:rPr>
              <a:t>msg adalah </a:t>
            </a:r>
            <a:r>
              <a:rPr sz="1100" spc="-5" dirty="0">
                <a:latin typeface="Calibri"/>
                <a:cs typeface="Calibri"/>
              </a:rPr>
              <a:t>objek global </a:t>
            </a:r>
            <a:r>
              <a:rPr sz="1100" dirty="0">
                <a:latin typeface="Calibri"/>
                <a:cs typeface="Calibri"/>
              </a:rPr>
              <a:t>yang </a:t>
            </a:r>
            <a:r>
              <a:rPr sz="1100" spc="-5" dirty="0">
                <a:latin typeface="Calibri"/>
                <a:cs typeface="Calibri"/>
              </a:rPr>
              <a:t>selalu </a:t>
            </a:r>
            <a:r>
              <a:rPr sz="1100" dirty="0">
                <a:latin typeface="Calibri"/>
                <a:cs typeface="Calibri"/>
              </a:rPr>
              <a:t>ada yang berisi beberapa </a:t>
            </a:r>
            <a:r>
              <a:rPr sz="1100" spc="-5" dirty="0">
                <a:latin typeface="Calibri"/>
                <a:cs typeface="Calibri"/>
              </a:rPr>
              <a:t>informasi </a:t>
            </a:r>
            <a:r>
              <a:rPr sz="1100" dirty="0">
                <a:latin typeface="Calibri"/>
                <a:cs typeface="Calibri"/>
              </a:rPr>
              <a:t>tentang </a:t>
            </a:r>
            <a:r>
              <a:rPr sz="1100" spc="-5" dirty="0">
                <a:latin typeface="Calibri"/>
                <a:cs typeface="Calibri"/>
              </a:rPr>
              <a:t>transaksi yang sedang berlangsung. </a:t>
            </a:r>
            <a:r>
              <a:rPr sz="1100" dirty="0">
                <a:latin typeface="Calibri"/>
                <a:cs typeface="Calibri"/>
              </a:rPr>
              <a:t> Dua </a:t>
            </a:r>
            <a:r>
              <a:rPr sz="1100" spc="-5" dirty="0">
                <a:latin typeface="Calibri"/>
                <a:cs typeface="Calibri"/>
              </a:rPr>
              <a:t>properti </a:t>
            </a:r>
            <a:r>
              <a:rPr sz="1100" dirty="0">
                <a:latin typeface="Calibri"/>
                <a:cs typeface="Calibri"/>
              </a:rPr>
              <a:t>yang </a:t>
            </a:r>
            <a:r>
              <a:rPr sz="1100" spc="-5" dirty="0">
                <a:latin typeface="Calibri"/>
                <a:cs typeface="Calibri"/>
              </a:rPr>
              <a:t>paling penting </a:t>
            </a:r>
            <a:r>
              <a:rPr sz="1100" dirty="0">
                <a:latin typeface="Calibri"/>
                <a:cs typeface="Calibri"/>
              </a:rPr>
              <a:t>adalah </a:t>
            </a:r>
            <a:r>
              <a:rPr sz="1100" spc="-5" dirty="0">
                <a:latin typeface="Calibri"/>
                <a:cs typeface="Calibri"/>
              </a:rPr>
              <a:t>.value </a:t>
            </a:r>
            <a:r>
              <a:rPr sz="1100" dirty="0">
                <a:latin typeface="Calibri"/>
                <a:cs typeface="Calibri"/>
              </a:rPr>
              <a:t>dan </a:t>
            </a:r>
            <a:r>
              <a:rPr sz="1100" spc="-5" dirty="0">
                <a:latin typeface="Calibri"/>
                <a:cs typeface="Calibri"/>
              </a:rPr>
              <a:t>.sender. </a:t>
            </a:r>
            <a:r>
              <a:rPr sz="1100" dirty="0">
                <a:latin typeface="Calibri"/>
                <a:cs typeface="Calibri"/>
              </a:rPr>
              <a:t>Mantan </a:t>
            </a:r>
            <a:r>
              <a:rPr sz="1100" spc="-5" dirty="0">
                <a:latin typeface="Calibri"/>
                <a:cs typeface="Calibri"/>
              </a:rPr>
              <a:t>berisi jumlah </a:t>
            </a:r>
            <a:r>
              <a:rPr sz="1100" dirty="0">
                <a:latin typeface="Calibri"/>
                <a:cs typeface="Calibri"/>
              </a:rPr>
              <a:t>Wei </a:t>
            </a:r>
            <a:r>
              <a:rPr sz="1100" spc="-5" dirty="0">
                <a:latin typeface="Calibri"/>
                <a:cs typeface="Calibri"/>
              </a:rPr>
              <a:t>yang dulu </a:t>
            </a:r>
            <a:r>
              <a:rPr sz="1100" dirty="0">
                <a:latin typeface="Calibri"/>
                <a:cs typeface="Calibri"/>
              </a:rPr>
              <a:t>dikirim </a:t>
            </a:r>
            <a:r>
              <a:rPr sz="1100" spc="-5" dirty="0">
                <a:latin typeface="Calibri"/>
                <a:cs typeface="Calibri"/>
              </a:rPr>
              <a:t>ke kontrak </a:t>
            </a:r>
            <a:r>
              <a:rPr sz="1100" dirty="0">
                <a:latin typeface="Calibri"/>
                <a:cs typeface="Calibri"/>
              </a:rPr>
              <a:t>pintar. Yang </a:t>
            </a:r>
            <a:r>
              <a:rPr sz="1100" spc="-5" dirty="0">
                <a:latin typeface="Calibri"/>
                <a:cs typeface="Calibri"/>
              </a:rPr>
              <a:t>terakhir </a:t>
            </a:r>
            <a:r>
              <a:rPr sz="1100" dirty="0">
                <a:latin typeface="Calibri"/>
                <a:cs typeface="Calibri"/>
              </a:rPr>
              <a:t>berisi </a:t>
            </a:r>
            <a:r>
              <a:rPr sz="1100" spc="-5" dirty="0">
                <a:latin typeface="Calibri"/>
                <a:cs typeface="Calibri"/>
              </a:rPr>
              <a:t>alamat </a:t>
            </a:r>
            <a:r>
              <a:rPr sz="1100" dirty="0">
                <a:latin typeface="Calibri"/>
                <a:cs typeface="Calibri"/>
              </a:rPr>
              <a:t>yang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disebut</a:t>
            </a:r>
            <a:r>
              <a:rPr sz="1100" dirty="0">
                <a:latin typeface="Calibri"/>
                <a:cs typeface="Calibri"/>
              </a:rPr>
              <a:t> Kontrak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Cerdas.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menggunakan </a:t>
            </a:r>
            <a:r>
              <a:rPr sz="1100" dirty="0">
                <a:latin typeface="Calibri"/>
                <a:cs typeface="Calibri"/>
              </a:rPr>
              <a:t>ini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secara luas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nanti,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jadi,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teruskan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saja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saat</a:t>
            </a:r>
            <a:r>
              <a:rPr sz="1100" dirty="0">
                <a:latin typeface="Calibri"/>
                <a:cs typeface="Calibri"/>
              </a:rPr>
              <a:t> ini.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100"/>
              </a:lnSpc>
              <a:spcBef>
                <a:spcPts val="815"/>
              </a:spcBef>
            </a:pP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getBalance()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tampilan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publik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kembali(uint):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tampilan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adalah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dirty="0">
                <a:latin typeface="Calibri"/>
                <a:cs typeface="Calibri"/>
              </a:rPr>
              <a:t> yang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tidak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mengubah</a:t>
            </a:r>
            <a:r>
              <a:rPr sz="1100" dirty="0">
                <a:latin typeface="Calibri"/>
                <a:cs typeface="Calibri"/>
              </a:rPr>
              <a:t> penyimpanan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(hanya-baca)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dapat </a:t>
            </a:r>
            <a:r>
              <a:rPr sz="1100" dirty="0">
                <a:latin typeface="Calibri"/>
                <a:cs typeface="Calibri"/>
              </a:rPr>
              <a:t> mengembalikan </a:t>
            </a:r>
            <a:r>
              <a:rPr sz="1100" spc="-5" dirty="0">
                <a:latin typeface="Calibri"/>
                <a:cs typeface="Calibri"/>
              </a:rPr>
              <a:t>informasi.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Itu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tidak perlu </a:t>
            </a:r>
            <a:r>
              <a:rPr sz="1100" spc="-5" dirty="0">
                <a:latin typeface="Calibri"/>
                <a:cs typeface="Calibri"/>
              </a:rPr>
              <a:t>ditambang dan hampir</a:t>
            </a:r>
            <a:r>
              <a:rPr sz="1100" dirty="0">
                <a:latin typeface="Calibri"/>
                <a:cs typeface="Calibri"/>
              </a:rPr>
              <a:t> gratis.</a:t>
            </a:r>
            <a:endParaRPr sz="1100">
              <a:latin typeface="Calibri"/>
              <a:cs typeface="Calibri"/>
            </a:endParaRPr>
          </a:p>
          <a:p>
            <a:pPr marL="12700" marR="6350" algn="just">
              <a:lnSpc>
                <a:spcPct val="109500"/>
              </a:lnSpc>
              <a:spcBef>
                <a:spcPts val="815"/>
              </a:spcBef>
            </a:pPr>
            <a:r>
              <a:rPr sz="1100" dirty="0">
                <a:latin typeface="Calibri"/>
                <a:cs typeface="Calibri"/>
              </a:rPr>
              <a:t>address(this).balance : </a:t>
            </a:r>
            <a:r>
              <a:rPr sz="1100" spc="-5" dirty="0">
                <a:latin typeface="Calibri"/>
                <a:cs typeface="Calibri"/>
              </a:rPr>
              <a:t>Variabel bertipe address selalu memiliki properti bernama .balance </a:t>
            </a:r>
            <a:r>
              <a:rPr sz="1100" dirty="0">
                <a:latin typeface="Calibri"/>
                <a:cs typeface="Calibri"/>
              </a:rPr>
              <a:t>yang </a:t>
            </a:r>
            <a:r>
              <a:rPr sz="1100" spc="-5" dirty="0">
                <a:latin typeface="Calibri"/>
                <a:cs typeface="Calibri"/>
              </a:rPr>
              <a:t>memberi Anda </a:t>
            </a:r>
            <a:r>
              <a:rPr sz="1100" dirty="0">
                <a:latin typeface="Calibri"/>
                <a:cs typeface="Calibri"/>
              </a:rPr>
              <a:t>jumlah </a:t>
            </a:r>
            <a:r>
              <a:rPr sz="1100" spc="-5" dirty="0">
                <a:latin typeface="Calibri"/>
                <a:cs typeface="Calibri"/>
              </a:rPr>
              <a:t>eter </a:t>
            </a:r>
            <a:r>
              <a:rPr sz="1100" dirty="0">
                <a:latin typeface="Calibri"/>
                <a:cs typeface="Calibri"/>
              </a:rPr>
              <a:t>disimpan </a:t>
            </a:r>
            <a:r>
              <a:rPr sz="1100" spc="-5" dirty="0">
                <a:latin typeface="Calibri"/>
                <a:cs typeface="Calibri"/>
              </a:rPr>
              <a:t>di alamat itu. </a:t>
            </a:r>
            <a:r>
              <a:rPr sz="1100" dirty="0">
                <a:latin typeface="Calibri"/>
                <a:cs typeface="Calibri"/>
              </a:rPr>
              <a:t>Itu </a:t>
            </a:r>
            <a:r>
              <a:rPr sz="1100" spc="-5" dirty="0">
                <a:latin typeface="Calibri"/>
                <a:cs typeface="Calibri"/>
              </a:rPr>
              <a:t>tidak </a:t>
            </a:r>
            <a:r>
              <a:rPr sz="1100" dirty="0">
                <a:latin typeface="Calibri"/>
                <a:cs typeface="Calibri"/>
              </a:rPr>
              <a:t> berarti </a:t>
            </a:r>
            <a:r>
              <a:rPr sz="1100" spc="-5" dirty="0">
                <a:latin typeface="Calibri"/>
                <a:cs typeface="Calibri"/>
              </a:rPr>
              <a:t>Anda dapat mengaksesnya, itu hanya memberi </a:t>
            </a:r>
            <a:r>
              <a:rPr sz="1100" dirty="0">
                <a:latin typeface="Calibri"/>
                <a:cs typeface="Calibri"/>
              </a:rPr>
              <a:t>tahu </a:t>
            </a:r>
            <a:r>
              <a:rPr sz="1100" spc="-5" dirty="0">
                <a:latin typeface="Calibri"/>
                <a:cs typeface="Calibri"/>
              </a:rPr>
              <a:t>Anda </a:t>
            </a:r>
            <a:r>
              <a:rPr sz="1100" dirty="0">
                <a:latin typeface="Calibri"/>
                <a:cs typeface="Calibri"/>
              </a:rPr>
              <a:t>berapa </a:t>
            </a:r>
            <a:r>
              <a:rPr sz="1100" spc="-5" dirty="0">
                <a:latin typeface="Calibri"/>
                <a:cs typeface="Calibri"/>
              </a:rPr>
              <a:t>banyak </a:t>
            </a:r>
            <a:r>
              <a:rPr sz="1100" dirty="0">
                <a:latin typeface="Calibri"/>
                <a:cs typeface="Calibri"/>
              </a:rPr>
              <a:t>yang </a:t>
            </a:r>
            <a:r>
              <a:rPr sz="1100" spc="-5" dirty="0">
                <a:latin typeface="Calibri"/>
                <a:cs typeface="Calibri"/>
              </a:rPr>
              <a:t>disimpan di sana. Ingat, </a:t>
            </a:r>
            <a:r>
              <a:rPr sz="1100" dirty="0">
                <a:latin typeface="Calibri"/>
                <a:cs typeface="Calibri"/>
              </a:rPr>
              <a:t>itu </a:t>
            </a:r>
            <a:r>
              <a:rPr sz="1100" spc="-5" dirty="0">
                <a:latin typeface="Calibri"/>
                <a:cs typeface="Calibri"/>
              </a:rPr>
              <a:t>semua informasi publik. address(this) </a:t>
            </a:r>
            <a:r>
              <a:rPr sz="1100" dirty="0">
                <a:latin typeface="Calibri"/>
                <a:cs typeface="Calibri"/>
              </a:rPr>
              <a:t> mengonversi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Kontrak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Cerdas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menjadi </a:t>
            </a:r>
            <a:r>
              <a:rPr sz="1100" spc="-5" dirty="0">
                <a:latin typeface="Calibri"/>
                <a:cs typeface="Calibri"/>
              </a:rPr>
              <a:t>sebuah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alamat. </a:t>
            </a:r>
            <a:r>
              <a:rPr sz="1100" spc="-5" dirty="0">
                <a:latin typeface="Calibri"/>
                <a:cs typeface="Calibri"/>
              </a:rPr>
              <a:t>Jadi,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baris</a:t>
            </a:r>
            <a:r>
              <a:rPr sz="1100" dirty="0">
                <a:latin typeface="Calibri"/>
                <a:cs typeface="Calibri"/>
              </a:rPr>
              <a:t> ini</a:t>
            </a:r>
            <a:r>
              <a:rPr sz="1100" spc="-5" dirty="0">
                <a:latin typeface="Calibri"/>
                <a:cs typeface="Calibri"/>
              </a:rPr>
              <a:t> pada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dasarnya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mengembalika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0608" y="1400683"/>
            <a:ext cx="5010785" cy="2818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4564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2.  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Depoly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contract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tersebut, </a:t>
            </a:r>
            <a:r>
              <a:rPr sz="1100" dirty="0">
                <a:latin typeface="Calibri"/>
                <a:cs typeface="Calibri"/>
              </a:rPr>
              <a:t>maka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muncul </a:t>
            </a:r>
            <a:r>
              <a:rPr sz="1100" spc="-5" dirty="0">
                <a:latin typeface="Calibri"/>
                <a:cs typeface="Calibri"/>
              </a:rPr>
              <a:t>tampilan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seperti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berikut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433" y="1566926"/>
            <a:ext cx="7303134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79321"/>
            <a:ext cx="29972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3.  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Kirim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ether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contract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check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balance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679185"/>
            <a:ext cx="7948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Pada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gambar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diatas saya </a:t>
            </a:r>
            <a:r>
              <a:rPr sz="1100" dirty="0">
                <a:latin typeface="Calibri"/>
                <a:cs typeface="Calibri"/>
              </a:rPr>
              <a:t>mengirim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ether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 contract,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bisa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balanceReceiver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getBalance akan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muncul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ether.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551178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3136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4.  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coba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tambahkan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function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 contract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439917"/>
            <a:ext cx="75831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akan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mengirimkan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semua</a:t>
            </a:r>
            <a:r>
              <a:rPr sz="1100" spc="-5" dirty="0">
                <a:latin typeface="Calibri"/>
                <a:cs typeface="Calibri"/>
              </a:rPr>
              <a:t> dana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-5" dirty="0">
                <a:latin typeface="Calibri"/>
                <a:cs typeface="Calibri"/>
              </a:rPr>
              <a:t> tersimpan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dalam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 </a:t>
            </a:r>
            <a:r>
              <a:rPr sz="1100" dirty="0">
                <a:latin typeface="Calibri"/>
                <a:cs typeface="Calibri"/>
              </a:rPr>
              <a:t>contract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orang yang</a:t>
            </a:r>
            <a:r>
              <a:rPr sz="1100" spc="-5" dirty="0">
                <a:latin typeface="Calibri"/>
                <a:cs typeface="Calibri"/>
              </a:rPr>
              <a:t> memanggil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"withdrawMoney()".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210310"/>
            <a:ext cx="7039609" cy="39597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37572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5.  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Lakukan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lagi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deploy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kirimkan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ether,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serta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cek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balacenya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379093"/>
            <a:ext cx="7039609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377380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6.  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Lakukan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withdraw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dari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smartcontract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-5" dirty="0">
                <a:latin typeface="Calibri"/>
                <a:cs typeface="Calibri"/>
              </a:rPr>
              <a:t> punya </a:t>
            </a:r>
            <a:r>
              <a:rPr sz="1100" dirty="0">
                <a:latin typeface="Calibri"/>
                <a:cs typeface="Calibri"/>
              </a:rPr>
              <a:t>ke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akun </a:t>
            </a:r>
            <a:r>
              <a:rPr sz="1100" dirty="0">
                <a:latin typeface="Calibri"/>
                <a:cs typeface="Calibri"/>
              </a:rPr>
              <a:t>lain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5328513"/>
            <a:ext cx="843534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Kita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bisa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lihat,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balance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punya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menjadi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karena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withdraw,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lalu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akun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kirim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ether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menjadi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bertambah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0.99999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ether,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kenapa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tidak 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ether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?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karena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beberapa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persen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dari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 </a:t>
            </a:r>
            <a:r>
              <a:rPr sz="1100" spc="-5" dirty="0">
                <a:latin typeface="Calibri"/>
                <a:cs typeface="Calibri"/>
              </a:rPr>
              <a:t>kita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kirim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dipotong untuk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membayar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penambang.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114425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334"/>
            <a:ext cx="30035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7.  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Lalu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tambahkan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lagi</a:t>
            </a:r>
            <a:r>
              <a:rPr sz="1100" dirty="0">
                <a:latin typeface="Calibri"/>
                <a:cs typeface="Calibri"/>
              </a:rPr>
              <a:t> ke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smartcontract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271778"/>
            <a:ext cx="7039609" cy="3959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8"/>
            <a:ext cx="47910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8.  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Lalu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kita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deploy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lagi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smartcontract tersebut </a:t>
            </a:r>
            <a:r>
              <a:rPr sz="1100" dirty="0">
                <a:latin typeface="Calibri"/>
                <a:cs typeface="Calibri"/>
              </a:rPr>
              <a:t>maka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akan </a:t>
            </a:r>
            <a:r>
              <a:rPr sz="1100" dirty="0">
                <a:latin typeface="Calibri"/>
                <a:cs typeface="Calibri"/>
              </a:rPr>
              <a:t>muncul </a:t>
            </a:r>
            <a:r>
              <a:rPr sz="1100" spc="-5" dirty="0">
                <a:latin typeface="Calibri"/>
                <a:cs typeface="Calibri"/>
              </a:rPr>
              <a:t>tampilan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berikut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14" y="1412748"/>
            <a:ext cx="7039609" cy="39598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541</Words>
  <Application>Microsoft Office PowerPoint</Application>
  <PresentationFormat>Kustom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Damask</vt:lpstr>
      <vt:lpstr>LAB 1 Deposit/Withdraw Ether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Deposit/Withdraw Ether </dc:title>
  <dc:creator>FATH MUHAMMAD ISHAM</dc:creator>
  <cp:lastModifiedBy>FATH MUHAMMAD ISHAM</cp:lastModifiedBy>
  <cp:revision>1</cp:revision>
  <dcterms:created xsi:type="dcterms:W3CDTF">2022-04-21T17:04:56Z</dcterms:created>
  <dcterms:modified xsi:type="dcterms:W3CDTF">2022-04-21T17:09:27Z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Microsoft® Word untuk Microsoft 365</vt:lpwstr>
  </property>
  <property fmtid="{D5CDD505-2E9C-101B-9397-08002B2CF9AE}" pid="4" name="LastSaved">
    <vt:filetime>2022-04-21T00:00:00Z</vt:filetime>
  </property>
</Properties>
</file>