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1" r:id="rId3"/>
    <p:sldId id="286" r:id="rId4"/>
    <p:sldId id="284" r:id="rId5"/>
    <p:sldId id="290" r:id="rId6"/>
    <p:sldId id="291" r:id="rId7"/>
    <p:sldId id="292" r:id="rId8"/>
    <p:sldId id="298" r:id="rId9"/>
    <p:sldId id="293" r:id="rId10"/>
    <p:sldId id="300" r:id="rId11"/>
    <p:sldId id="299" r:id="rId12"/>
    <p:sldId id="301" r:id="rId13"/>
    <p:sldId id="295" r:id="rId14"/>
    <p:sldId id="288" r:id="rId15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21">
          <p15:clr>
            <a:srgbClr val="A4A3A4"/>
          </p15:clr>
        </p15:guide>
        <p15:guide id="2" pos="39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2"/>
    <a:srgbClr val="000076"/>
    <a:srgbClr val="00007D"/>
    <a:srgbClr val="000096"/>
    <a:srgbClr val="000078"/>
    <a:srgbClr val="825A00"/>
    <a:srgbClr val="9C3100"/>
    <a:srgbClr val="000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89672" autoAdjust="0"/>
  </p:normalViewPr>
  <p:slideViewPr>
    <p:cSldViewPr showGuides="1">
      <p:cViewPr varScale="1">
        <p:scale>
          <a:sx n="71" d="100"/>
          <a:sy n="71" d="100"/>
        </p:scale>
        <p:origin x="582" y="60"/>
      </p:cViewPr>
      <p:guideLst>
        <p:guide orient="horz" pos="2221"/>
        <p:guide pos="39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1698" y="66"/>
      </p:cViewPr>
      <p:guideLst>
        <p:guide orient="horz" pos="296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04ED9FB-D217-432F-AB99-D345AD84E7BC}" type="datetimeFigureOut">
              <a:rPr lang="ru-RU"/>
              <a:t>01.12.2020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C9407C14-F41F-4312-B805-ABDA501C2F32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842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1D815D-795C-4413-8A76-90BE01159F3E}" type="datetimeFigureOut">
              <a:rPr lang="ru-RU"/>
              <a:t>01.12.2020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6A8790A7-9500-43D4-B3D7-051A9DCF3BB7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255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ru-RU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9B1DE55-9276-4C4E-8D31-DF82056287AB}" type="slidenum">
              <a:rPr lang="ru-RU" smtClean="0"/>
              <a:t>1</a:t>
            </a:fld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932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32B524-5B6C-4FA5-A594-293DDCC22822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CB44A5-E893-4D2F-B8A8-1F3B1525CCB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bject 2"/>
          <p:cNvSpPr/>
          <p:nvPr userDrawn="1"/>
        </p:nvSpPr>
        <p:spPr bwMode="auto">
          <a:xfrm>
            <a:off x="9626601" y="1588"/>
            <a:ext cx="309033" cy="3714750"/>
          </a:xfrm>
          <a:custGeom>
            <a:avLst/>
            <a:gdLst>
              <a:gd name="T0" fmla="*/ 3590 w 533400"/>
              <a:gd name="T1" fmla="*/ 101137 h 7637145"/>
              <a:gd name="T2" fmla="*/ 0 w 533400"/>
              <a:gd name="T3" fmla="*/ 101137 h 7637145"/>
              <a:gd name="T4" fmla="*/ 0 w 533400"/>
              <a:gd name="T5" fmla="*/ 0 h 7637145"/>
              <a:gd name="T6" fmla="*/ 3590 w 533400"/>
              <a:gd name="T7" fmla="*/ 0 h 7637145"/>
              <a:gd name="T8" fmla="*/ 3590 w 533400"/>
              <a:gd name="T9" fmla="*/ 101137 h 76371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3400" h="7637145">
                <a:moveTo>
                  <a:pt x="533400" y="7636910"/>
                </a:moveTo>
                <a:lnTo>
                  <a:pt x="0" y="7636910"/>
                </a:lnTo>
                <a:lnTo>
                  <a:pt x="0" y="0"/>
                </a:lnTo>
                <a:lnTo>
                  <a:pt x="533400" y="0"/>
                </a:lnTo>
                <a:lnTo>
                  <a:pt x="533400" y="7636910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8" name="object 6"/>
          <p:cNvSpPr>
            <a:spLocks noChangeArrowheads="1"/>
          </p:cNvSpPr>
          <p:nvPr userDrawn="1"/>
        </p:nvSpPr>
        <p:spPr bwMode="auto">
          <a:xfrm>
            <a:off x="160867" y="146050"/>
            <a:ext cx="6079149" cy="112271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7146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D2C1CD-ECE8-4254-BCB6-36B1F7964F8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DC5F5-1744-4800-BE05-1379E776C7E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Изображение 7" descr="Неосистемы"/>
          <p:cNvPicPr>
            <a:picLocks noChangeAspect="1"/>
          </p:cNvPicPr>
          <p:nvPr userDrawn="1"/>
        </p:nvPicPr>
        <p:blipFill>
          <a:blip r:embed="rId2"/>
          <a:srcRect r="81469"/>
          <a:stretch>
            <a:fillRect/>
          </a:stretch>
        </p:blipFill>
        <p:spPr>
          <a:xfrm>
            <a:off x="11136560" y="182657"/>
            <a:ext cx="951230" cy="10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D2C1CD-ECE8-4254-BCB6-36B1F7964F8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DC5F5-1744-4800-BE05-1379E776C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486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4005580"/>
            <a:ext cx="1847850" cy="2852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2" name="object 2"/>
          <p:cNvSpPr/>
          <p:nvPr userDrawn="1"/>
        </p:nvSpPr>
        <p:spPr bwMode="auto">
          <a:xfrm>
            <a:off x="1200151" y="0"/>
            <a:ext cx="266700" cy="3500438"/>
          </a:xfrm>
          <a:custGeom>
            <a:avLst/>
            <a:gdLst>
              <a:gd name="T0" fmla="*/ 0 w 533400"/>
              <a:gd name="T1" fmla="*/ 0 h 5200650"/>
              <a:gd name="T2" fmla="*/ 1484 w 533400"/>
              <a:gd name="T3" fmla="*/ 0 h 5200650"/>
              <a:gd name="T4" fmla="*/ 1484 w 533400"/>
              <a:gd name="T5" fmla="*/ 483555 h 5200650"/>
              <a:gd name="T6" fmla="*/ 0 w 533400"/>
              <a:gd name="T7" fmla="*/ 483555 h 5200650"/>
              <a:gd name="T8" fmla="*/ 0 w 533400"/>
              <a:gd name="T9" fmla="*/ 0 h 52006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3400" h="5200650">
                <a:moveTo>
                  <a:pt x="0" y="0"/>
                </a:moveTo>
                <a:lnTo>
                  <a:pt x="533400" y="0"/>
                </a:lnTo>
                <a:lnTo>
                  <a:pt x="533400" y="5200649"/>
                </a:lnTo>
                <a:lnTo>
                  <a:pt x="0" y="5200649"/>
                </a:lnTo>
                <a:lnTo>
                  <a:pt x="0" y="0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Прямоугольник 8"/>
          <p:cNvSpPr>
            <a:spLocks noChangeArrowheads="1"/>
          </p:cNvSpPr>
          <p:nvPr userDrawn="1"/>
        </p:nvSpPr>
        <p:spPr bwMode="auto">
          <a:xfrm>
            <a:off x="1466850" y="289560"/>
            <a:ext cx="10147935" cy="160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ts val="300"/>
              </a:spcBef>
            </a:pPr>
            <a:r>
              <a:rPr lang="ru-RU" sz="2400" dirty="0">
                <a:latin typeface="Open Sans" panose="020B0606030504020204" pitchFamily="34" charset="0"/>
                <a:cs typeface="Open Sans" panose="020B0606030504020204" pitchFamily="34" charset="0"/>
              </a:rPr>
              <a:t>Оптимизация бизнес</a:t>
            </a:r>
            <a:r>
              <a:rPr lang="en-US" sz="2400" dirty="0">
                <a:latin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ru-RU" sz="2400" dirty="0">
                <a:latin typeface="Open Sans" panose="020B0606030504020204" pitchFamily="34" charset="0"/>
                <a:cs typeface="Open Sans" panose="020B0606030504020204" pitchFamily="34" charset="0"/>
              </a:rPr>
              <a:t>процессов предприятия путем создания </a:t>
            </a:r>
            <a:r>
              <a:rPr lang="ru-RU" sz="2400" b="1" dirty="0">
                <a:latin typeface="Open Sans" panose="020B0606030504020204" pitchFamily="34" charset="0"/>
                <a:cs typeface="Open Sans" panose="020B0606030504020204" pitchFamily="34" charset="0"/>
              </a:rPr>
              <a:t>Автоматизированной Системы Управления Предприятием. </a:t>
            </a:r>
          </a:p>
          <a:p>
            <a:pPr algn="just">
              <a:spcBef>
                <a:spcPts val="300"/>
              </a:spcBef>
            </a:pPr>
            <a:r>
              <a:rPr lang="ru-RU" sz="2400" dirty="0">
                <a:latin typeface="Open Sans" panose="020B0606030504020204" pitchFamily="34" charset="0"/>
                <a:cs typeface="Open Sans" panose="020B0606030504020204" pitchFamily="34" charset="0"/>
              </a:rPr>
              <a:t>Полный набор услуг от бизнес-консалтинга и автоматизации управления до сервисного обслуживания и сопровождения.</a:t>
            </a:r>
          </a:p>
        </p:txBody>
      </p:sp>
      <p:sp>
        <p:nvSpPr>
          <p:cNvPr id="4" name="object 5"/>
          <p:cNvSpPr/>
          <p:nvPr/>
        </p:nvSpPr>
        <p:spPr bwMode="auto">
          <a:xfrm>
            <a:off x="6095578" y="4924425"/>
            <a:ext cx="1030817" cy="827088"/>
          </a:xfrm>
          <a:custGeom>
            <a:avLst/>
            <a:gdLst>
              <a:gd name="T0" fmla="*/ 630942 w 1362075"/>
              <a:gd name="T1" fmla="*/ 1360229 h 1362075"/>
              <a:gd name="T2" fmla="*/ 531816 w 1362075"/>
              <a:gd name="T3" fmla="*/ 1345526 h 1362075"/>
              <a:gd name="T4" fmla="*/ 435939 w 1362075"/>
              <a:gd name="T5" fmla="*/ 1316441 h 1362075"/>
              <a:gd name="T6" fmla="*/ 345349 w 1362075"/>
              <a:gd name="T7" fmla="*/ 1273596 h 1362075"/>
              <a:gd name="T8" fmla="*/ 262045 w 1362075"/>
              <a:gd name="T9" fmla="*/ 1217933 h 1362075"/>
              <a:gd name="T10" fmla="*/ 187794 w 1362075"/>
              <a:gd name="T11" fmla="*/ 1150637 h 1362075"/>
              <a:gd name="T12" fmla="*/ 124234 w 1362075"/>
              <a:gd name="T13" fmla="*/ 1073189 h 1362075"/>
              <a:gd name="T14" fmla="*/ 72715 w 1362075"/>
              <a:gd name="T15" fmla="*/ 987235 h 1362075"/>
              <a:gd name="T16" fmla="*/ 34374 w 1362075"/>
              <a:gd name="T17" fmla="*/ 894671 h 1362075"/>
              <a:gd name="T18" fmla="*/ 10025 w 1362075"/>
              <a:gd name="T19" fmla="*/ 797463 h 1362075"/>
              <a:gd name="T20" fmla="*/ 205 w 1362075"/>
              <a:gd name="T21" fmla="*/ 697756 h 1362075"/>
              <a:gd name="T22" fmla="*/ 205 w 1362075"/>
              <a:gd name="T23" fmla="*/ 664318 h 1362075"/>
              <a:gd name="T24" fmla="*/ 10025 w 1362075"/>
              <a:gd name="T25" fmla="*/ 564611 h 1362075"/>
              <a:gd name="T26" fmla="*/ 34374 w 1362075"/>
              <a:gd name="T27" fmla="*/ 467402 h 1362075"/>
              <a:gd name="T28" fmla="*/ 72715 w 1362075"/>
              <a:gd name="T29" fmla="*/ 374839 h 1362075"/>
              <a:gd name="T30" fmla="*/ 124234 w 1362075"/>
              <a:gd name="T31" fmla="*/ 288885 h 1362075"/>
              <a:gd name="T32" fmla="*/ 187794 w 1362075"/>
              <a:gd name="T33" fmla="*/ 211437 h 1362075"/>
              <a:gd name="T34" fmla="*/ 262045 w 1362075"/>
              <a:gd name="T35" fmla="*/ 144140 h 1362075"/>
              <a:gd name="T36" fmla="*/ 345349 w 1362075"/>
              <a:gd name="T37" fmla="*/ 88477 h 1362075"/>
              <a:gd name="T38" fmla="*/ 435939 w 1362075"/>
              <a:gd name="T39" fmla="*/ 45632 h 1362075"/>
              <a:gd name="T40" fmla="*/ 531816 w 1362075"/>
              <a:gd name="T41" fmla="*/ 16548 h 1362075"/>
              <a:gd name="T42" fmla="*/ 630942 w 1362075"/>
              <a:gd name="T43" fmla="*/ 1844 h 1362075"/>
              <a:gd name="T44" fmla="*/ 697756 w 1362075"/>
              <a:gd name="T45" fmla="*/ 204 h 1362075"/>
              <a:gd name="T46" fmla="*/ 797463 w 1362075"/>
              <a:gd name="T47" fmla="*/ 10025 h 1362075"/>
              <a:gd name="T48" fmla="*/ 894671 w 1362075"/>
              <a:gd name="T49" fmla="*/ 34374 h 1362075"/>
              <a:gd name="T50" fmla="*/ 987235 w 1362075"/>
              <a:gd name="T51" fmla="*/ 72715 h 1362075"/>
              <a:gd name="T52" fmla="*/ 1073189 w 1362075"/>
              <a:gd name="T53" fmla="*/ 124234 h 1362075"/>
              <a:gd name="T54" fmla="*/ 1150637 w 1362075"/>
              <a:gd name="T55" fmla="*/ 187794 h 1362075"/>
              <a:gd name="T56" fmla="*/ 1217933 w 1362075"/>
              <a:gd name="T57" fmla="*/ 262045 h 1362075"/>
              <a:gd name="T58" fmla="*/ 1273596 w 1362075"/>
              <a:gd name="T59" fmla="*/ 345349 h 1362075"/>
              <a:gd name="T60" fmla="*/ 1316441 w 1362075"/>
              <a:gd name="T61" fmla="*/ 435939 h 1362075"/>
              <a:gd name="T62" fmla="*/ 1345526 w 1362075"/>
              <a:gd name="T63" fmla="*/ 531816 h 1362075"/>
              <a:gd name="T64" fmla="*/ 1360229 w 1362075"/>
              <a:gd name="T65" fmla="*/ 630942 h 1362075"/>
              <a:gd name="T66" fmla="*/ 1361869 w 1362075"/>
              <a:gd name="T67" fmla="*/ 697756 h 1362075"/>
              <a:gd name="T68" fmla="*/ 1352049 w 1362075"/>
              <a:gd name="T69" fmla="*/ 797463 h 1362075"/>
              <a:gd name="T70" fmla="*/ 1327699 w 1362075"/>
              <a:gd name="T71" fmla="*/ 894671 h 1362075"/>
              <a:gd name="T72" fmla="*/ 1289359 w 1362075"/>
              <a:gd name="T73" fmla="*/ 987235 h 1362075"/>
              <a:gd name="T74" fmla="*/ 1237839 w 1362075"/>
              <a:gd name="T75" fmla="*/ 1073189 h 1362075"/>
              <a:gd name="T76" fmla="*/ 1174280 w 1362075"/>
              <a:gd name="T77" fmla="*/ 1150637 h 1362075"/>
              <a:gd name="T78" fmla="*/ 1100028 w 1362075"/>
              <a:gd name="T79" fmla="*/ 1217933 h 1362075"/>
              <a:gd name="T80" fmla="*/ 1016724 w 1362075"/>
              <a:gd name="T81" fmla="*/ 1273596 h 1362075"/>
              <a:gd name="T82" fmla="*/ 926135 w 1362075"/>
              <a:gd name="T83" fmla="*/ 1316441 h 1362075"/>
              <a:gd name="T84" fmla="*/ 830258 w 1362075"/>
              <a:gd name="T85" fmla="*/ 1345526 h 1362075"/>
              <a:gd name="T86" fmla="*/ 731132 w 1362075"/>
              <a:gd name="T87" fmla="*/ 1360229 h 1362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62075" h="1362075">
                <a:moveTo>
                  <a:pt x="681037" y="1362074"/>
                </a:moveTo>
                <a:lnTo>
                  <a:pt x="630942" y="1360229"/>
                </a:lnTo>
                <a:lnTo>
                  <a:pt x="581108" y="1354704"/>
                </a:lnTo>
                <a:lnTo>
                  <a:pt x="531816" y="1345526"/>
                </a:lnTo>
                <a:lnTo>
                  <a:pt x="483342" y="1332748"/>
                </a:lnTo>
                <a:lnTo>
                  <a:pt x="435939" y="1316441"/>
                </a:lnTo>
                <a:lnTo>
                  <a:pt x="389856" y="1296688"/>
                </a:lnTo>
                <a:lnTo>
                  <a:pt x="345349" y="1273596"/>
                </a:lnTo>
                <a:lnTo>
                  <a:pt x="302672" y="1247298"/>
                </a:lnTo>
                <a:lnTo>
                  <a:pt x="262045" y="1217933"/>
                </a:lnTo>
                <a:lnTo>
                  <a:pt x="223680" y="1185653"/>
                </a:lnTo>
                <a:lnTo>
                  <a:pt x="187794" y="1150637"/>
                </a:lnTo>
                <a:lnTo>
                  <a:pt x="154588" y="1113082"/>
                </a:lnTo>
                <a:lnTo>
                  <a:pt x="124234" y="1073189"/>
                </a:lnTo>
                <a:lnTo>
                  <a:pt x="96892" y="1031161"/>
                </a:lnTo>
                <a:lnTo>
                  <a:pt x="72715" y="987235"/>
                </a:lnTo>
                <a:lnTo>
                  <a:pt x="51839" y="941660"/>
                </a:lnTo>
                <a:lnTo>
                  <a:pt x="34374" y="894671"/>
                </a:lnTo>
                <a:lnTo>
                  <a:pt x="20409" y="846516"/>
                </a:lnTo>
                <a:lnTo>
                  <a:pt x="10025" y="797463"/>
                </a:lnTo>
                <a:lnTo>
                  <a:pt x="3279" y="747791"/>
                </a:lnTo>
                <a:lnTo>
                  <a:pt x="205" y="697756"/>
                </a:lnTo>
                <a:lnTo>
                  <a:pt x="0" y="681037"/>
                </a:lnTo>
                <a:lnTo>
                  <a:pt x="205" y="664318"/>
                </a:lnTo>
                <a:lnTo>
                  <a:pt x="3279" y="614283"/>
                </a:lnTo>
                <a:lnTo>
                  <a:pt x="10025" y="564611"/>
                </a:lnTo>
                <a:lnTo>
                  <a:pt x="20409" y="515558"/>
                </a:lnTo>
                <a:lnTo>
                  <a:pt x="34374" y="467402"/>
                </a:lnTo>
                <a:lnTo>
                  <a:pt x="51839" y="420414"/>
                </a:lnTo>
                <a:lnTo>
                  <a:pt x="72715" y="374839"/>
                </a:lnTo>
                <a:lnTo>
                  <a:pt x="96892" y="330913"/>
                </a:lnTo>
                <a:lnTo>
                  <a:pt x="124234" y="288885"/>
                </a:lnTo>
                <a:lnTo>
                  <a:pt x="154588" y="248992"/>
                </a:lnTo>
                <a:lnTo>
                  <a:pt x="187794" y="211437"/>
                </a:lnTo>
                <a:lnTo>
                  <a:pt x="223680" y="176421"/>
                </a:lnTo>
                <a:lnTo>
                  <a:pt x="262045" y="144140"/>
                </a:lnTo>
                <a:lnTo>
                  <a:pt x="302672" y="114775"/>
                </a:lnTo>
                <a:lnTo>
                  <a:pt x="345349" y="88477"/>
                </a:lnTo>
                <a:lnTo>
                  <a:pt x="389856" y="65386"/>
                </a:lnTo>
                <a:lnTo>
                  <a:pt x="435939" y="45632"/>
                </a:lnTo>
                <a:lnTo>
                  <a:pt x="483342" y="29325"/>
                </a:lnTo>
                <a:lnTo>
                  <a:pt x="531816" y="16548"/>
                </a:lnTo>
                <a:lnTo>
                  <a:pt x="581108" y="7370"/>
                </a:lnTo>
                <a:lnTo>
                  <a:pt x="630942" y="1844"/>
                </a:lnTo>
                <a:lnTo>
                  <a:pt x="681037" y="0"/>
                </a:lnTo>
                <a:lnTo>
                  <a:pt x="697756" y="204"/>
                </a:lnTo>
                <a:lnTo>
                  <a:pt x="747791" y="3279"/>
                </a:lnTo>
                <a:lnTo>
                  <a:pt x="797463" y="10025"/>
                </a:lnTo>
                <a:lnTo>
                  <a:pt x="846516" y="20409"/>
                </a:lnTo>
                <a:lnTo>
                  <a:pt x="894671" y="34374"/>
                </a:lnTo>
                <a:lnTo>
                  <a:pt x="941660" y="51840"/>
                </a:lnTo>
                <a:lnTo>
                  <a:pt x="987235" y="72715"/>
                </a:lnTo>
                <a:lnTo>
                  <a:pt x="1031161" y="96891"/>
                </a:lnTo>
                <a:lnTo>
                  <a:pt x="1073189" y="124234"/>
                </a:lnTo>
                <a:lnTo>
                  <a:pt x="1113082" y="154588"/>
                </a:lnTo>
                <a:lnTo>
                  <a:pt x="1150637" y="187794"/>
                </a:lnTo>
                <a:lnTo>
                  <a:pt x="1185653" y="223680"/>
                </a:lnTo>
                <a:lnTo>
                  <a:pt x="1217933" y="262045"/>
                </a:lnTo>
                <a:lnTo>
                  <a:pt x="1247298" y="302672"/>
                </a:lnTo>
                <a:lnTo>
                  <a:pt x="1273596" y="345349"/>
                </a:lnTo>
                <a:lnTo>
                  <a:pt x="1296688" y="389856"/>
                </a:lnTo>
                <a:lnTo>
                  <a:pt x="1316441" y="435939"/>
                </a:lnTo>
                <a:lnTo>
                  <a:pt x="1332748" y="483342"/>
                </a:lnTo>
                <a:lnTo>
                  <a:pt x="1345526" y="531816"/>
                </a:lnTo>
                <a:lnTo>
                  <a:pt x="1354704" y="581108"/>
                </a:lnTo>
                <a:lnTo>
                  <a:pt x="1360229" y="630942"/>
                </a:lnTo>
                <a:lnTo>
                  <a:pt x="1362074" y="681037"/>
                </a:lnTo>
                <a:lnTo>
                  <a:pt x="1361869" y="697756"/>
                </a:lnTo>
                <a:lnTo>
                  <a:pt x="1358795" y="747791"/>
                </a:lnTo>
                <a:lnTo>
                  <a:pt x="1352049" y="797463"/>
                </a:lnTo>
                <a:lnTo>
                  <a:pt x="1341665" y="846516"/>
                </a:lnTo>
                <a:lnTo>
                  <a:pt x="1327699" y="894671"/>
                </a:lnTo>
                <a:lnTo>
                  <a:pt x="1310232" y="941660"/>
                </a:lnTo>
                <a:lnTo>
                  <a:pt x="1289359" y="987235"/>
                </a:lnTo>
                <a:lnTo>
                  <a:pt x="1265182" y="1031161"/>
                </a:lnTo>
                <a:lnTo>
                  <a:pt x="1237839" y="1073189"/>
                </a:lnTo>
                <a:lnTo>
                  <a:pt x="1207486" y="1113082"/>
                </a:lnTo>
                <a:lnTo>
                  <a:pt x="1174280" y="1150637"/>
                </a:lnTo>
                <a:lnTo>
                  <a:pt x="1138394" y="1185653"/>
                </a:lnTo>
                <a:lnTo>
                  <a:pt x="1100028" y="1217933"/>
                </a:lnTo>
                <a:lnTo>
                  <a:pt x="1059402" y="1247298"/>
                </a:lnTo>
                <a:lnTo>
                  <a:pt x="1016724" y="1273596"/>
                </a:lnTo>
                <a:lnTo>
                  <a:pt x="972218" y="1296688"/>
                </a:lnTo>
                <a:lnTo>
                  <a:pt x="926135" y="1316441"/>
                </a:lnTo>
                <a:lnTo>
                  <a:pt x="878732" y="1332748"/>
                </a:lnTo>
                <a:lnTo>
                  <a:pt x="830258" y="1345526"/>
                </a:lnTo>
                <a:lnTo>
                  <a:pt x="780966" y="1354704"/>
                </a:lnTo>
                <a:lnTo>
                  <a:pt x="731132" y="1360229"/>
                </a:lnTo>
                <a:lnTo>
                  <a:pt x="681037" y="13620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pic>
        <p:nvPicPr>
          <p:cNvPr id="5" name="Рисунок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9" b="25662"/>
          <a:stretch>
            <a:fillRect/>
          </a:stretch>
        </p:blipFill>
        <p:spPr bwMode="auto">
          <a:xfrm>
            <a:off x="718185" y="2738755"/>
            <a:ext cx="10754995" cy="411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Овал 5"/>
          <p:cNvSpPr/>
          <p:nvPr userDrawn="1"/>
        </p:nvSpPr>
        <p:spPr>
          <a:xfrm>
            <a:off x="5413375" y="3725545"/>
            <a:ext cx="1134000" cy="11334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object 6"/>
          <p:cNvSpPr>
            <a:spLocks noChangeArrowheads="1"/>
          </p:cNvSpPr>
          <p:nvPr userDrawn="1"/>
        </p:nvSpPr>
        <p:spPr bwMode="auto">
          <a:xfrm>
            <a:off x="5413375" y="3724910"/>
            <a:ext cx="1134110" cy="1133475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37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D2C1CD-ECE8-4254-BCB6-36B1F7964F8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DC5F5-1744-4800-BE05-1379E776C7E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bject 3"/>
          <p:cNvSpPr/>
          <p:nvPr userDrawn="1"/>
        </p:nvSpPr>
        <p:spPr bwMode="auto">
          <a:xfrm>
            <a:off x="3240618" y="0"/>
            <a:ext cx="5736167" cy="185738"/>
          </a:xfrm>
          <a:custGeom>
            <a:avLst/>
            <a:gdLst>
              <a:gd name="T0" fmla="*/ 0 w 7639050"/>
              <a:gd name="T1" fmla="*/ 0 h 532765"/>
              <a:gd name="T2" fmla="*/ 243725 w 7639050"/>
              <a:gd name="T3" fmla="*/ 0 h 532765"/>
              <a:gd name="T4" fmla="*/ 243725 w 7639050"/>
              <a:gd name="T5" fmla="*/ 956 h 532765"/>
              <a:gd name="T6" fmla="*/ 0 w 7639050"/>
              <a:gd name="T7" fmla="*/ 956 h 532765"/>
              <a:gd name="T8" fmla="*/ 0 w 7639050"/>
              <a:gd name="T9" fmla="*/ 0 h 5327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39050" h="532765">
                <a:moveTo>
                  <a:pt x="0" y="0"/>
                </a:moveTo>
                <a:lnTo>
                  <a:pt x="7639049" y="0"/>
                </a:lnTo>
                <a:lnTo>
                  <a:pt x="7639049" y="532403"/>
                </a:lnTo>
                <a:lnTo>
                  <a:pt x="0" y="532403"/>
                </a:lnTo>
                <a:lnTo>
                  <a:pt x="0" y="0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8" name="object 3"/>
          <p:cNvSpPr/>
          <p:nvPr userDrawn="1"/>
        </p:nvSpPr>
        <p:spPr bwMode="auto">
          <a:xfrm>
            <a:off x="3240618" y="6669088"/>
            <a:ext cx="5736167" cy="188912"/>
          </a:xfrm>
          <a:custGeom>
            <a:avLst/>
            <a:gdLst>
              <a:gd name="T0" fmla="*/ 0 w 7639050"/>
              <a:gd name="T1" fmla="*/ 0 h 532765"/>
              <a:gd name="T2" fmla="*/ 243725 w 7639050"/>
              <a:gd name="T3" fmla="*/ 0 h 532765"/>
              <a:gd name="T4" fmla="*/ 243725 w 7639050"/>
              <a:gd name="T5" fmla="*/ 1058 h 532765"/>
              <a:gd name="T6" fmla="*/ 0 w 7639050"/>
              <a:gd name="T7" fmla="*/ 1058 h 532765"/>
              <a:gd name="T8" fmla="*/ 0 w 7639050"/>
              <a:gd name="T9" fmla="*/ 0 h 5327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39050" h="532765">
                <a:moveTo>
                  <a:pt x="0" y="0"/>
                </a:moveTo>
                <a:lnTo>
                  <a:pt x="7639049" y="0"/>
                </a:lnTo>
                <a:lnTo>
                  <a:pt x="7639049" y="532403"/>
                </a:lnTo>
                <a:lnTo>
                  <a:pt x="0" y="532403"/>
                </a:lnTo>
                <a:lnTo>
                  <a:pt x="0" y="0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9" name="object 6"/>
          <p:cNvSpPr>
            <a:spLocks noChangeArrowheads="1"/>
          </p:cNvSpPr>
          <p:nvPr userDrawn="1"/>
        </p:nvSpPr>
        <p:spPr bwMode="auto">
          <a:xfrm>
            <a:off x="3850640" y="1885315"/>
            <a:ext cx="4515485" cy="437896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1343472" y="648716"/>
            <a:ext cx="96010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Система управления качеством компании сертифицирована на соответствие стандарту </a:t>
            </a:r>
            <a:r>
              <a:rPr lang="en-US" sz="2400" b="1" dirty="0" smtClean="0">
                <a:latin typeface="Open Sans" panose="020B0606030504020204" pitchFamily="34" charset="0"/>
                <a:cs typeface="Open Sans" panose="020B0606030504020204" pitchFamily="34" charset="0"/>
              </a:rPr>
              <a:t>ISO</a:t>
            </a:r>
            <a:r>
              <a:rPr lang="ru-RU" sz="2400" b="1" dirty="0" smtClean="0">
                <a:latin typeface="Open Sans" panose="020B0606030504020204" pitchFamily="34" charset="0"/>
                <a:cs typeface="Open Sans" panose="020B0606030504020204" pitchFamily="34" charset="0"/>
              </a:rPr>
              <a:t> 9001 </a:t>
            </a:r>
            <a:r>
              <a:rPr lang="ru-RU" sz="240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с 2001 года</a:t>
            </a:r>
            <a:endParaRPr lang="ru-RU" sz="2400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Изображение 7" descr="Неосистемы"/>
          <p:cNvPicPr>
            <a:picLocks noChangeAspect="1"/>
          </p:cNvPicPr>
          <p:nvPr userDrawn="1"/>
        </p:nvPicPr>
        <p:blipFill>
          <a:blip r:embed="rId3"/>
          <a:srcRect r="81469"/>
          <a:stretch>
            <a:fillRect/>
          </a:stretch>
        </p:blipFill>
        <p:spPr>
          <a:xfrm>
            <a:off x="11136560" y="182657"/>
            <a:ext cx="951230" cy="10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 userDrawn="1"/>
        </p:nvSpPr>
        <p:spPr bwMode="auto">
          <a:xfrm>
            <a:off x="2256367" y="11113"/>
            <a:ext cx="7679267" cy="177800"/>
          </a:xfrm>
          <a:custGeom>
            <a:avLst/>
            <a:gdLst>
              <a:gd name="T0" fmla="*/ 0 w 7639050"/>
              <a:gd name="T1" fmla="*/ 0 h 532765"/>
              <a:gd name="T2" fmla="*/ 1403103 w 7639050"/>
              <a:gd name="T3" fmla="*/ 0 h 532765"/>
              <a:gd name="T4" fmla="*/ 1403103 w 7639050"/>
              <a:gd name="T5" fmla="*/ 736 h 532765"/>
              <a:gd name="T6" fmla="*/ 0 w 7639050"/>
              <a:gd name="T7" fmla="*/ 736 h 532765"/>
              <a:gd name="T8" fmla="*/ 0 w 7639050"/>
              <a:gd name="T9" fmla="*/ 0 h 5327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39050" h="532765">
                <a:moveTo>
                  <a:pt x="0" y="0"/>
                </a:moveTo>
                <a:lnTo>
                  <a:pt x="7639049" y="0"/>
                </a:lnTo>
                <a:lnTo>
                  <a:pt x="7639049" y="532403"/>
                </a:lnTo>
                <a:lnTo>
                  <a:pt x="0" y="532403"/>
                </a:lnTo>
                <a:lnTo>
                  <a:pt x="0" y="0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object 2"/>
          <p:cNvSpPr txBox="1"/>
          <p:nvPr userDrawn="1"/>
        </p:nvSpPr>
        <p:spPr>
          <a:xfrm>
            <a:off x="4205818" y="188913"/>
            <a:ext cx="3780367" cy="569595"/>
          </a:xfrm>
          <a:prstGeom prst="rect">
            <a:avLst/>
          </a:prstGeom>
        </p:spPr>
        <p:txBody>
          <a:bodyPr lIns="0" tIns="15875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ts val="125"/>
              </a:spcBef>
            </a:pPr>
            <a:r>
              <a:rPr lang="ru-RU" sz="3600" b="1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Наши статусы</a:t>
            </a:r>
          </a:p>
        </p:txBody>
      </p:sp>
      <p:sp>
        <p:nvSpPr>
          <p:cNvPr id="6" name="object 7"/>
          <p:cNvSpPr>
            <a:spLocks noChangeArrowheads="1"/>
          </p:cNvSpPr>
          <p:nvPr userDrawn="1"/>
        </p:nvSpPr>
        <p:spPr bwMode="auto">
          <a:xfrm>
            <a:off x="466725" y="2921635"/>
            <a:ext cx="1926590" cy="10541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/>
          </a:p>
        </p:txBody>
      </p:sp>
      <p:sp>
        <p:nvSpPr>
          <p:cNvPr id="8" name="object 9"/>
          <p:cNvSpPr>
            <a:spLocks noChangeArrowheads="1"/>
          </p:cNvSpPr>
          <p:nvPr userDrawn="1"/>
        </p:nvSpPr>
        <p:spPr bwMode="auto">
          <a:xfrm>
            <a:off x="4942205" y="1298575"/>
            <a:ext cx="2623185" cy="10382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/>
          </a:p>
        </p:txBody>
      </p:sp>
      <p:sp>
        <p:nvSpPr>
          <p:cNvPr id="9" name="object 8"/>
          <p:cNvSpPr>
            <a:spLocks noChangeArrowheads="1"/>
          </p:cNvSpPr>
          <p:nvPr userDrawn="1"/>
        </p:nvSpPr>
        <p:spPr bwMode="auto">
          <a:xfrm>
            <a:off x="466725" y="1193800"/>
            <a:ext cx="3738880" cy="124714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 dirty="0"/>
          </a:p>
        </p:txBody>
      </p:sp>
      <p:sp>
        <p:nvSpPr>
          <p:cNvPr id="10" name="object 10"/>
          <p:cNvSpPr>
            <a:spLocks noChangeArrowheads="1"/>
          </p:cNvSpPr>
          <p:nvPr userDrawn="1"/>
        </p:nvSpPr>
        <p:spPr bwMode="auto">
          <a:xfrm>
            <a:off x="3926840" y="4457700"/>
            <a:ext cx="3638550" cy="120523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/>
          </a:p>
        </p:txBody>
      </p:sp>
      <p:sp>
        <p:nvSpPr>
          <p:cNvPr id="11" name="object 4"/>
          <p:cNvSpPr>
            <a:spLocks noChangeArrowheads="1"/>
          </p:cNvSpPr>
          <p:nvPr userDrawn="1"/>
        </p:nvSpPr>
        <p:spPr bwMode="auto">
          <a:xfrm>
            <a:off x="3460115" y="2608580"/>
            <a:ext cx="5586730" cy="168084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/>
          </a:p>
        </p:txBody>
      </p:sp>
      <p:sp>
        <p:nvSpPr>
          <p:cNvPr id="12" name="object 13"/>
          <p:cNvSpPr>
            <a:spLocks noChangeArrowheads="1"/>
          </p:cNvSpPr>
          <p:nvPr userDrawn="1"/>
        </p:nvSpPr>
        <p:spPr bwMode="auto">
          <a:xfrm>
            <a:off x="9534525" y="2957195"/>
            <a:ext cx="1826895" cy="98425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/>
          </a:p>
        </p:txBody>
      </p:sp>
      <p:sp>
        <p:nvSpPr>
          <p:cNvPr id="13" name="object 12"/>
          <p:cNvSpPr>
            <a:spLocks noChangeArrowheads="1"/>
          </p:cNvSpPr>
          <p:nvPr userDrawn="1"/>
        </p:nvSpPr>
        <p:spPr bwMode="auto">
          <a:xfrm>
            <a:off x="8462010" y="1298575"/>
            <a:ext cx="2899410" cy="96710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/>
          </a:p>
        </p:txBody>
      </p:sp>
      <p:sp>
        <p:nvSpPr>
          <p:cNvPr id="14" name="object 11"/>
          <p:cNvSpPr>
            <a:spLocks noChangeArrowheads="1"/>
          </p:cNvSpPr>
          <p:nvPr userDrawn="1"/>
        </p:nvSpPr>
        <p:spPr bwMode="auto">
          <a:xfrm>
            <a:off x="8196580" y="4573270"/>
            <a:ext cx="3164840" cy="97472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/>
          </a:p>
        </p:txBody>
      </p:sp>
      <p:sp>
        <p:nvSpPr>
          <p:cNvPr id="15" name="object 6"/>
          <p:cNvSpPr>
            <a:spLocks noChangeArrowheads="1"/>
          </p:cNvSpPr>
          <p:nvPr userDrawn="1"/>
        </p:nvSpPr>
        <p:spPr bwMode="auto">
          <a:xfrm>
            <a:off x="622935" y="4556760"/>
            <a:ext cx="2760980" cy="100711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ru-RU"/>
          </a:p>
        </p:txBody>
      </p:sp>
      <p:pic>
        <p:nvPicPr>
          <p:cNvPr id="16" name="Изображение 7" descr="Неосистемы"/>
          <p:cNvPicPr>
            <a:picLocks noChangeAspect="1"/>
          </p:cNvPicPr>
          <p:nvPr userDrawn="1"/>
        </p:nvPicPr>
        <p:blipFill>
          <a:blip r:embed="rId11"/>
          <a:srcRect r="81469"/>
          <a:stretch>
            <a:fillRect/>
          </a:stretch>
        </p:blipFill>
        <p:spPr>
          <a:xfrm>
            <a:off x="11136560" y="182657"/>
            <a:ext cx="951230" cy="10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4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611"/>
          </a:xfrm>
        </p:spPr>
        <p:txBody>
          <a:bodyPr/>
          <a:lstStyle>
            <a:lvl1pPr algn="ctr"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D2C1CD-ECE8-4254-BCB6-36B1F7964F8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DC5F5-1744-4800-BE05-1379E776C7E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790737" y="1566571"/>
            <a:ext cx="10515600" cy="41044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object 3"/>
          <p:cNvSpPr/>
          <p:nvPr userDrawn="1"/>
        </p:nvSpPr>
        <p:spPr bwMode="auto">
          <a:xfrm>
            <a:off x="6455834" y="1070533"/>
            <a:ext cx="5736167" cy="185738"/>
          </a:xfrm>
          <a:custGeom>
            <a:avLst/>
            <a:gdLst>
              <a:gd name="T0" fmla="*/ 0 w 7639050"/>
              <a:gd name="T1" fmla="*/ 0 h 532765"/>
              <a:gd name="T2" fmla="*/ 243725 w 7639050"/>
              <a:gd name="T3" fmla="*/ 0 h 532765"/>
              <a:gd name="T4" fmla="*/ 243725 w 7639050"/>
              <a:gd name="T5" fmla="*/ 956 h 532765"/>
              <a:gd name="T6" fmla="*/ 0 w 7639050"/>
              <a:gd name="T7" fmla="*/ 956 h 532765"/>
              <a:gd name="T8" fmla="*/ 0 w 7639050"/>
              <a:gd name="T9" fmla="*/ 0 h 5327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39050" h="532765">
                <a:moveTo>
                  <a:pt x="0" y="0"/>
                </a:moveTo>
                <a:lnTo>
                  <a:pt x="7639049" y="0"/>
                </a:lnTo>
                <a:lnTo>
                  <a:pt x="7639049" y="532403"/>
                </a:lnTo>
                <a:lnTo>
                  <a:pt x="0" y="532403"/>
                </a:lnTo>
                <a:lnTo>
                  <a:pt x="0" y="0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pic>
        <p:nvPicPr>
          <p:cNvPr id="9" name="Изображение 7" descr="Неосистемы"/>
          <p:cNvPicPr>
            <a:picLocks noChangeAspect="1"/>
          </p:cNvPicPr>
          <p:nvPr userDrawn="1"/>
        </p:nvPicPr>
        <p:blipFill>
          <a:blip r:embed="rId2"/>
          <a:srcRect r="81469"/>
          <a:stretch>
            <a:fillRect/>
          </a:stretch>
        </p:blipFill>
        <p:spPr>
          <a:xfrm>
            <a:off x="11136560" y="182657"/>
            <a:ext cx="951230" cy="10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77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D2C1CD-ECE8-4254-BCB6-36B1F7964F8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DC5F5-1744-4800-BE05-1379E776C7E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object 4"/>
          <p:cNvSpPr txBox="1"/>
          <p:nvPr userDrawn="1"/>
        </p:nvSpPr>
        <p:spPr bwMode="auto">
          <a:xfrm>
            <a:off x="76200" y="769603"/>
            <a:ext cx="70104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7780" rIns="0" bIns="0" numCol="1" anchor="ctr" anchorCtr="0" compatLnSpc="1">
            <a:sp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12700" algn="ctr" eaLnBrk="1" hangingPunct="1">
              <a:lnSpc>
                <a:spcPct val="100000"/>
              </a:lnSpc>
              <a:spcBef>
                <a:spcPts val="140"/>
              </a:spcBef>
            </a:pPr>
            <a:r>
              <a:rPr lang="ru-RU" sz="2400" b="1" dirty="0" smtClean="0">
                <a:latin typeface="Open Sans" panose="020B0606030504020204" pitchFamily="34" charset="0"/>
                <a:cs typeface="Open Sans" panose="020B0606030504020204" pitchFamily="34" charset="0"/>
              </a:rPr>
              <a:t>«</a:t>
            </a:r>
            <a:r>
              <a:rPr lang="ru-RU" sz="2400" b="1" dirty="0" err="1" smtClean="0">
                <a:latin typeface="Open Sans" panose="020B0606030504020204" pitchFamily="34" charset="0"/>
                <a:cs typeface="Open Sans" panose="020B0606030504020204" pitchFamily="34" charset="0"/>
              </a:rPr>
              <a:t>Неосистемы</a:t>
            </a:r>
            <a:r>
              <a:rPr lang="ru-RU" sz="2400" b="1" dirty="0" smtClean="0">
                <a:latin typeface="Open Sans" panose="020B0606030504020204" pitchFamily="34" charset="0"/>
                <a:cs typeface="Open Sans" panose="020B0606030504020204" pitchFamily="34" charset="0"/>
              </a:rPr>
              <a:t> Северо-Запад ЛТД»</a:t>
            </a:r>
            <a:endParaRPr lang="ru-RU" sz="2400" dirty="0" smtClean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" t="12184" r="3545" b="11668"/>
          <a:stretch>
            <a:fillRect/>
          </a:stretch>
        </p:blipFill>
        <p:spPr bwMode="auto">
          <a:xfrm>
            <a:off x="2009068" y="1268414"/>
            <a:ext cx="10182607" cy="414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bject 5"/>
          <p:cNvSpPr txBox="1">
            <a:spLocks noChangeArrowheads="1"/>
          </p:cNvSpPr>
          <p:nvPr userDrawn="1"/>
        </p:nvSpPr>
        <p:spPr bwMode="auto">
          <a:xfrm>
            <a:off x="407368" y="1268414"/>
            <a:ext cx="7105651" cy="460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43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ru-RU" dirty="0">
                <a:latin typeface="Open Sans" panose="020B0606030504020204" pitchFamily="34" charset="0"/>
                <a:cs typeface="Open Sans" panose="020B0606030504020204" pitchFamily="34" charset="0"/>
              </a:rPr>
              <a:t>185031, Республика Карелия, </a:t>
            </a:r>
            <a:endParaRPr kumimoji="1" 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ru-RU" dirty="0">
                <a:latin typeface="Open Sans" panose="020B0606030504020204" pitchFamily="34" charset="0"/>
                <a:cs typeface="Open Sans" panose="020B0606030504020204" pitchFamily="34" charset="0"/>
              </a:rPr>
              <a:t>г. Петрозаводск, </a:t>
            </a:r>
          </a:p>
          <a:p>
            <a:pPr algn="just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ru-RU" dirty="0">
                <a:latin typeface="Open Sans" panose="020B0606030504020204" pitchFamily="34" charset="0"/>
                <a:cs typeface="Open Sans" panose="020B0606030504020204" pitchFamily="34" charset="0"/>
              </a:rPr>
              <a:t>ул. Ленинградская, д.18Б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endParaRPr kumimoji="1" lang="ru-RU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ru-RU" dirty="0">
                <a:latin typeface="Open Sans" panose="020B0606030504020204" pitchFamily="34" charset="0"/>
                <a:cs typeface="Open Sans" panose="020B0606030504020204" pitchFamily="34" charset="0"/>
              </a:rPr>
              <a:t>Телефон: 8</a:t>
            </a:r>
            <a:r>
              <a:rPr kumimoji="1" lang="en-US" dirty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ru-RU" dirty="0">
                <a:latin typeface="Open Sans" panose="020B0606030504020204" pitchFamily="34" charset="0"/>
                <a:cs typeface="Open Sans" panose="020B0606030504020204" pitchFamily="34" charset="0"/>
              </a:rPr>
              <a:t>(814-2) 67-21-20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en-US" dirty="0">
                <a:latin typeface="Open Sans" panose="020B0606030504020204" pitchFamily="34" charset="0"/>
                <a:cs typeface="Open Sans" panose="020B0606030504020204" pitchFamily="34" charset="0"/>
              </a:rPr>
              <a:t>E-mail: promo@neosystems.ru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endParaRPr kumimoji="1" 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ru-RU" dirty="0" smtClean="0">
                <a:latin typeface="Open Sans" panose="020B0606030504020204" pitchFamily="34" charset="0"/>
                <a:cs typeface="Open Sans" panose="020B0606030504020204" pitchFamily="34" charset="0"/>
              </a:rPr>
              <a:t>Сайт</a:t>
            </a:r>
            <a:r>
              <a:rPr kumimoji="1" lang="ru-RU" dirty="0">
                <a:latin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kumimoji="1" lang="ru-RU" kern="1200" baseline="0" dirty="0" smtClean="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www.neosystems.ru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ru-RU" dirty="0" smtClean="0">
                <a:latin typeface="Open Sans" panose="020B0606030504020204" pitchFamily="34" charset="0"/>
                <a:cs typeface="Open Sans" panose="020B0606030504020204" pitchFamily="34" charset="0"/>
              </a:rPr>
              <a:t>Сайт </a:t>
            </a:r>
            <a:r>
              <a:rPr kumimoji="1" lang="ru-RU" dirty="0" err="1" smtClean="0">
                <a:latin typeface="Open Sans" panose="020B0606030504020204" pitchFamily="34" charset="0"/>
                <a:cs typeface="Open Sans" panose="020B0606030504020204" pitchFamily="34" charset="0"/>
              </a:rPr>
              <a:t>Леспром</a:t>
            </a:r>
            <a:r>
              <a:rPr kumimoji="1" lang="ru-RU" dirty="0" smtClean="0">
                <a:latin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kumimoji="1" lang="ru-RU" baseline="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1" lang="en-US" baseline="0" dirty="0" smtClean="0">
                <a:latin typeface="Open Sans" panose="020B0606030504020204" pitchFamily="34" charset="0"/>
                <a:cs typeface="Open Sans" panose="020B0606030504020204" pitchFamily="34" charset="0"/>
              </a:rPr>
              <a:t>www.lesprom.neosystems.ru</a:t>
            </a:r>
            <a:endParaRPr kumimoji="1" 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ru-RU" dirty="0" err="1">
                <a:latin typeface="Open Sans" panose="020B0606030504020204" pitchFamily="34" charset="0"/>
                <a:cs typeface="Open Sans" panose="020B0606030504020204" pitchFamily="34" charset="0"/>
              </a:rPr>
              <a:t>Вконтакте</a:t>
            </a:r>
            <a:r>
              <a:rPr kumimoji="1" lang="ru-RU" dirty="0">
                <a:latin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kumimoji="1" lang="en-US" dirty="0">
                <a:latin typeface="Open Sans" panose="020B0606030504020204" pitchFamily="34" charset="0"/>
                <a:cs typeface="Open Sans" panose="020B0606030504020204" pitchFamily="34" charset="0"/>
              </a:rPr>
              <a:t>vk.com/1cptz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en-US" dirty="0">
                <a:latin typeface="Open Sans" panose="020B0606030504020204" pitchFamily="34" charset="0"/>
                <a:cs typeface="Open Sans" panose="020B0606030504020204" pitchFamily="34" charset="0"/>
              </a:rPr>
              <a:t>YouTube: www.youtube.com/c/NeosystemsIT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ru-RU" dirty="0" err="1">
                <a:latin typeface="Open Sans" panose="020B0606030504020204" pitchFamily="34" charset="0"/>
                <a:cs typeface="Open Sans" panose="020B0606030504020204" pitchFamily="34" charset="0"/>
              </a:rPr>
              <a:t>Инстаграм</a:t>
            </a:r>
            <a:r>
              <a:rPr lang="ru-RU" dirty="0">
                <a:latin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dirty="0">
                <a:latin typeface="Open Sans" panose="020B0606030504020204" pitchFamily="34" charset="0"/>
                <a:cs typeface="Open Sans" panose="020B0606030504020204" pitchFamily="34" charset="0"/>
              </a:rPr>
              <a:t>www.instagram.com/neosystems_it/</a:t>
            </a:r>
            <a:endParaRPr lang="ru-RU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en-US" dirty="0">
                <a:latin typeface="Open Sans" panose="020B0606030504020204" pitchFamily="34" charset="0"/>
                <a:cs typeface="Open Sans" panose="020B0606030504020204" pitchFamily="34" charset="0"/>
              </a:rPr>
              <a:t>Facebook: https://www.facebook.com/LespromIT/</a:t>
            </a:r>
            <a:endParaRPr 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endParaRPr lang="ru-RU" u="sng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object 3"/>
          <p:cNvSpPr/>
          <p:nvPr userDrawn="1"/>
        </p:nvSpPr>
        <p:spPr bwMode="auto">
          <a:xfrm>
            <a:off x="6096000" y="365125"/>
            <a:ext cx="6096000" cy="255588"/>
          </a:xfrm>
          <a:custGeom>
            <a:avLst/>
            <a:gdLst>
              <a:gd name="T0" fmla="*/ 0 w 7637144"/>
              <a:gd name="T1" fmla="*/ 6456 h 533400"/>
              <a:gd name="T2" fmla="*/ 0 w 7637144"/>
              <a:gd name="T3" fmla="*/ 0 h 533400"/>
              <a:gd name="T4" fmla="*/ 351534 w 7637144"/>
              <a:gd name="T5" fmla="*/ 0 h 533400"/>
              <a:gd name="T6" fmla="*/ 351534 w 7637144"/>
              <a:gd name="T7" fmla="*/ 6456 h 533400"/>
              <a:gd name="T8" fmla="*/ 0 w 7637144"/>
              <a:gd name="T9" fmla="*/ 6456 h 533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37144" h="533400">
                <a:moveTo>
                  <a:pt x="0" y="533400"/>
                </a:moveTo>
                <a:lnTo>
                  <a:pt x="0" y="0"/>
                </a:lnTo>
                <a:lnTo>
                  <a:pt x="7636886" y="0"/>
                </a:lnTo>
                <a:lnTo>
                  <a:pt x="7636886" y="533400"/>
                </a:lnTo>
                <a:lnTo>
                  <a:pt x="0" y="533400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pic>
        <p:nvPicPr>
          <p:cNvPr id="11" name="Изображение 7" descr="Неосистемы"/>
          <p:cNvPicPr>
            <a:picLocks noChangeAspect="1"/>
          </p:cNvPicPr>
          <p:nvPr userDrawn="1"/>
        </p:nvPicPr>
        <p:blipFill>
          <a:blip r:embed="rId3"/>
          <a:srcRect r="81469"/>
          <a:stretch>
            <a:fillRect/>
          </a:stretch>
        </p:blipFill>
        <p:spPr>
          <a:xfrm>
            <a:off x="11136560" y="5707380"/>
            <a:ext cx="951230" cy="10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08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D2C1CD-ECE8-4254-BCB6-36B1F7964F8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DC5F5-1744-4800-BE05-1379E776C7E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Изображение 7" descr="Неосистемы"/>
          <p:cNvPicPr>
            <a:picLocks noChangeAspect="1"/>
          </p:cNvPicPr>
          <p:nvPr userDrawn="1"/>
        </p:nvPicPr>
        <p:blipFill>
          <a:blip r:embed="rId2"/>
          <a:srcRect r="81469"/>
          <a:stretch>
            <a:fillRect/>
          </a:stretch>
        </p:blipFill>
        <p:spPr>
          <a:xfrm>
            <a:off x="11136560" y="182657"/>
            <a:ext cx="951230" cy="10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9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D2C1CD-ECE8-4254-BCB6-36B1F7964F8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DC5F5-1744-4800-BE05-1379E776C7E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Изображение 7" descr="Неосистемы"/>
          <p:cNvPicPr>
            <a:picLocks noChangeAspect="1"/>
          </p:cNvPicPr>
          <p:nvPr userDrawn="1"/>
        </p:nvPicPr>
        <p:blipFill>
          <a:blip r:embed="rId2"/>
          <a:srcRect r="81469"/>
          <a:stretch>
            <a:fillRect/>
          </a:stretch>
        </p:blipFill>
        <p:spPr>
          <a:xfrm>
            <a:off x="11136560" y="182657"/>
            <a:ext cx="951230" cy="10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2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A03124-B69E-4A38-863F-803F2189223D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21C952-35F3-41E5-8F8D-577BEC61CE2B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Изображение 7" descr="Неосистемы"/>
          <p:cNvPicPr>
            <a:picLocks noChangeAspect="1"/>
          </p:cNvPicPr>
          <p:nvPr userDrawn="1"/>
        </p:nvPicPr>
        <p:blipFill>
          <a:blip r:embed="rId2"/>
          <a:srcRect r="81469"/>
          <a:stretch>
            <a:fillRect/>
          </a:stretch>
        </p:blipFill>
        <p:spPr>
          <a:xfrm>
            <a:off x="11136560" y="182657"/>
            <a:ext cx="951230" cy="10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1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D2C1CD-ECE8-4254-BCB6-36B1F7964F8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DC5F5-1744-4800-BE05-1379E776C7E8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Изображение 7" descr="Неосистемы"/>
          <p:cNvPicPr>
            <a:picLocks noChangeAspect="1"/>
          </p:cNvPicPr>
          <p:nvPr userDrawn="1"/>
        </p:nvPicPr>
        <p:blipFill>
          <a:blip r:embed="rId2"/>
          <a:srcRect r="81469"/>
          <a:stretch>
            <a:fillRect/>
          </a:stretch>
        </p:blipFill>
        <p:spPr>
          <a:xfrm>
            <a:off x="11136560" y="182657"/>
            <a:ext cx="951230" cy="10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9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D2C1CD-ECE8-4254-BCB6-36B1F7964F8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DC5F5-1744-4800-BE05-1379E776C7E8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Изображение 7" descr="Неосистемы"/>
          <p:cNvPicPr>
            <a:picLocks noChangeAspect="1"/>
          </p:cNvPicPr>
          <p:nvPr userDrawn="1"/>
        </p:nvPicPr>
        <p:blipFill>
          <a:blip r:embed="rId2"/>
          <a:srcRect r="81469"/>
          <a:stretch>
            <a:fillRect/>
          </a:stretch>
        </p:blipFill>
        <p:spPr>
          <a:xfrm>
            <a:off x="11136560" y="182657"/>
            <a:ext cx="951230" cy="10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8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D2C1CD-ECE8-4254-BCB6-36B1F7964F8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DC5F5-1744-4800-BE05-1379E776C7E8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Изображение 7" descr="Неосистемы"/>
          <p:cNvPicPr>
            <a:picLocks noChangeAspect="1"/>
          </p:cNvPicPr>
          <p:nvPr userDrawn="1"/>
        </p:nvPicPr>
        <p:blipFill>
          <a:blip r:embed="rId2"/>
          <a:srcRect r="81469"/>
          <a:stretch>
            <a:fillRect/>
          </a:stretch>
        </p:blipFill>
        <p:spPr>
          <a:xfrm>
            <a:off x="11136560" y="182657"/>
            <a:ext cx="951230" cy="10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4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D2C1CD-ECE8-4254-BCB6-36B1F7964F8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5DC5F5-1744-4800-BE05-1379E776C7E8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Изображение 7" descr="Неосистемы"/>
          <p:cNvPicPr>
            <a:picLocks noChangeAspect="1"/>
          </p:cNvPicPr>
          <p:nvPr userDrawn="1"/>
        </p:nvPicPr>
        <p:blipFill>
          <a:blip r:embed="rId2"/>
          <a:srcRect r="81469"/>
          <a:stretch>
            <a:fillRect/>
          </a:stretch>
        </p:blipFill>
        <p:spPr>
          <a:xfrm>
            <a:off x="11136560" y="182657"/>
            <a:ext cx="951230" cy="10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4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A9843-0E68-4DE4-974E-F227B47C9583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97090B-9583-4C99-B58F-C336D572F16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object 3"/>
          <p:cNvSpPr/>
          <p:nvPr userDrawn="1"/>
        </p:nvSpPr>
        <p:spPr bwMode="auto">
          <a:xfrm>
            <a:off x="3240618" y="0"/>
            <a:ext cx="5736167" cy="185738"/>
          </a:xfrm>
          <a:custGeom>
            <a:avLst/>
            <a:gdLst>
              <a:gd name="T0" fmla="*/ 0 w 7639050"/>
              <a:gd name="T1" fmla="*/ 0 h 532765"/>
              <a:gd name="T2" fmla="*/ 243725 w 7639050"/>
              <a:gd name="T3" fmla="*/ 0 h 532765"/>
              <a:gd name="T4" fmla="*/ 243725 w 7639050"/>
              <a:gd name="T5" fmla="*/ 956 h 532765"/>
              <a:gd name="T6" fmla="*/ 0 w 7639050"/>
              <a:gd name="T7" fmla="*/ 956 h 532765"/>
              <a:gd name="T8" fmla="*/ 0 w 7639050"/>
              <a:gd name="T9" fmla="*/ 0 h 5327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39050" h="532765">
                <a:moveTo>
                  <a:pt x="0" y="0"/>
                </a:moveTo>
                <a:lnTo>
                  <a:pt x="7639049" y="0"/>
                </a:lnTo>
                <a:lnTo>
                  <a:pt x="7639049" y="532403"/>
                </a:lnTo>
                <a:lnTo>
                  <a:pt x="0" y="532403"/>
                </a:lnTo>
                <a:lnTo>
                  <a:pt x="0" y="0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9" name="object 3"/>
          <p:cNvSpPr/>
          <p:nvPr userDrawn="1"/>
        </p:nvSpPr>
        <p:spPr bwMode="auto">
          <a:xfrm>
            <a:off x="3240618" y="6669088"/>
            <a:ext cx="5736167" cy="188912"/>
          </a:xfrm>
          <a:custGeom>
            <a:avLst/>
            <a:gdLst>
              <a:gd name="T0" fmla="*/ 0 w 7639050"/>
              <a:gd name="T1" fmla="*/ 0 h 532765"/>
              <a:gd name="T2" fmla="*/ 243725 w 7639050"/>
              <a:gd name="T3" fmla="*/ 0 h 532765"/>
              <a:gd name="T4" fmla="*/ 243725 w 7639050"/>
              <a:gd name="T5" fmla="*/ 1058 h 532765"/>
              <a:gd name="T6" fmla="*/ 0 w 7639050"/>
              <a:gd name="T7" fmla="*/ 1058 h 532765"/>
              <a:gd name="T8" fmla="*/ 0 w 7639050"/>
              <a:gd name="T9" fmla="*/ 0 h 5327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39050" h="532765">
                <a:moveTo>
                  <a:pt x="0" y="0"/>
                </a:moveTo>
                <a:lnTo>
                  <a:pt x="7639049" y="0"/>
                </a:lnTo>
                <a:lnTo>
                  <a:pt x="7639049" y="532403"/>
                </a:lnTo>
                <a:lnTo>
                  <a:pt x="0" y="532403"/>
                </a:lnTo>
                <a:lnTo>
                  <a:pt x="0" y="0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pic>
        <p:nvPicPr>
          <p:cNvPr id="10" name="Изображение 7" descr="Неосистемы"/>
          <p:cNvPicPr>
            <a:picLocks noChangeAspect="1"/>
          </p:cNvPicPr>
          <p:nvPr userDrawn="1"/>
        </p:nvPicPr>
        <p:blipFill>
          <a:blip r:embed="rId2"/>
          <a:srcRect r="81469"/>
          <a:stretch>
            <a:fillRect/>
          </a:stretch>
        </p:blipFill>
        <p:spPr>
          <a:xfrm>
            <a:off x="11136560" y="182657"/>
            <a:ext cx="951230" cy="10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2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D2C1CD-ECE8-4254-BCB6-36B1F7964F85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55DC5F5-1744-4800-BE05-1379E776C7E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bject 7"/>
          <p:cNvSpPr>
            <a:spLocks noChangeArrowheads="1"/>
          </p:cNvSpPr>
          <p:nvPr userDrawn="1"/>
        </p:nvSpPr>
        <p:spPr bwMode="auto">
          <a:xfrm>
            <a:off x="387985" y="5817235"/>
            <a:ext cx="902335" cy="904240"/>
          </a:xfrm>
          <a:prstGeom prst="rect">
            <a:avLst/>
          </a:prstGeom>
          <a:blipFill dpi="0" rotWithShape="1">
            <a:blip r:embed="rId1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8224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781300" y="2060848"/>
            <a:ext cx="7785100" cy="1905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" panose="020B0606030504020204" pitchFamily="34" charset="0"/>
                <a:cs typeface="Open Sans" panose="020B0606030504020204" pitchFamily="34" charset="0"/>
              </a:rPr>
              <a:t>Подготовка к встрече</a:t>
            </a:r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ru-RU" sz="4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Open Sans" panose="020B0606030504020204" pitchFamily="34" charset="0"/>
                <a:cs typeface="Open Sans" panose="020B0606030504020204" pitchFamily="34" charset="0"/>
              </a:rPr>
              <a:t>Презентация КП</a:t>
            </a:r>
            <a:endParaRPr lang="ru-RU" sz="4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363" name="Rectangle 31"/>
          <p:cNvSpPr>
            <a:spLocks noChangeArrowheads="1"/>
          </p:cNvSpPr>
          <p:nvPr/>
        </p:nvSpPr>
        <p:spPr bwMode="auto">
          <a:xfrm>
            <a:off x="5519936" y="4724401"/>
            <a:ext cx="5046464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20000"/>
              </a:spcBef>
            </a:pPr>
            <a:endParaRPr lang="ru-RU" sz="2400" b="1" dirty="0">
              <a:solidFill>
                <a:srgbClr val="000096"/>
              </a:solidFill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</a:pP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Начальник отдела продаж проектной службы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</a:pP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Конышкова Елена</a:t>
            </a:r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</a:pPr>
            <a:endParaRPr lang="ru-RU" sz="2400" b="1" dirty="0">
              <a:solidFill>
                <a:srgbClr val="000096"/>
              </a:solidFill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</a:pPr>
            <a:endParaRPr lang="ru-RU" sz="2400" b="1" dirty="0">
              <a:solidFill>
                <a:srgbClr val="0000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Индивидуальная подготовка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790737" y="1268760"/>
            <a:ext cx="10849879" cy="4402267"/>
          </a:xfrm>
        </p:spPr>
        <p:txBody>
          <a:bodyPr>
            <a:normAutofit/>
          </a:bodyPr>
          <a:lstStyle/>
          <a:p>
            <a:pPr marL="712788" indent="-349250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Прогон плана встречи;</a:t>
            </a:r>
          </a:p>
          <a:p>
            <a:pPr marL="712788" indent="-349250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Прогон своей зоны ответственности;</a:t>
            </a:r>
          </a:p>
          <a:p>
            <a:pPr marL="712788" indent="-349250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Подготовка ответов на возможные вопросы и блокировки;</a:t>
            </a:r>
          </a:p>
          <a:p>
            <a:pPr marL="712788" indent="-349250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Подготовка шпаргалок;</a:t>
            </a:r>
          </a:p>
          <a:p>
            <a:pPr marL="712788" indent="-349250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Деловой опрятный внешний вид, соответствующий обстановке;</a:t>
            </a:r>
          </a:p>
          <a:p>
            <a:pPr marL="712788" indent="-349250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Настрой;</a:t>
            </a:r>
          </a:p>
          <a:p>
            <a:pPr marL="712788" indent="-349250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Голос;</a:t>
            </a:r>
          </a:p>
          <a:p>
            <a:pPr marL="712788" indent="-349250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Вода.</a:t>
            </a:r>
          </a:p>
        </p:txBody>
      </p:sp>
    </p:spTree>
    <p:extLst>
      <p:ext uri="{BB962C8B-B14F-4D97-AF65-F5344CB8AC3E}">
        <p14:creationId xmlns:p14="http://schemas.microsoft.com/office/powerpoint/2010/main" val="36722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Техническая подготовка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790737" y="1268760"/>
            <a:ext cx="10849879" cy="4402267"/>
          </a:xfrm>
        </p:spPr>
        <p:txBody>
          <a:bodyPr>
            <a:normAutofit/>
          </a:bodyPr>
          <a:lstStyle/>
          <a:p>
            <a:pPr marL="712788" indent="-349250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Ноутбук, кабели, проектор, ключи;</a:t>
            </a:r>
          </a:p>
          <a:p>
            <a:pPr marL="712788" indent="-349250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Установлена и заранее открыта БД, Презентация;</a:t>
            </a:r>
          </a:p>
          <a:p>
            <a:pPr marL="712788" indent="-349250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Переговорная/зум;</a:t>
            </a:r>
          </a:p>
          <a:p>
            <a:pPr marL="712788" indent="-349250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Вешалка,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печеньки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чай, кофе, стулья;</a:t>
            </a:r>
          </a:p>
          <a:p>
            <a:pPr marL="712788" indent="-349250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Маршрут. Время в пути.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Пропуск. Паспорт;</a:t>
            </a:r>
          </a:p>
          <a:p>
            <a:pPr marL="712788" indent="-349250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Листовки, подарки, блокноты и ручки;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2788" indent="-349250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Визитки;</a:t>
            </a:r>
          </a:p>
          <a:p>
            <a:pPr marL="712788" indent="-349250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Будильник.</a:t>
            </a:r>
          </a:p>
        </p:txBody>
      </p:sp>
    </p:spTree>
    <p:extLst>
      <p:ext uri="{BB962C8B-B14F-4D97-AF65-F5344CB8AC3E}">
        <p14:creationId xmlns:p14="http://schemas.microsoft.com/office/powerpoint/2010/main" val="36039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Проведение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встречи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806243" y="1052737"/>
            <a:ext cx="10515600" cy="5805263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806450" algn="l"/>
                <a:tab pos="1076325" algn="l"/>
              </a:tabLst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Знакомство:</a:t>
            </a:r>
          </a:p>
          <a:p>
            <a:pPr marL="712788" indent="-349250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806450" algn="l"/>
                <a:tab pos="1076325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Видеть всех участников;</a:t>
            </a:r>
          </a:p>
          <a:p>
            <a:pPr marL="712788" indent="-349250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806450" algn="l"/>
                <a:tab pos="1076325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Представляем коллег, уточняем состав участников клиента;</a:t>
            </a:r>
          </a:p>
          <a:p>
            <a:pPr marL="712788" indent="-349250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806450" algn="l"/>
                <a:tab pos="1076325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Обмен визитками</a:t>
            </a:r>
          </a:p>
          <a:p>
            <a:pPr marL="712788" indent="-349250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806450" algn="l"/>
                <a:tab pos="1076325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Обсуждение плана и цели встречи;</a:t>
            </a:r>
          </a:p>
          <a:p>
            <a:pPr marL="285750" lvl="1" indent="-285750">
              <a:spcBef>
                <a:spcPts val="1800"/>
              </a:spcBef>
              <a:tabLst>
                <a:tab pos="712788" algn="l"/>
                <a:tab pos="1076325" algn="l"/>
              </a:tabLst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Ход встречи: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2788" lvl="1" indent="-349250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806450" algn="l"/>
                <a:tab pos="1076325" algn="l"/>
              </a:tabLst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Управление встречей, направлять общение, подводить к договоренностям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12788" lvl="1" indent="-349250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806450" algn="l"/>
                <a:tab pos="1076325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Фиксируем тезисы и договоренности, обратную связь;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2788" lvl="1" indent="-349250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806450" algn="l"/>
                <a:tab pos="1076325" algn="l"/>
              </a:tabLst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Работа с возражениями;</a:t>
            </a:r>
          </a:p>
          <a:p>
            <a:pPr marL="712788" lvl="1" indent="-349250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806450" algn="l"/>
                <a:tab pos="1076325" algn="l"/>
              </a:tabLst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Наблюдение за реакциями;</a:t>
            </a:r>
          </a:p>
          <a:p>
            <a:pPr marL="712788" lvl="1" indent="-349250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806450" algn="l"/>
                <a:tab pos="1076325" algn="l"/>
              </a:tabLst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Включение представителей в разговор;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2788" lvl="1" indent="-349250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806450" algn="l"/>
                <a:tab pos="1076325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Помощь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коллегам (скрытно и явно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712788" lvl="1" indent="-349250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806450" algn="l"/>
                <a:tab pos="1076325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Уточнение планов;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>
              <a:spcBef>
                <a:spcPts val="1800"/>
              </a:spcBef>
              <a:tabLst>
                <a:tab pos="712788" algn="l"/>
                <a:tab pos="1076325" algn="l"/>
              </a:tabLst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Подведение итогов: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2788" lvl="1" indent="-349250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806450" algn="l"/>
                <a:tab pos="1076325" algn="l"/>
              </a:tabLst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Проговорить кто, что и когда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делает;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2788" lvl="1" indent="-349250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806450" algn="l"/>
                <a:tab pos="1076325" algn="l"/>
              </a:tabLst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Проговорить следующий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шаг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2788" lvl="1" indent="-349250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806450" algn="l"/>
                <a:tab pos="1076325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Зафиксировать договоренности по итогам встречи;</a:t>
            </a:r>
          </a:p>
          <a:p>
            <a:pPr marL="712788" lvl="1" indent="-349250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806450" algn="l"/>
                <a:tab pos="1076325" algn="l"/>
              </a:tabLst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встречи;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>
              <a:spcBef>
                <a:spcPts val="1800"/>
              </a:spcBef>
              <a:tabLst>
                <a:tab pos="712788" algn="l"/>
                <a:tab pos="1076325" algn="l"/>
              </a:tabLst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Поддержание интереса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2788" lvl="1" indent="-349250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806450" algn="l"/>
                <a:tab pos="1076325" algn="l"/>
              </a:tabLst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Используем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договоренности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12788" lvl="1" indent="-349250">
              <a:spcBef>
                <a:spcPts val="600"/>
              </a:spcBef>
              <a:buFont typeface="Wingdings" panose="05000000000000000000" pitchFamily="2" charset="2"/>
              <a:buChar char="ü"/>
              <a:tabLst>
                <a:tab pos="806450" algn="l"/>
                <a:tab pos="1076325" algn="l"/>
              </a:tabLst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Используем 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инфоповод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(новые условия, планы повышения цен, тренды, мероприятия, новости предприятия, конец/начало года, профессиональный праздник, например, день лесника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16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611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Полезные материалы</a:t>
            </a:r>
            <a:endParaRPr lang="ru-RU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052736"/>
            <a:ext cx="5728556" cy="512422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S:\Report\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ОП ПС\Образовательные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материалы;</a:t>
            </a:r>
          </a:p>
          <a:p>
            <a:pPr>
              <a:spcBef>
                <a:spcPts val="600"/>
              </a:spcBef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Максим Батырев «45 татуировок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продавана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»;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Игорь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Рызов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Светлана Филатова. Физиогномика;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Mybook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Радислав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Гандапас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Mybook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Игорь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Манн, Дмитрий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Турусин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«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Продает каждый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!»;</a:t>
            </a:r>
          </a:p>
          <a:p>
            <a:pPr>
              <a:spcBef>
                <a:spcPts val="600"/>
              </a:spcBef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Mybook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Никита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Непряхин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«Я манипулирую тобой. Методы противодействия скрытому влиянию».</a:t>
            </a:r>
          </a:p>
          <a:p>
            <a:pPr>
              <a:spcBef>
                <a:spcPts val="600"/>
              </a:spcBef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Mybook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Игорь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Рызов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. «Кремлевская школа переговоров»</a:t>
            </a:r>
          </a:p>
          <a:p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25" y="2747963"/>
            <a:ext cx="2647950" cy="173355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56" y="1052736"/>
            <a:ext cx="4392488" cy="54549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68" y="4293096"/>
            <a:ext cx="3917820" cy="25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737" y="365126"/>
            <a:ext cx="10572028" cy="687611"/>
          </a:xfrm>
        </p:spPr>
        <p:txBody>
          <a:bodyPr/>
          <a:lstStyle/>
          <a:p>
            <a:r>
              <a:rPr lang="ru-RU" dirty="0" smtClean="0"/>
              <a:t>Ищем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790737" y="1124744"/>
            <a:ext cx="10572028" cy="4546283"/>
          </a:xfrm>
        </p:spPr>
        <p:txBody>
          <a:bodyPr>
            <a:normAutofit/>
          </a:bodyPr>
          <a:lstStyle/>
          <a:p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282" y="1268760"/>
            <a:ext cx="5524937" cy="5186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Получаем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32799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4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790737" y="1052736"/>
            <a:ext cx="10515600" cy="5184575"/>
          </a:xfrm>
        </p:spPr>
        <p:txBody>
          <a:bodyPr/>
          <a:lstStyle/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1. Рутина подготовки к встречам:</a:t>
            </a:r>
          </a:p>
          <a:p>
            <a:pPr marL="712788" indent="-349250">
              <a:tabLst>
                <a:tab pos="712788" algn="l"/>
                <a:tab pos="1076325" algn="l"/>
              </a:tabLst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Общая подготовка;</a:t>
            </a:r>
          </a:p>
          <a:p>
            <a:pPr marL="712788" indent="-349250">
              <a:tabLst>
                <a:tab pos="712788" algn="l"/>
                <a:tab pos="1076325" algn="l"/>
              </a:tabLst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Совместная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подготовка;</a:t>
            </a:r>
          </a:p>
          <a:p>
            <a:pPr marL="712788" indent="-349250">
              <a:tabLst>
                <a:tab pos="712788" algn="l"/>
                <a:tab pos="1076325" algn="l"/>
              </a:tabLst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Индивидуальная подготовка;</a:t>
            </a:r>
          </a:p>
          <a:p>
            <a:pPr marL="712788" indent="-349250">
              <a:tabLst>
                <a:tab pos="712788" algn="l"/>
                <a:tab pos="1076325" algn="l"/>
              </a:tabLst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Техническая подготовка.</a:t>
            </a:r>
          </a:p>
          <a:p>
            <a:pPr marL="0" indent="0">
              <a:buNone/>
              <a:tabLst>
                <a:tab pos="806450" algn="l"/>
                <a:tab pos="1076325" algn="l"/>
              </a:tabLst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2. Проведение встречи:</a:t>
            </a:r>
          </a:p>
          <a:p>
            <a:pPr marL="712788" lvl="1" indent="-349250">
              <a:tabLst>
                <a:tab pos="712788" algn="l"/>
                <a:tab pos="1076325" algn="l"/>
              </a:tabLst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Знакомство;</a:t>
            </a:r>
          </a:p>
          <a:p>
            <a:pPr marL="712788" lvl="1" indent="-349250">
              <a:tabLst>
                <a:tab pos="712788" algn="l"/>
                <a:tab pos="1076325" algn="l"/>
              </a:tabLst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Ход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встречи;</a:t>
            </a:r>
          </a:p>
          <a:p>
            <a:pPr marL="712788" lvl="1" indent="-349250">
              <a:tabLst>
                <a:tab pos="712788" algn="l"/>
                <a:tab pos="1076325" algn="l"/>
              </a:tabLst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Подведение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итогов:</a:t>
            </a:r>
          </a:p>
          <a:p>
            <a:pPr marL="712788" lvl="1" indent="-349250">
              <a:tabLst>
                <a:tab pos="712788" algn="l"/>
                <a:tab pos="1076325" algn="l"/>
              </a:tabLst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Поддержание интереса.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tabLst>
                <a:tab pos="806450" algn="l"/>
                <a:tab pos="1076325" algn="l"/>
              </a:tabLst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7586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подготовка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790737" y="1268760"/>
            <a:ext cx="8977671" cy="440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Информация:</a:t>
            </a:r>
          </a:p>
          <a:p>
            <a:pPr marL="712788" indent="-349250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компании (деятельность, численность, конкуренты,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Текущая АС. Уровень автоматизации и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планы, история взаимодействия);</a:t>
            </a:r>
          </a:p>
          <a:p>
            <a:pPr marL="712788" indent="-349250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 предпосылках (что болит?);</a:t>
            </a:r>
          </a:p>
          <a:p>
            <a:pPr marL="712788" indent="-349250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 участниках встречи, их ролях, задачах и проблемах, степени влияния на принятие решения</a:t>
            </a:r>
          </a:p>
          <a:p>
            <a:pPr marL="712788" indent="-349250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 цели клиента (проект, знакомство, сравнение…);</a:t>
            </a:r>
          </a:p>
          <a:p>
            <a:pPr marL="712788" indent="-349250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Ожидания участников (оценки, демонстрация, КП…);</a:t>
            </a:r>
          </a:p>
          <a:p>
            <a:pPr marL="712788" indent="-349250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О нашей цели от встречи (к чему хотим прийти: ЭО, поставка ПП, визит…);</a:t>
            </a:r>
          </a:p>
          <a:p>
            <a:pPr marL="712788" indent="-349250"/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Дата, время, место, </a:t>
            </a:r>
            <a:r>
              <a:rPr lang="ru-RU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тайминг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12788" indent="-349250"/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89305" y="4149080"/>
            <a:ext cx="2690700" cy="26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7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Совместная подготовка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790737" y="1268760"/>
            <a:ext cx="11137911" cy="5589240"/>
          </a:xfrm>
        </p:spPr>
        <p:txBody>
          <a:bodyPr>
            <a:noAutofit/>
          </a:bodyPr>
          <a:lstStyle/>
          <a:p>
            <a:pPr marL="712788" indent="-349250">
              <a:spcBef>
                <a:spcPts val="600"/>
              </a:spcBef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Согласование участников с нашей стороны (одинаковый «вес», необходимые квалификации и опыт);</a:t>
            </a:r>
          </a:p>
          <a:p>
            <a:pPr marL="712788" indent="-349250">
              <a:spcBef>
                <a:spcPts val="600"/>
              </a:spcBef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Объединение общей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информации;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2788" indent="-349250">
              <a:spcBef>
                <a:spcPts val="600"/>
              </a:spcBef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Распределение зон ответственности, кто за какие вопросы отвечает </a:t>
            </a:r>
          </a:p>
          <a:p>
            <a:pPr marL="1076325" indent="-3619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Управление планом встречи;</a:t>
            </a:r>
          </a:p>
          <a:p>
            <a:pPr marL="1076325" indent="-3619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 компании;</a:t>
            </a:r>
          </a:p>
          <a:p>
            <a:pPr marL="1076325" indent="-3619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Вопросы к клиенту;</a:t>
            </a:r>
          </a:p>
          <a:p>
            <a:pPr marL="1076325" indent="-3619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Примеры автоматизации в аналогичной отрасли и аналогичного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ПП;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6325" indent="-3619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Варианты поставок ПП, стоимость, сроки поставки. Апгрейд;</a:t>
            </a:r>
          </a:p>
          <a:p>
            <a:pPr marL="1076325" indent="-3619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Ставка и график оплат;</a:t>
            </a:r>
          </a:p>
          <a:p>
            <a:pPr marL="1076325" indent="-3619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Сопровождение (ИТС, По факту, Пакеты часов)</a:t>
            </a:r>
          </a:p>
          <a:p>
            <a:pPr marL="1076325" indent="-3619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Условия скидок, бонусов;</a:t>
            </a:r>
          </a:p>
          <a:p>
            <a:pPr marL="1076325" indent="-3619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Технология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076325" indent="-3619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Стоимость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и сроки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работ;</a:t>
            </a:r>
          </a:p>
          <a:p>
            <a:pPr marL="1076325" indent="-3619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Ожидаемый результат и автоматизируемые функции;</a:t>
            </a:r>
          </a:p>
          <a:p>
            <a:pPr marL="1076325" indent="-3619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Возможности ПП;</a:t>
            </a:r>
          </a:p>
          <a:p>
            <a:pPr marL="1076325" indent="-3619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Эффекты внедрения ПП;</a:t>
            </a:r>
          </a:p>
          <a:p>
            <a:pPr marL="1076325" indent="-3619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собенности реализации, обменов, интеграции, поддержки и т.д.</a:t>
            </a:r>
          </a:p>
          <a:p>
            <a:pPr marL="712788" indent="-349250">
              <a:spcBef>
                <a:spcPts val="600"/>
              </a:spcBef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Подготовка «импровизации» (сравнение с конкурентом, работа с возражениями и блокировками, минимизация цены и/или сроков, как выйти на договоренность (договор, ЭО));</a:t>
            </a:r>
          </a:p>
          <a:p>
            <a:pPr marL="712788" indent="-349250">
              <a:spcBef>
                <a:spcPts val="600"/>
              </a:spcBef>
            </a:pP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Кто готовит материалы и когда (презентация, листовки, техническая организация).</a:t>
            </a:r>
          </a:p>
        </p:txBody>
      </p:sp>
    </p:spTree>
    <p:extLst>
      <p:ext uri="{BB962C8B-B14F-4D97-AF65-F5344CB8AC3E}">
        <p14:creationId xmlns:p14="http://schemas.microsoft.com/office/powerpoint/2010/main" val="170451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580</Words>
  <Application>Microsoft Office PowerPoint</Application>
  <PresentationFormat>Широкоэкранный</PresentationFormat>
  <Paragraphs>96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Monotype Sorts</vt:lpstr>
      <vt:lpstr>Open Sans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Ищем</vt:lpstr>
      <vt:lpstr>Получаем</vt:lpstr>
      <vt:lpstr>План</vt:lpstr>
      <vt:lpstr>Общая подготовка</vt:lpstr>
      <vt:lpstr>Совместная подготовка</vt:lpstr>
      <vt:lpstr>Индивидуальная подготовка</vt:lpstr>
      <vt:lpstr>Техническая подготовка</vt:lpstr>
      <vt:lpstr>Проведение встречи</vt:lpstr>
      <vt:lpstr>Полезные материалы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vaYs</dc:creator>
  <cp:lastModifiedBy>Елена Конышкова</cp:lastModifiedBy>
  <cp:revision>174</cp:revision>
  <dcterms:created xsi:type="dcterms:W3CDTF">2011-01-22T10:22:00Z</dcterms:created>
  <dcterms:modified xsi:type="dcterms:W3CDTF">2020-12-01T22:54:51Z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1049-11.2.0.9635</vt:lpwstr>
  </property>
</Properties>
</file>