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a1448e41df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a1448e41d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1448e41d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1448e41d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a1448e41d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a1448e41d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2b3cd03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2b3cd03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a2b3cd03d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a2b3cd03d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a2b3cd03d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a2b3cd03d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a2b3cd03d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a2b3cd03d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77edfd24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77edfd24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77edfd247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77edfd247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77edfd247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77edfd247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67d6e496b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67d6e496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77edfd247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77edfd247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77edfd2477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177edfd247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77edfd247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77edfd247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77edfd247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77edfd247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77edfd2477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77edfd2477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77edfd2477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77edfd2477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77edfd2477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77edfd2477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77edfd2477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77edfd2477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77edfd2477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77edfd2477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7d5199c2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7d5199c2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a1448e41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a1448e41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90b1f71f5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90b1f71f5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90b1f71f5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90b1f71f5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190b1f71f54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190b1f71f54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a1448e41d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a1448e41d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a1448e41d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a1448e41d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a1448e41d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a1448e41d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1fe22d9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1fe22d9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a1448e41d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a1448e41d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a1448e41d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a1448e41d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sewiki.ru/TOGAF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ADM. Метод разработки архитектуры.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62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шаги предварительной фазы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Определение границ воздействия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Подтверждение каркаса управления и поддержки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Определение и учреждение архитектурной группы и организации предприятия,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Идентификация и учреждение архитектурных принципов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Выбор и </a:t>
            </a:r>
            <a:r>
              <a:rPr lang="ru"/>
              <a:t>приспособление</a:t>
            </a:r>
            <a:r>
              <a:rPr lang="ru"/>
              <a:t> архитектурного каркаса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Обеспечение архитектурными инструментами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4675" y="1326100"/>
            <a:ext cx="2890404" cy="383847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676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представляет собой начальную фазу цикла разработки архитектуры. Фаза включает планирование основных мероприятий, определение заинтересованных сторон, создание «Архитектурного видения» и утверждение это видения у руководства.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Цель этапа: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Разработать высокоуровневое желаемое видение возможностей и ценностей бизнеса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Фиксируем: Миссия, Стратегия, Планы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Архитектурное видение.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Постановка архитектурного проекта,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Идентификация заинтересованных лиц, интересов и бизнес-требований,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Согласование и уточнение бизнес-целей, бизнес-двигателей и ограничений,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Оценка бизнес-возможностей,</a:t>
            </a:r>
            <a:endParaRPr sz="15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sz="1500"/>
              <a:t>Оценка готовности к преобразованию бизнеса</a:t>
            </a:r>
            <a:r>
              <a:rPr lang="ru" sz="1400"/>
              <a:t>,</a:t>
            </a:r>
            <a:endParaRPr sz="14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Определение области архитектурной деятельности ,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Согласование и уточнение архитектурных принципов, включая бизнес-принципы,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Разработка Архитектурного видения ,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Определение предполагаемой ценности и KPI Целевой архитектуры ,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Идентификация рисков преобразования бизнеса и действий по уменьшению их последствий,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ru" sz="1500"/>
              <a:t>Разработка архитектурных планов предприятия и Формулировки архитектурной работы;</a:t>
            </a:r>
            <a:endParaRPr sz="1500"/>
          </a:p>
        </p:txBody>
      </p:sp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Архитектурное видение. </a:t>
            </a:r>
            <a:r>
              <a:rPr lang="ru"/>
              <a:t>Основные шаги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Фаза B: Архитектура бизнеса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Разработать целевую архитектуру бизнеса, которая описывает, как должно работать предприятие, чтобы достигнуть бизнес-целей и соответствовать стратегическим решениям, изложенным в Архитектурном видении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Идентифицировать компоненты дорожной карты архитектуры, основываясь на расхождениях между базовой и целевой архитектурами бизнеса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Фаза B. Основные шаги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Выбор справочных моделей, точек зрения и инструментов,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Разработка описания архитектуры бизнеса,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Разработка описания целевой архитектуры бизнеса,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Выполнение анализа расхождений,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Определение компонентов дорожной карты,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Взаимные воздействия решений в архитектурном ландшафте.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Фаза С. Архитектура информационных систем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311700" y="1152475"/>
            <a:ext cx="467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Разработать целевую Архитектуру данных,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Разработать целевую Архитектуру приложений,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Идентифицировать компоненты дорожной карты архитектуры, основываясь на расхождениях между базовой и целевой архитектурами приложений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Фаза С. Основные шаги формирования архитектуры данных</a:t>
            </a:r>
            <a:endParaRPr/>
          </a:p>
        </p:txBody>
      </p:sp>
      <p:sp>
        <p:nvSpPr>
          <p:cNvPr id="149" name="Google Shape;14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Выбор эталонных моделей, точек обзора и инструментов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Описание разработки базовой архитектуры данных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Описание разработки целевой архитектуры данных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Выполнение анализа разрывов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Определение компонентов-кандидатов дорожной карты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Устранение последствий для архитектурного ландшафта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Проведение формальной проверки заинтересованными сторонами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Завершение архитектуры данных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Создание документа определения архитектуры</a:t>
            </a:r>
            <a:endParaRPr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Фаза С. Артефакты архитектуры данных</a:t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Каталог объектов данных/компонентов данных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Матрица объекта данных/бизнес-функции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Матрица приложений/данных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Схема концептуальных данных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Диаграмма логических данных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Диаграмма распространения данных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Диаграмма безопасности данных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Диаграмма переноса данных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Диаграмма жизненного цикла данных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Фаза С. Шаги формирования архитектуры приложений 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Выбор эталонных моделей, точек обзора и инструментов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Описание разработки базовой архитектуры приложений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Описание разработки </a:t>
            </a:r>
            <a:r>
              <a:rPr lang="ru"/>
              <a:t>целевой </a:t>
            </a:r>
            <a:r>
              <a:rPr lang="ru"/>
              <a:t>архитектуры приложений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Выполнение анализа разрывов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Определение компонентов-кандидатов дорожной карты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Устранение последствий для архитектурного ландшафта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Проведение формальной проверки заинтересованными сторонами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Завершение описания архитектуры приложения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Создание документа определения архитектуры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Фаза С. Артефакты архитектуры приложений</a:t>
            </a:r>
            <a:endParaRPr/>
          </a:p>
        </p:txBody>
      </p:sp>
      <p:sp>
        <p:nvSpPr>
          <p:cNvPr id="167" name="Google Shape;16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Каталог портфолио приложений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Каталог интерфейсов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Матрица ролей/приложений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Матрица приложений/функций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Матрица взаимодействия приложений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Диаграмма связи приложений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Диаграмма расположения приложений и пользователей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Диаграмма вариантов использования приложения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Диаграмма управляемости предприятия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Диаграмма реализации процесса/приложения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Диаграмма разработки программного обеспечения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Схема миграции приложений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Диаграмма распространения программного обеспечения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Источник: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https://pubs.opengroup.org/architecture/togaf91-doc/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Фаза D. Технологическая </a:t>
            </a:r>
            <a:r>
              <a:rPr lang="ru"/>
              <a:t>архитектура</a:t>
            </a:r>
            <a:endParaRPr/>
          </a:p>
        </p:txBody>
      </p:sp>
      <p:sp>
        <p:nvSpPr>
          <p:cNvPr id="173" name="Google Shape;173;p32"/>
          <p:cNvSpPr txBox="1"/>
          <p:nvPr>
            <p:ph idx="1" type="body"/>
          </p:nvPr>
        </p:nvSpPr>
        <p:spPr>
          <a:xfrm>
            <a:off x="311700" y="1152475"/>
            <a:ext cx="531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Разработать целевую технологическую архитектуру, которая позволит использовать логические и физические компоненты приложений и данных, а также архитектурное видение с учетом запросов на выполнение архитектурных работ и проблем заинтересованных сторон.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Определить компоненты-кандидаты в дорожной карте архитектуры на основе пробелов между базовой и целевой технологическими архитектурами.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6800" y="1170125"/>
            <a:ext cx="298036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Фаза D. Основные шаги</a:t>
            </a:r>
            <a:endParaRPr/>
          </a:p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Выбор эталонных моделей, точек обзора и инструментов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Описание разработки базовой технологической архитектуры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Описание разработки целевой технологической архитектуры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Выполнение анализа разрывов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Определение компонентов-кандидатов дорожной карты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Устранение последствий для архитектурного ландшафта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Проведение формальной проверки заинтересованными сторонами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Завершение технологической архитектуры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Создание документа определения архитектуры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Фаза D.  Артефакты</a:t>
            </a:r>
            <a:endParaRPr/>
          </a:p>
        </p:txBody>
      </p:sp>
      <p:sp>
        <p:nvSpPr>
          <p:cNvPr id="186" name="Google Shape;186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Каталог технологических стандартов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Каталог портфолио технологий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Матрица приложений/технологий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Диаграмма сред и локаций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Диаграмма декомпозиции платформы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Схема обработки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Схема сетевых вычислений/оборудования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Фаза E. </a:t>
            </a:r>
            <a:r>
              <a:rPr lang="ru"/>
              <a:t>Возможности</a:t>
            </a:r>
            <a:r>
              <a:rPr lang="ru"/>
              <a:t> и решения</a:t>
            </a:r>
            <a:endParaRPr/>
          </a:p>
        </p:txBody>
      </p:sp>
      <p:sp>
        <p:nvSpPr>
          <p:cNvPr id="192" name="Google Shape;192;p35"/>
          <p:cNvSpPr txBox="1"/>
          <p:nvPr>
            <p:ph idx="1" type="body"/>
          </p:nvPr>
        </p:nvSpPr>
        <p:spPr>
          <a:xfrm>
            <a:off x="311700" y="1152475"/>
            <a:ext cx="430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полную версию дорожной карты архитектуры на основе анализа пробелов и возможных компонентов дорожной карты архитектуры на этапах B, C и D.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Определение необходимости инкрементного подхода и переходных архитектур, которые обеспечат постоянную ценность для бизнеса.</a:t>
            </a:r>
            <a:endParaRPr/>
          </a:p>
        </p:txBody>
      </p:sp>
      <p:pic>
        <p:nvPicPr>
          <p:cNvPr id="193" name="Google Shape;1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1500" y="1170125"/>
            <a:ext cx="298036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Фаза E. Задачи</a:t>
            </a:r>
            <a:endParaRPr/>
          </a:p>
        </p:txBody>
      </p:sp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Определение/подтверждение ключевых атрибутов корпоративных изменений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Определение бизнес-ограничений для реализации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Обзор и консолидация результатов анализа пробелов от этапов B до 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Обзор сводных требований по связанным бизнес-функциям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Консолидация и согласование требований функциональной совместимости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Уточнение и проверка зависимостей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Подтверждение готовности и рисков для трансформации бизнеса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Формулировка стратегии внедрения и миграции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Определение и группировка основных рабочих пакетов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Определение архитектур перехода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Создание дорожной карты архитектуры и плана внедрения и миграции</a:t>
            </a:r>
            <a:endParaRPr sz="17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Фаза Е. Результаты</a:t>
            </a:r>
            <a:endParaRPr/>
          </a:p>
        </p:txBody>
      </p:sp>
      <p:sp>
        <p:nvSpPr>
          <p:cNvPr id="205" name="Google Shape;20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Текущая архитектура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Целевая архитектура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Анализ разрывов между целевой и текущей архитектурой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Оценка возможностей БА и ИТ архитектуры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Дорожная карта состоящая из портфеля рабочих проектов, переходных архитектур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Стратегия внедрения и миграции*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Фаза F. Планирование миграции</a:t>
            </a:r>
            <a:endParaRPr/>
          </a:p>
        </p:txBody>
      </p:sp>
      <p:sp>
        <p:nvSpPr>
          <p:cNvPr id="211" name="Google Shape;211;p38"/>
          <p:cNvSpPr txBox="1"/>
          <p:nvPr>
            <p:ph idx="1" type="body"/>
          </p:nvPr>
        </p:nvSpPr>
        <p:spPr>
          <a:xfrm>
            <a:off x="311700" y="1152475"/>
            <a:ext cx="414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Завершить дорожную карту архитектуры и вспомогательный план внедрения и миграции.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1000" y="1170125"/>
            <a:ext cx="298036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Фаза F. Задачи</a:t>
            </a:r>
            <a:endParaRPr/>
          </a:p>
        </p:txBody>
      </p:sp>
      <p:sp>
        <p:nvSpPr>
          <p:cNvPr id="218" name="Google Shape;21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</a:t>
            </a:r>
            <a:r>
              <a:rPr lang="ru"/>
              <a:t>оординация плана внедрения и миграции со структурами управления внутри организации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Назначение бизнес-ценности каждому рабочему пакету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Оценка потребностей в ресурсах, сроков проекта и доступности/средства доставки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Приоритизация проектов миграции посредством проведения оценки затрат/выгод и проверки рисков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Подтверждение дорожной карты архитектуры и обновление документа определения архитектуры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Создание плана внедрения и миграции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Завершение цикла разработки архитектуры и документирование извлеченных уроков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Фаза F. Результаты</a:t>
            </a:r>
            <a:endParaRPr/>
          </a:p>
        </p:txBody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Целевая архитектура, дорожная карта, архитектурные блоки и проч.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Стратегия внедрения и миграции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Разбивка проектов и портфелей внедрения: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ru" sz="1200"/>
              <a:t>Распределение пакетов работ по проекту и портфелю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ru" sz="1200"/>
              <a:t>Возможности, предоставляемые проектами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ru" sz="1200"/>
              <a:t>Связь с целевой архитектурой и любыми переходными архитектурами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ru" sz="1200"/>
              <a:t>Вехи и сроки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ru" sz="1200"/>
              <a:t>Структура разбивки работ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ru" sz="1600"/>
              <a:t>Уставы проектов: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ru" sz="1200"/>
              <a:t>Связанные рабочие пакеты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ru" sz="1200"/>
              <a:t>Ценность для бизнеса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ru" sz="1200"/>
              <a:t>Риск, проблемы, предположения, зависимости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ru" sz="1200"/>
              <a:t>Требования к ресурсам и затраты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ru" sz="1200"/>
              <a:t>Преимущества миграции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ru" sz="1200"/>
              <a:t>Ориентировочная стоимость вариантов миграции</a:t>
            </a:r>
            <a:endParaRPr sz="12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Фаза G. Управление реализацией</a:t>
            </a:r>
            <a:endParaRPr/>
          </a:p>
        </p:txBody>
      </p:sp>
      <p:sp>
        <p:nvSpPr>
          <p:cNvPr id="230" name="Google Shape;230;p41"/>
          <p:cNvSpPr txBox="1"/>
          <p:nvPr>
            <p:ph idx="1" type="body"/>
          </p:nvPr>
        </p:nvSpPr>
        <p:spPr>
          <a:xfrm>
            <a:off x="311700" y="1152475"/>
            <a:ext cx="403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1397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marR="13970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4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7983" y="65275"/>
            <a:ext cx="3113015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190" y="0"/>
            <a:ext cx="647781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Фаза G. Управление реализацией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Цель: </a:t>
            </a:r>
            <a:r>
              <a:rPr lang="ru"/>
              <a:t>Обеспечить соответствие целевой архитектуре проектами внедрения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Шаги: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Согласование объема и приоритетов развертывания с руководством разработки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Определение ресурсов необходимых для развертывания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Руководство развертыванием решений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Выполнение проверок соответствия архитектуре предприятия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Внедрение бизнес-операций и ИТ-операций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Выполнение анализа после внедрения и завершение внедрения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Фаза H: Управление изменениями архитектуры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3"/>
          <p:cNvSpPr txBox="1"/>
          <p:nvPr>
            <p:ph idx="1" type="body"/>
          </p:nvPr>
        </p:nvSpPr>
        <p:spPr>
          <a:xfrm>
            <a:off x="311700" y="1152475"/>
            <a:ext cx="482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Цель процесса управления изменениями архитектуры состоит в том, чтобы убедиться, что архитектура достигает своей первоначальной целевой ценности для бизнеса. </a:t>
            </a:r>
            <a:endParaRPr/>
          </a:p>
        </p:txBody>
      </p:sp>
      <p:pic>
        <p:nvPicPr>
          <p:cNvPr id="244" name="Google Shape;24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8700" y="1170125"/>
            <a:ext cx="298036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Фаза H: Управление изменениями архитектуры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Создание процесса реализации ценности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Развертывание инструментов мониторинга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Управление рисками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Обеспечение анализа для управления изменениями архитектуры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Разработка требований к изменениям для достижения целевых показателей производительности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Управление процессом управления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Активация процесса для реализации изменений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Метамодель архитектуры - описывает организационно приспособленное приложение архитектурного каркаса, включая метод разработки архитектуры и метамодель информационного наполнения архитектуры.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Архитектурная возможность - определяет параметры, структуры и процессы, которые поддерживают управление архитектурным репозиторием.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Архитектурный ландшафт - показывает архитектурное представление компоновочных блоков, которые используются в пределах организации сегодня (например, список существующих приложений).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Информационная база стандартов (Standards Information Base) фиксирует стандарты, которым должна подчиняться новая архитектура. База может включать отраслевые стандарты, выбранные продукты и сервисы от поставщиков или общие сервисы, уже развернутые в пределах организации.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Справочная библиотека (Reference Library) обеспечивает рекомендации, шаблоны и другие формы материалов справочного характера, которые могут использоваться как рычаги для ускорения создания новой архитектуры предприятия.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Журнал регистрации управления (Governance Log) обеспечивает регистрацию деятельности управления предприятием.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9450" y="1166800"/>
            <a:ext cx="4942850" cy="290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Предварительная фаза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Предварительная фаза предусматривает подготовку условий для разработки архитектуры, включая адаптацию TOGAF к реальной среде, и определение основных принципов, на которых будет строиться разработка архитектуры. - </a:t>
            </a:r>
            <a:r>
              <a:rPr lang="ru" u="sng">
                <a:solidFill>
                  <a:schemeClr val="hlink"/>
                </a:solidFill>
                <a:hlinkClick r:id="rId3"/>
              </a:rPr>
              <a:t>http://sewiki.ru/TOGAF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15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Предварительная</a:t>
            </a:r>
            <a:r>
              <a:rPr lang="ru"/>
              <a:t> фаза.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Организационный контекст.</a:t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2325" y="950188"/>
            <a:ext cx="287724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560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Анализ </a:t>
            </a:r>
            <a:r>
              <a:rPr lang="ru"/>
              <a:t>Заинтересованных лиц;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методы для описания архитектуры;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методы руководства проектами;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процессы и методы управления приложениями;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процессы и методы управления технологиями;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методы управления информацией;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методы проектирования и разработки систем.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Предварительная</a:t>
            </a:r>
            <a:r>
              <a:rPr lang="ru"/>
              <a:t> фаза. Сбор требований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Бизнес-требования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Культурные стремления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Намерения организации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Стратегическое намерение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Прогноз финансовых требований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