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92" r:id="rId3"/>
    <p:sldId id="274" r:id="rId4"/>
    <p:sldId id="275" r:id="rId5"/>
    <p:sldId id="276" r:id="rId6"/>
    <p:sldId id="277" r:id="rId7"/>
    <p:sldId id="289" r:id="rId8"/>
    <p:sldId id="290" r:id="rId9"/>
    <p:sldId id="291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2" r:id="rId30"/>
    <p:sldId id="271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56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95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73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649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5911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6945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93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086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3563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7172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944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0686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5E4F7FF-E538-482B-8ED9-CC2648BDC32D}" type="datetimeFigureOut">
              <a:rPr lang="ru-RU" smtClean="0"/>
              <a:t>23.05.2024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BFCD9DD-0924-4062-9599-7AEAAEC7FBD3}" type="slidenum">
              <a:rPr lang="ru-RU" smtClean="0"/>
              <a:t>‹#›</a:t>
            </a:fld>
            <a:endParaRPr lang="ru-RU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18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18430D-7DD2-53A8-8D51-02DE3FBFC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328835"/>
            <a:ext cx="12192000" cy="1944687"/>
          </a:xfr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 algn="ctr"/>
            <a:r>
              <a:rPr lang="ru-RU" sz="4500" b="1" dirty="0"/>
              <a:t>Генератор упражнений «ПАКТ» для немецкого и французского языков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59CC455-3240-D6C3-F8DC-00C18BDF0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3394" y="4493342"/>
            <a:ext cx="3598606" cy="2364658"/>
          </a:xfrm>
        </p:spPr>
        <p:txBody>
          <a:bodyPr>
            <a:normAutofit/>
          </a:bodyPr>
          <a:lstStyle/>
          <a:p>
            <a:r>
              <a:rPr lang="ru-RU" sz="2200" b="1" dirty="0"/>
              <a:t>Разработчики:</a:t>
            </a:r>
          </a:p>
          <a:p>
            <a:r>
              <a:rPr lang="ru-RU" b="1" dirty="0"/>
              <a:t>Зименкова Софья 22306</a:t>
            </a:r>
          </a:p>
          <a:p>
            <a:r>
              <a:rPr lang="ru-RU" b="1" dirty="0"/>
              <a:t>Грищенко Мария, 22306</a:t>
            </a:r>
          </a:p>
          <a:p>
            <a:r>
              <a:rPr lang="ru-RU" b="1" dirty="0"/>
              <a:t>Колчин Михаил, 22306</a:t>
            </a:r>
          </a:p>
          <a:p>
            <a:r>
              <a:rPr lang="ru-RU" b="1" dirty="0"/>
              <a:t>Смирнов Евгений 22307</a:t>
            </a:r>
          </a:p>
          <a:p>
            <a:r>
              <a:rPr lang="ru-RU" b="1" dirty="0" err="1"/>
              <a:t>Рейкенен</a:t>
            </a:r>
            <a:r>
              <a:rPr lang="ru-RU" b="1" dirty="0"/>
              <a:t> Ярослав, 22307</a:t>
            </a:r>
          </a:p>
          <a:p>
            <a:r>
              <a:rPr lang="ru-RU" b="1" dirty="0" err="1"/>
              <a:t>Жербин</a:t>
            </a:r>
            <a:r>
              <a:rPr lang="ru-RU" b="1" dirty="0"/>
              <a:t> Роман 22304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3E14E-5B06-2BFD-0840-83F037E72038}"/>
              </a:ext>
            </a:extLst>
          </p:cNvPr>
          <p:cNvSpPr txBox="1"/>
          <p:nvPr/>
        </p:nvSpPr>
        <p:spPr>
          <a:xfrm>
            <a:off x="1" y="4695061"/>
            <a:ext cx="839306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Заказчик:</a:t>
            </a:r>
          </a:p>
          <a:p>
            <a:pPr algn="ctr"/>
            <a:r>
              <a:rPr lang="ru-RU" sz="2400" b="1" dirty="0"/>
              <a:t> </a:t>
            </a:r>
            <a:r>
              <a:rPr lang="ru-RU" sz="2400" b="1" dirty="0" err="1"/>
              <a:t>Котюрова</a:t>
            </a:r>
            <a:r>
              <a:rPr lang="ru-RU" sz="2400" b="1" dirty="0"/>
              <a:t> Ирина </a:t>
            </a:r>
            <a:r>
              <a:rPr lang="ru-RU" sz="2400" b="1" dirty="0" err="1"/>
              <a:t>Аврамовна</a:t>
            </a:r>
            <a:endParaRPr lang="ru-RU" sz="2400" b="1" dirty="0"/>
          </a:p>
          <a:p>
            <a:pPr algn="ctr">
              <a:spcAft>
                <a:spcPts val="1200"/>
              </a:spcAft>
            </a:pPr>
            <a:r>
              <a:rPr lang="ru-RU" b="1" dirty="0"/>
              <a:t>Зав. кафедрой немецкого и французского языков</a:t>
            </a:r>
          </a:p>
          <a:p>
            <a:pPr algn="ctr"/>
            <a:r>
              <a:rPr lang="ru-RU" sz="2400" b="1" dirty="0"/>
              <a:t>Инструктор:</a:t>
            </a:r>
          </a:p>
          <a:p>
            <a:pPr algn="ctr"/>
            <a:r>
              <a:rPr lang="ru-RU" sz="2400" b="1" dirty="0"/>
              <a:t>Ермаков Владислав Александрович </a:t>
            </a:r>
          </a:p>
        </p:txBody>
      </p:sp>
    </p:spTree>
    <p:extLst>
      <p:ext uri="{BB962C8B-B14F-4D97-AF65-F5344CB8AC3E}">
        <p14:creationId xmlns:p14="http://schemas.microsoft.com/office/powerpoint/2010/main" val="41653968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1BFA8-A466-4E25-B942-B79DE9D1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Метрики документации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24C8D6-1472-445E-B5FA-3056AF494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99576525"/>
              </p:ext>
            </p:extLst>
          </p:nvPr>
        </p:nvGraphicFramePr>
        <p:xfrm>
          <a:off x="246579" y="1992366"/>
          <a:ext cx="11691990" cy="4662122"/>
        </p:xfrm>
        <a:graphic>
          <a:graphicData uri="http://schemas.openxmlformats.org/drawingml/2006/table">
            <a:tbl>
              <a:tblPr/>
              <a:tblGrid>
                <a:gridCol w="2024010">
                  <a:extLst>
                    <a:ext uri="{9D8B030D-6E8A-4147-A177-3AD203B41FA5}">
                      <a16:colId xmlns:a16="http://schemas.microsoft.com/office/drawing/2014/main" val="2761922188"/>
                    </a:ext>
                  </a:extLst>
                </a:gridCol>
                <a:gridCol w="1873320">
                  <a:extLst>
                    <a:ext uri="{9D8B030D-6E8A-4147-A177-3AD203B41FA5}">
                      <a16:colId xmlns:a16="http://schemas.microsoft.com/office/drawing/2014/main" val="2377303327"/>
                    </a:ext>
                  </a:extLst>
                </a:gridCol>
                <a:gridCol w="1948665">
                  <a:extLst>
                    <a:ext uri="{9D8B030D-6E8A-4147-A177-3AD203B41FA5}">
                      <a16:colId xmlns:a16="http://schemas.microsoft.com/office/drawing/2014/main" val="4174046254"/>
                    </a:ext>
                  </a:extLst>
                </a:gridCol>
                <a:gridCol w="1948665">
                  <a:extLst>
                    <a:ext uri="{9D8B030D-6E8A-4147-A177-3AD203B41FA5}">
                      <a16:colId xmlns:a16="http://schemas.microsoft.com/office/drawing/2014/main" val="2161990385"/>
                    </a:ext>
                  </a:extLst>
                </a:gridCol>
                <a:gridCol w="1948665">
                  <a:extLst>
                    <a:ext uri="{9D8B030D-6E8A-4147-A177-3AD203B41FA5}">
                      <a16:colId xmlns:a16="http://schemas.microsoft.com/office/drawing/2014/main" val="1114668446"/>
                    </a:ext>
                  </a:extLst>
                </a:gridCol>
                <a:gridCol w="1948665">
                  <a:extLst>
                    <a:ext uri="{9D8B030D-6E8A-4147-A177-3AD203B41FA5}">
                      <a16:colId xmlns:a16="http://schemas.microsoft.com/office/drawing/2014/main" val="825818379"/>
                    </a:ext>
                  </a:extLst>
                </a:gridCol>
              </a:tblGrid>
              <a:tr h="57597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Документ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+mj-lt"/>
                        </a:rPr>
                        <a:t>Количество слов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Количество символов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Количество картинок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Количество разделов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Количество таблиц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48974"/>
                  </a:ext>
                </a:extLst>
              </a:tr>
              <a:tr h="460313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План проекта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343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2 444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97212"/>
                  </a:ext>
                </a:extLst>
              </a:tr>
              <a:tr h="854866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Спецификация требований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4 800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30 725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23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4791"/>
                  </a:ext>
                </a:extLst>
              </a:tr>
              <a:tr h="831075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Документ проектирования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3 144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22 123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26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26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5262"/>
                  </a:ext>
                </a:extLst>
              </a:tr>
              <a:tr h="657589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План тестирования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4 699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31 336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16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09998"/>
                  </a:ext>
                </a:extLst>
              </a:tr>
              <a:tr h="854866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Руководство пользователя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1 875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11 932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19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9968"/>
                  </a:ext>
                </a:extLst>
              </a:tr>
              <a:tr h="320865">
                <a:tc>
                  <a:txBody>
                    <a:bodyPr/>
                    <a:lstStyle/>
                    <a:p>
                      <a:r>
                        <a:rPr lang="ru-RU" sz="1800" b="1" dirty="0">
                          <a:effectLst/>
                          <a:latin typeface="+mj-lt"/>
                        </a:rPr>
                        <a:t>Всего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+mj-lt"/>
                        </a:rPr>
                        <a:t>14 861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+mj-lt"/>
                        </a:rPr>
                        <a:t>98 560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+mj-lt"/>
                        </a:rPr>
                        <a:t>29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+mj-lt"/>
                        </a:rPr>
                        <a:t>89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2855" marR="62855" marT="31428" marB="3142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28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09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24C8D6-1472-445E-B5FA-3056AF494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2602546"/>
              </p:ext>
            </p:extLst>
          </p:nvPr>
        </p:nvGraphicFramePr>
        <p:xfrm>
          <a:off x="0" y="0"/>
          <a:ext cx="12192000" cy="6858002"/>
        </p:xfrm>
        <a:graphic>
          <a:graphicData uri="http://schemas.openxmlformats.org/drawingml/2006/table">
            <a:tbl>
              <a:tblPr/>
              <a:tblGrid>
                <a:gridCol w="2110567">
                  <a:extLst>
                    <a:ext uri="{9D8B030D-6E8A-4147-A177-3AD203B41FA5}">
                      <a16:colId xmlns:a16="http://schemas.microsoft.com/office/drawing/2014/main" val="2761922188"/>
                    </a:ext>
                  </a:extLst>
                </a:gridCol>
                <a:gridCol w="1953433">
                  <a:extLst>
                    <a:ext uri="{9D8B030D-6E8A-4147-A177-3AD203B41FA5}">
                      <a16:colId xmlns:a16="http://schemas.microsoft.com/office/drawing/2014/main" val="237730332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7404625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199038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46684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825818379"/>
                    </a:ext>
                  </a:extLst>
                </a:gridCol>
              </a:tblGrid>
              <a:tr h="651619"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Документ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Количество слов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Количество символов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Количество картинок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Количество разделов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Количество таблиц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48974"/>
                  </a:ext>
                </a:extLst>
              </a:tr>
              <a:tr h="651619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Протоколы собраний (22)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2 231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15 911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22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97212"/>
                  </a:ext>
                </a:extLst>
              </a:tr>
              <a:tr h="930884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Протоколы встреч с заказчиком (6)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719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4 748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4791"/>
                  </a:ext>
                </a:extLst>
              </a:tr>
              <a:tr h="1210149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</a:rPr>
                        <a:t>Отчет о текущем состоянии проекта (7)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960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3 720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5262"/>
                  </a:ext>
                </a:extLst>
              </a:tr>
              <a:tr h="651619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Индивидуальные отчеты (6)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2 953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19 236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09998"/>
                  </a:ext>
                </a:extLst>
              </a:tr>
              <a:tr h="930884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Документ о выполнении тестирования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2 321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16 102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71939968"/>
                  </a:ext>
                </a:extLst>
              </a:tr>
              <a:tr h="450172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Список ошибок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257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1 811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5428813"/>
                  </a:ext>
                </a:extLst>
              </a:tr>
              <a:tr h="930884">
                <a:tc>
                  <a:txBody>
                    <a:bodyPr/>
                    <a:lstStyle/>
                    <a:p>
                      <a:r>
                        <a:rPr lang="ru-RU" b="1">
                          <a:effectLst/>
                        </a:rPr>
                        <a:t>Руководство по созданию упражнений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2 781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19 565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6962844"/>
                  </a:ext>
                </a:extLst>
              </a:tr>
              <a:tr h="450172">
                <a:tc>
                  <a:txBody>
                    <a:bodyPr/>
                    <a:lstStyle/>
                    <a:p>
                      <a:r>
                        <a:rPr lang="ru-RU" b="1" dirty="0">
                          <a:effectLst/>
                          <a:latin typeface="+mj-lt"/>
                        </a:rPr>
                        <a:t>Всего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12 222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81 093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49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8308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3194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01BFA8-A466-4E25-B942-B79DE9D1F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Метрики кода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724C8D6-1472-445E-B5FA-3056AF4949D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2180712"/>
              </p:ext>
            </p:extLst>
          </p:nvPr>
        </p:nvGraphicFramePr>
        <p:xfrm>
          <a:off x="0" y="1848530"/>
          <a:ext cx="12191995" cy="3718243"/>
        </p:xfrm>
        <a:graphic>
          <a:graphicData uri="http://schemas.openxmlformats.org/drawingml/2006/table">
            <a:tbl>
              <a:tblPr/>
              <a:tblGrid>
                <a:gridCol w="2270589">
                  <a:extLst>
                    <a:ext uri="{9D8B030D-6E8A-4147-A177-3AD203B41FA5}">
                      <a16:colId xmlns:a16="http://schemas.microsoft.com/office/drawing/2014/main" val="2761922188"/>
                    </a:ext>
                  </a:extLst>
                </a:gridCol>
                <a:gridCol w="1793410">
                  <a:extLst>
                    <a:ext uri="{9D8B030D-6E8A-4147-A177-3AD203B41FA5}">
                      <a16:colId xmlns:a16="http://schemas.microsoft.com/office/drawing/2014/main" val="2377303327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4174046254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2161990385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1114668446"/>
                    </a:ext>
                  </a:extLst>
                </a:gridCol>
                <a:gridCol w="2031999">
                  <a:extLst>
                    <a:ext uri="{9D8B030D-6E8A-4147-A177-3AD203B41FA5}">
                      <a16:colId xmlns:a16="http://schemas.microsoft.com/office/drawing/2014/main" val="825818379"/>
                    </a:ext>
                  </a:extLst>
                </a:gridCol>
              </a:tblGrid>
              <a:tr h="57597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Язык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Количество файлов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Количество строк кода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Количество строк комментариев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Количество пустых строк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Количество строк всего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248974"/>
                  </a:ext>
                </a:extLst>
              </a:tr>
              <a:tr h="460313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Python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1 321 (71%)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144 (8%)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389 (21%)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1 854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697212"/>
                  </a:ext>
                </a:extLst>
              </a:tr>
              <a:tr h="85486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HTML+JavaScript</a:t>
                      </a:r>
                      <a:endParaRPr lang="en-US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2 927 (85%)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394 (12%)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116 (3%)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3 437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84791"/>
                  </a:ext>
                </a:extLst>
              </a:tr>
              <a:tr h="831075">
                <a:tc>
                  <a:txBody>
                    <a:bodyPr/>
                    <a:lstStyle/>
                    <a:p>
                      <a:r>
                        <a:rPr lang="en-US">
                          <a:effectLst/>
                        </a:rPr>
                        <a:t>ShellScript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15 (60%)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 (8%)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 (32%)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345262"/>
                  </a:ext>
                </a:extLst>
              </a:tr>
              <a:tr h="657589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  <a:latin typeface="+mj-lt"/>
                        </a:rPr>
                        <a:t>Всего: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62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4 263 (80%)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540 (11%)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513 (9%)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5 316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5509998"/>
                  </a:ext>
                </a:extLst>
              </a:tr>
            </a:tbl>
          </a:graphicData>
        </a:graphic>
      </p:graphicFrame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907AE44-D3C0-4804-8B1D-AA5D171C0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7640514"/>
              </p:ext>
            </p:extLst>
          </p:nvPr>
        </p:nvGraphicFramePr>
        <p:xfrm>
          <a:off x="-5" y="5641541"/>
          <a:ext cx="12192000" cy="1005840"/>
        </p:xfrm>
        <a:graphic>
          <a:graphicData uri="http://schemas.openxmlformats.org/drawingml/2006/table">
            <a:tbl>
              <a:tblPr/>
              <a:tblGrid>
                <a:gridCol w="4064000">
                  <a:extLst>
                    <a:ext uri="{9D8B030D-6E8A-4147-A177-3AD203B41FA5}">
                      <a16:colId xmlns:a16="http://schemas.microsoft.com/office/drawing/2014/main" val="350613424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04142365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38569819"/>
                    </a:ext>
                  </a:extLst>
                </a:gridCol>
              </a:tblGrid>
              <a:tr h="581892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Производительность кода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Производительность кода в прошлом семестре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  <a:latin typeface="+mj-lt"/>
                        </a:rPr>
                        <a:t>Изменение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9808358"/>
                  </a:ext>
                </a:extLst>
              </a:tr>
              <a:tr h="332509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36 строк/час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80.5 / 9 / 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-55% / +300% / +1100%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5327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500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363054-61BB-4AB3-9AE2-53E81AB40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Отчет о человеческих и временных ресурсах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A6D3F082-7823-4221-8E93-6797CB2137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8946499"/>
              </p:ext>
            </p:extLst>
          </p:nvPr>
        </p:nvGraphicFramePr>
        <p:xfrm>
          <a:off x="1119313" y="2043736"/>
          <a:ext cx="9953373" cy="4560560"/>
        </p:xfrm>
        <a:graphic>
          <a:graphicData uri="http://schemas.openxmlformats.org/drawingml/2006/table">
            <a:tbl>
              <a:tblPr/>
              <a:tblGrid>
                <a:gridCol w="2418342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1014992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438729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89530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6030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610179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599342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Участник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Зименкова Софья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8.5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16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6.5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121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Колчин Михаил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8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6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117</a:t>
                      </a:r>
                      <a:endParaRPr lang="ru-RU" sz="180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Смирнов Евгений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11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108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4383244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Рейкенен Ярослав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36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11.5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123.5</a:t>
                      </a:r>
                      <a:endParaRPr lang="ru-RU" sz="180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971839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Жербин Роман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41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8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11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>
                          <a:effectLst/>
                        </a:rPr>
                        <a:t>103</a:t>
                      </a:r>
                      <a:endParaRPr lang="ru-RU" sz="180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09356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>
                          <a:effectLst/>
                        </a:rPr>
                        <a:t>Грищенко Мария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8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148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056615"/>
                  </a:ext>
                </a:extLst>
              </a:tr>
              <a:tr h="566932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Итого: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273 (53)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35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155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24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47.5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50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721.5 (501.5)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914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325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Зименкова Софья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041139" cy="714054"/>
          </a:xfrm>
        </p:spPr>
        <p:txBody>
          <a:bodyPr>
            <a:noAutofit/>
          </a:bodyPr>
          <a:lstStyle/>
          <a:p>
            <a:r>
              <a:rPr lang="ru-RU" sz="3000" dirty="0"/>
              <a:t>Менеджер проекта</a:t>
            </a:r>
          </a:p>
          <a:p>
            <a:r>
              <a:rPr lang="ru-RU" sz="3000" dirty="0"/>
              <a:t>Дизайн интерфейсов, </a:t>
            </a:r>
            <a:r>
              <a:rPr lang="ru-RU" sz="3000" dirty="0" err="1"/>
              <a:t>front-end</a:t>
            </a:r>
            <a:r>
              <a:rPr lang="ru-RU" sz="3000" dirty="0"/>
              <a:t> разработка, административные поручения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7475926"/>
              </p:ext>
            </p:extLst>
          </p:nvPr>
        </p:nvGraphicFramePr>
        <p:xfrm>
          <a:off x="362658" y="4024046"/>
          <a:ext cx="11466683" cy="1498245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438729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4442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462542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53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9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8.5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2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16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17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</a:rPr>
                        <a:t>6.5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5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dirty="0">
                          <a:effectLst/>
                        </a:rPr>
                        <a:t>121 (+28%)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 в прошлом семестре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  <a:r>
                        <a:rPr lang="en-US" dirty="0">
                          <a:effectLst/>
                        </a:rPr>
                        <a:t>4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94.5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1267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Колчин Михаил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917850" cy="714054"/>
          </a:xfrm>
        </p:spPr>
        <p:txBody>
          <a:bodyPr>
            <a:noAutofit/>
          </a:bodyPr>
          <a:lstStyle/>
          <a:p>
            <a:r>
              <a:rPr lang="ru-RU" sz="3000" dirty="0"/>
              <a:t>Секретарь</a:t>
            </a:r>
          </a:p>
          <a:p>
            <a:r>
              <a:rPr lang="ru-RU" sz="3000" dirty="0"/>
              <a:t>Разработка алгоритма генерации, административные поручения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75308912"/>
              </p:ext>
            </p:extLst>
          </p:nvPr>
        </p:nvGraphicFramePr>
        <p:xfrm>
          <a:off x="315296" y="4024046"/>
          <a:ext cx="11561408" cy="1498245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438729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70217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4442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462542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117 (+11%)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 в прошлом семестре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105.5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8065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Смирнов Евгений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1638728"/>
          </a:xfrm>
        </p:spPr>
        <p:txBody>
          <a:bodyPr>
            <a:noAutofit/>
          </a:bodyPr>
          <a:lstStyle/>
          <a:p>
            <a:r>
              <a:rPr lang="ru-RU" sz="3000" dirty="0"/>
              <a:t>Разработчик</a:t>
            </a:r>
          </a:p>
          <a:p>
            <a:r>
              <a:rPr lang="en-US" sz="3000" dirty="0"/>
              <a:t>B</a:t>
            </a:r>
            <a:r>
              <a:rPr lang="ru-RU" sz="3000" dirty="0"/>
              <a:t>ack-end разработка, взаимодействие с БД, разработка API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3237871"/>
              </p:ext>
            </p:extLst>
          </p:nvPr>
        </p:nvGraphicFramePr>
        <p:xfrm>
          <a:off x="362658" y="4024046"/>
          <a:ext cx="11466683" cy="1498245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438729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4442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462542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102 (+17%)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 в прошлом семестре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44158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Рейкенен Ярослав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4054"/>
          </a:xfrm>
        </p:spPr>
        <p:txBody>
          <a:bodyPr>
            <a:noAutofit/>
          </a:bodyPr>
          <a:lstStyle/>
          <a:p>
            <a:r>
              <a:rPr lang="ru-RU" sz="3000" dirty="0"/>
              <a:t>Разработчик</a:t>
            </a:r>
            <a:endParaRPr lang="en-US" sz="3000" dirty="0"/>
          </a:p>
          <a:p>
            <a:r>
              <a:rPr lang="en-US" sz="3000" dirty="0"/>
              <a:t>DevOps, </a:t>
            </a:r>
            <a:r>
              <a:rPr lang="ru-RU" sz="3000" dirty="0"/>
              <a:t>тестирование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5173859"/>
              </p:ext>
            </p:extLst>
          </p:nvPr>
        </p:nvGraphicFramePr>
        <p:xfrm>
          <a:off x="147945" y="4024046"/>
          <a:ext cx="11896110" cy="1498245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438729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597218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643255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576580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462542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11.5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25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122.5 (+128%)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 в прошлом семестре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7.5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13.5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8.5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0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6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53.5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60699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Жербин</a:t>
            </a:r>
            <a:r>
              <a:rPr lang="ru-RU" dirty="0"/>
              <a:t> Роман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714054"/>
          </a:xfrm>
        </p:spPr>
        <p:txBody>
          <a:bodyPr>
            <a:noAutofit/>
          </a:bodyPr>
          <a:lstStyle/>
          <a:p>
            <a:r>
              <a:rPr lang="ru-RU" sz="3000" dirty="0"/>
              <a:t>Разработчик</a:t>
            </a:r>
            <a:endParaRPr lang="en-US" sz="3000" dirty="0"/>
          </a:p>
          <a:p>
            <a:r>
              <a:rPr lang="ru-RU" sz="3000" dirty="0"/>
              <a:t>Документация, тестирование, интеграция с корпусом ПАКТ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3523424"/>
              </p:ext>
            </p:extLst>
          </p:nvPr>
        </p:nvGraphicFramePr>
        <p:xfrm>
          <a:off x="247826" y="4024046"/>
          <a:ext cx="11696347" cy="1498245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4442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14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12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102 (+56%)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  <a:tr h="531802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 в прошлом семестре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5.5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effectLst/>
                        </a:rPr>
                        <a:t>2</a:t>
                      </a:r>
                      <a:r>
                        <a:rPr lang="en-US" dirty="0">
                          <a:effectLst/>
                        </a:rPr>
                        <a:t>.</a:t>
                      </a:r>
                      <a:r>
                        <a:rPr lang="ru-RU" dirty="0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15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2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7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3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0</a:t>
                      </a:r>
                      <a:endParaRPr lang="ru-RU" sz="1800" dirty="0">
                        <a:effectLst/>
                      </a:endParaRP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9.5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effectLst/>
                        </a:rPr>
                        <a:t>65.5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076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0498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E6506C-F5C5-45B1-BB17-E21827147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Грищенко Мария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F7D94-CB97-425F-AEF0-E935B39AB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791153" cy="714054"/>
          </a:xfrm>
        </p:spPr>
        <p:txBody>
          <a:bodyPr>
            <a:noAutofit/>
          </a:bodyPr>
          <a:lstStyle/>
          <a:p>
            <a:r>
              <a:rPr lang="ru-RU" sz="3000" dirty="0"/>
              <a:t>Разработчик</a:t>
            </a:r>
          </a:p>
          <a:p>
            <a:r>
              <a:rPr lang="ru-RU" sz="3000" dirty="0"/>
              <a:t>Дизайн интерфейсов, </a:t>
            </a:r>
            <a:r>
              <a:rPr lang="en-US" sz="3000" dirty="0" err="1"/>
              <a:t>fullstack</a:t>
            </a:r>
            <a:r>
              <a:rPr lang="ru-RU" sz="3000" dirty="0"/>
              <a:t> разработка, административные поручения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45AE90C3-0B80-4F1F-8094-3EC92467BD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998418"/>
              </p:ext>
            </p:extLst>
          </p:nvPr>
        </p:nvGraphicFramePr>
        <p:xfrm>
          <a:off x="247826" y="4289947"/>
          <a:ext cx="11696347" cy="966443"/>
        </p:xfrm>
        <a:graphic>
          <a:graphicData uri="http://schemas.openxmlformats.org/drawingml/2006/table">
            <a:tbl>
              <a:tblPr/>
              <a:tblGrid>
                <a:gridCol w="5163130">
                  <a:extLst>
                    <a:ext uri="{9D8B030D-6E8A-4147-A177-3AD203B41FA5}">
                      <a16:colId xmlns:a16="http://schemas.microsoft.com/office/drawing/2014/main" val="4026820716"/>
                    </a:ext>
                  </a:extLst>
                </a:gridCol>
                <a:gridCol w="508579">
                  <a:extLst>
                    <a:ext uri="{9D8B030D-6E8A-4147-A177-3AD203B41FA5}">
                      <a16:colId xmlns:a16="http://schemas.microsoft.com/office/drawing/2014/main" val="2903066361"/>
                    </a:ext>
                  </a:extLst>
                </a:gridCol>
                <a:gridCol w="560705">
                  <a:extLst>
                    <a:ext uri="{9D8B030D-6E8A-4147-A177-3AD203B41FA5}">
                      <a16:colId xmlns:a16="http://schemas.microsoft.com/office/drawing/2014/main" val="2329403360"/>
                    </a:ext>
                  </a:extLst>
                </a:gridCol>
                <a:gridCol w="467305">
                  <a:extLst>
                    <a:ext uri="{9D8B030D-6E8A-4147-A177-3AD203B41FA5}">
                      <a16:colId xmlns:a16="http://schemas.microsoft.com/office/drawing/2014/main" val="955879583"/>
                    </a:ext>
                  </a:extLst>
                </a:gridCol>
                <a:gridCol w="468892">
                  <a:extLst>
                    <a:ext uri="{9D8B030D-6E8A-4147-A177-3AD203B41FA5}">
                      <a16:colId xmlns:a16="http://schemas.microsoft.com/office/drawing/2014/main" val="1623853092"/>
                    </a:ext>
                  </a:extLst>
                </a:gridCol>
                <a:gridCol w="518105">
                  <a:extLst>
                    <a:ext uri="{9D8B030D-6E8A-4147-A177-3AD203B41FA5}">
                      <a16:colId xmlns:a16="http://schemas.microsoft.com/office/drawing/2014/main" val="2225339338"/>
                    </a:ext>
                  </a:extLst>
                </a:gridCol>
                <a:gridCol w="494292">
                  <a:extLst>
                    <a:ext uri="{9D8B030D-6E8A-4147-A177-3AD203B41FA5}">
                      <a16:colId xmlns:a16="http://schemas.microsoft.com/office/drawing/2014/main" val="1392914982"/>
                    </a:ext>
                  </a:extLst>
                </a:gridCol>
                <a:gridCol w="424442">
                  <a:extLst>
                    <a:ext uri="{9D8B030D-6E8A-4147-A177-3AD203B41FA5}">
                      <a16:colId xmlns:a16="http://schemas.microsoft.com/office/drawing/2014/main" val="2284252510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27689875"/>
                    </a:ext>
                  </a:extLst>
                </a:gridCol>
                <a:gridCol w="491117">
                  <a:extLst>
                    <a:ext uri="{9D8B030D-6E8A-4147-A177-3AD203B41FA5}">
                      <a16:colId xmlns:a16="http://schemas.microsoft.com/office/drawing/2014/main" val="3105539409"/>
                    </a:ext>
                  </a:extLst>
                </a:gridCol>
                <a:gridCol w="570230">
                  <a:extLst>
                    <a:ext uri="{9D8B030D-6E8A-4147-A177-3AD203B41FA5}">
                      <a16:colId xmlns:a16="http://schemas.microsoft.com/office/drawing/2014/main" val="2143404249"/>
                    </a:ext>
                  </a:extLst>
                </a:gridCol>
                <a:gridCol w="492705">
                  <a:extLst>
                    <a:ext uri="{9D8B030D-6E8A-4147-A177-3AD203B41FA5}">
                      <a16:colId xmlns:a16="http://schemas.microsoft.com/office/drawing/2014/main" val="1127352253"/>
                    </a:ext>
                  </a:extLst>
                </a:gridCol>
                <a:gridCol w="1044140">
                  <a:extLst>
                    <a:ext uri="{9D8B030D-6E8A-4147-A177-3AD203B41FA5}">
                      <a16:colId xmlns:a16="http://schemas.microsoft.com/office/drawing/2014/main" val="4116006093"/>
                    </a:ext>
                  </a:extLst>
                </a:gridCol>
              </a:tblGrid>
              <a:tr h="301645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Тип работ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ME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LC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PP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PR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DO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CO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AD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TM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RE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RD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</a:rPr>
                        <a:t>Итого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C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983737"/>
                  </a:ext>
                </a:extLst>
              </a:tr>
              <a:tr h="654527">
                <a:tc>
                  <a:txBody>
                    <a:bodyPr/>
                    <a:lstStyle/>
                    <a:p>
                      <a:r>
                        <a:rPr lang="ru-RU" sz="1800" dirty="0">
                          <a:effectLst/>
                        </a:rPr>
                        <a:t>Затрачено времени</a:t>
                      </a:r>
                    </a:p>
                  </a:txBody>
                  <a:tcPr marL="37596" marR="37596" marT="18798" marB="18798"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45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17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59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5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1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0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3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>
                          <a:effectLst/>
                        </a:rPr>
                        <a:t>8</a:t>
                      </a: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b="1" dirty="0">
                          <a:effectLst/>
                        </a:rPr>
                        <a:t>148</a:t>
                      </a:r>
                      <a:endParaRPr lang="ru-RU" dirty="0">
                        <a:effectLst/>
                      </a:endParaRPr>
                    </a:p>
                  </a:txBody>
                  <a:tcPr anchor="ctr">
                    <a:lnL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A2A9B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9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0688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5619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BCE2025-24BE-45A9-805C-0BABFC2D7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676" y="0"/>
            <a:ext cx="128221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689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6E2717-8CA6-4CCB-AF3C-2BA8343E3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1333933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 студента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800" dirty="0"/>
              <a:t>Главное меню</a:t>
            </a:r>
            <a:endParaRPr lang="ru-RU" sz="36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9E37D1C-ADF6-C0EB-1227-3D0B0C2C6F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360" y="1720850"/>
            <a:ext cx="9627279" cy="478154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545343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800" dirty="0"/>
              <a:t>Список тестов</a:t>
            </a:r>
            <a:endParaRPr lang="ru-RU" sz="3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5025B08-C405-BA18-EA07-27D0ECCC74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025" y="1691084"/>
            <a:ext cx="10775950" cy="47144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03066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генератора тестов студента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5D6C009-503A-9257-0879-5FAA35E06C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7150" y="1816101"/>
            <a:ext cx="9537700" cy="438734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993386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выполнения теста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AD45548-40BC-6F6D-DD50-3609D0A0B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656" y="1816101"/>
            <a:ext cx="10072687" cy="46120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032564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выполнения теста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47624AB-BC2A-20E8-06B9-255751C168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92"/>
          <a:stretch/>
        </p:blipFill>
        <p:spPr>
          <a:xfrm>
            <a:off x="381000" y="2278063"/>
            <a:ext cx="11430000" cy="3576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8644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с отправленными тестами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2C3D20F-E0A6-B2DA-CBA9-225CCB3FB08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238"/>
          <a:stretch/>
        </p:blipFill>
        <p:spPr>
          <a:xfrm>
            <a:off x="381000" y="2144711"/>
            <a:ext cx="11430000" cy="395763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685390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Просмотр решения теста студентом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D6D47A-663F-BBF0-E5BE-D1D880812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31" y="2343150"/>
            <a:ext cx="11691938" cy="3117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784504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параметров генератора преподавателя</a:t>
            </a:r>
          </a:p>
        </p:txBody>
      </p:sp>
    </p:spTree>
    <p:extLst>
      <p:ext uri="{BB962C8B-B14F-4D97-AF65-F5344CB8AC3E}">
        <p14:creationId xmlns:p14="http://schemas.microsoft.com/office/powerpoint/2010/main" val="33788336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настройки параметров генератора преподавателя. Свернутый вид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D302DF3-0091-12C5-4664-14DCA99D2C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733550"/>
            <a:ext cx="11430000" cy="46482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4952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3A6D5E-45BA-41E2-B5D8-F0EDD46D3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D61E35-636E-41EF-B236-F8EA525A2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10513751" cy="4023360"/>
          </a:xfrm>
        </p:spPr>
        <p:txBody>
          <a:bodyPr>
            <a:no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u-RU" sz="2800" b="1" kern="1200" dirty="0">
                <a:solidFill>
                  <a:srgbClr val="000000"/>
                </a:solidFill>
                <a:effectLst/>
                <a:latin typeface="Montserrat Medium" pitchFamily="2" charset="-52"/>
                <a:ea typeface="+mn-ea"/>
                <a:cs typeface="+mn-cs"/>
              </a:rPr>
              <a:t>Цель: реализовать программную систему для автоматической генерации упражнений в сервисе «ПАКТ».</a:t>
            </a:r>
            <a:endParaRPr lang="ru-RU" sz="2800" b="1" dirty="0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None/>
            </a:pPr>
            <a:r>
              <a:rPr lang="ru-RU" sz="2800" b="1" kern="1200" dirty="0">
                <a:solidFill>
                  <a:srgbClr val="000000"/>
                </a:solidFill>
                <a:effectLst/>
                <a:latin typeface="Montserrat Medium" pitchFamily="2" charset="-52"/>
                <a:ea typeface="+mn-ea"/>
                <a:cs typeface="+mn-cs"/>
              </a:rPr>
              <a:t>Основные функции:</a:t>
            </a:r>
            <a:endParaRPr lang="ru-RU" sz="2800" b="1" dirty="0">
              <a:effectLst/>
            </a:endParaRPr>
          </a:p>
          <a:p>
            <a:pPr marL="452438" indent="-4524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800" b="1" dirty="0"/>
              <a:t>Создание тестов</a:t>
            </a:r>
          </a:p>
          <a:p>
            <a:pPr marL="452438" indent="-4524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800" b="1" dirty="0"/>
              <a:t>Отправка тестов студентам для решения</a:t>
            </a:r>
          </a:p>
          <a:p>
            <a:pPr marL="452438" indent="-4524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800" b="1" dirty="0"/>
              <a:t>Прохождение тестов студентами и получение оценки</a:t>
            </a:r>
          </a:p>
          <a:p>
            <a:pPr marL="452438" indent="-452438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ru-RU" sz="2800" b="1" dirty="0"/>
              <a:t>Печать созданных тестов</a:t>
            </a:r>
          </a:p>
        </p:txBody>
      </p:sp>
    </p:spTree>
    <p:extLst>
      <p:ext uri="{BB962C8B-B14F-4D97-AF65-F5344CB8AC3E}">
        <p14:creationId xmlns:p14="http://schemas.microsoft.com/office/powerpoint/2010/main" val="3169710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96D8EC4F-FD40-236B-7DBF-C0E21B7BC7D1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9080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0000"/>
            <a:r>
              <a:rPr lang="ru-RU" sz="3600" dirty="0"/>
              <a:t>Готовое приложение. Экранные формы.</a:t>
            </a:r>
            <a:endParaRPr lang="ru-RU" dirty="0"/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57E8818E-C2DF-FA16-3677-91B782F7DC6C}"/>
              </a:ext>
            </a:extLst>
          </p:cNvPr>
          <p:cNvSpPr txBox="1">
            <a:spLocks/>
          </p:cNvSpPr>
          <p:nvPr/>
        </p:nvSpPr>
        <p:spPr>
          <a:xfrm>
            <a:off x="0" y="908051"/>
            <a:ext cx="12192000" cy="527049"/>
          </a:xfrm>
          <a:prstGeom prst="rect">
            <a:avLst/>
          </a:prstGeom>
          <a:ln w="3175"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7200" indent="-457200">
              <a:buFont typeface="Arial" panose="020B0604020202020204" pitchFamily="34" charset="0"/>
              <a:buChar char="•"/>
            </a:pPr>
            <a:r>
              <a:rPr lang="ru-RU" sz="2400" dirty="0"/>
              <a:t>Окно отправки тестов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51F9096-19CE-92B2-73FE-41804957EE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8450" y="1869090"/>
            <a:ext cx="9055100" cy="423325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9818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F5239-B09C-4049-B88B-5B23C01D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21719" cy="1499616"/>
          </a:xfrm>
        </p:spPr>
        <p:txBody>
          <a:bodyPr>
            <a:noAutofit/>
          </a:bodyPr>
          <a:lstStyle/>
          <a:p>
            <a:r>
              <a:rPr lang="ru-RU" sz="4000" b="1" dirty="0"/>
              <a:t>Проект архитектуры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EBA0138-6B40-4F81-8C17-2F5A4EB73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9" y="2286000"/>
            <a:ext cx="4441724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Основной язык разработки подсистем — </a:t>
            </a:r>
            <a:r>
              <a:rPr lang="en-US" sz="2000" b="1" dirty="0"/>
              <a:t>Python</a:t>
            </a:r>
            <a:r>
              <a:rPr lang="ru-RU" sz="2000" b="1" dirty="0"/>
              <a:t>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Упражнения хранятся в базе данных </a:t>
            </a:r>
            <a:r>
              <a:rPr lang="en-US" sz="2000" b="1" dirty="0"/>
              <a:t>Django</a:t>
            </a:r>
            <a:r>
              <a:rPr lang="ru-RU" sz="2000" b="1" dirty="0"/>
              <a:t> в интеграции с существующей БД «ПАКТ».</a:t>
            </a: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000" b="1" dirty="0"/>
              <a:t>Интерфейс приложения реализован с помощью библиотеки </a:t>
            </a:r>
            <a:r>
              <a:rPr lang="en-US" sz="2000" b="1" dirty="0"/>
              <a:t>Bootstrap</a:t>
            </a:r>
            <a:r>
              <a:rPr lang="ru-RU" sz="2000" b="1" dirty="0"/>
              <a:t>.</a:t>
            </a:r>
            <a:endParaRPr lang="en-US" sz="2000" b="1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C46B1D-D13C-4A2F-8845-F79482E333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5847" y="8621"/>
            <a:ext cx="6646153" cy="684075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67139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EF5239-B09C-4049-B88B-5B23C01D2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4521719" cy="1499616"/>
          </a:xfrm>
        </p:spPr>
        <p:txBody>
          <a:bodyPr>
            <a:noAutofit/>
          </a:bodyPr>
          <a:lstStyle/>
          <a:p>
            <a:r>
              <a:rPr lang="ru-RU" sz="4000" b="1" dirty="0"/>
              <a:t>Проект архитектуры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7EDB5C-0B0D-41F0-8380-FB02478566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1" y="0"/>
            <a:ext cx="5791200" cy="3428390"/>
          </a:xfrm>
          <a:prstGeom prst="rect">
            <a:avLst/>
          </a:prstGeom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5B5382-E113-451D-94E0-AC115E26C6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914" y="3429000"/>
            <a:ext cx="11322171" cy="3429000"/>
          </a:xfrm>
          <a:prstGeom prst="rect">
            <a:avLst/>
          </a:prstGeom>
          <a:ln>
            <a:noFill/>
          </a:ln>
        </p:spPr>
      </p:pic>
      <p:sp>
        <p:nvSpPr>
          <p:cNvPr id="8" name="Объект 7">
            <a:extLst>
              <a:ext uri="{FF2B5EF4-FFF2-40B4-BE49-F238E27FC236}">
                <a16:creationId xmlns:a16="http://schemas.microsoft.com/office/drawing/2014/main" id="{50B32E12-AA98-40AA-B259-96FD727D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5376673" cy="1142390"/>
          </a:xfrm>
        </p:spPr>
        <p:txBody>
          <a:bodyPr/>
          <a:lstStyle/>
          <a:p>
            <a:r>
              <a:rPr lang="ru-RU" b="1" dirty="0"/>
              <a:t>Переход между страницами сайта для студента и для преподавателя.</a:t>
            </a:r>
          </a:p>
        </p:txBody>
      </p:sp>
    </p:spTree>
    <p:extLst>
      <p:ext uri="{BB962C8B-B14F-4D97-AF65-F5344CB8AC3E}">
        <p14:creationId xmlns:p14="http://schemas.microsoft.com/office/powerpoint/2010/main" val="6982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41A9CB-1553-4454-8E2F-33CD0FB3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B9FF941-0D90-4BD2-85E1-A669A9990D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3159" y="1828800"/>
            <a:ext cx="3801438" cy="4787758"/>
          </a:xfrm>
        </p:spPr>
        <p:txBody>
          <a:bodyPr/>
          <a:lstStyle/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/>
              <a:t>Были разработаны эффективные методы выборки данных, что позволило увеличить быстродействие системы.</a:t>
            </a:r>
          </a:p>
          <a:p>
            <a:pPr marL="266700" indent="-266700">
              <a:buFont typeface="Arial" panose="020B0604020202020204" pitchFamily="34" charset="0"/>
              <a:buChar char="•"/>
            </a:pPr>
            <a:r>
              <a:rPr lang="ru-RU" dirty="0"/>
              <a:t>Оптимизирована работа генератора упражнений.</a:t>
            </a:r>
            <a:endParaRPr lang="en-US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5746126-058C-40CF-B60B-78F17A6F96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46" y="1828800"/>
            <a:ext cx="7872588" cy="4998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7459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00204-0D0A-4C23-AA05-5E521733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44119"/>
            <a:ext cx="9720072" cy="1499616"/>
          </a:xfrm>
        </p:spPr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E1CA0-EAB0-4D76-A511-33BE877B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2D22A9F-39EF-48C9-8C34-FFE562FC8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88962"/>
            <a:ext cx="12192000" cy="4897120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9AB4FB8-5233-48AA-BB24-234067DBE8F9}"/>
              </a:ext>
            </a:extLst>
          </p:cNvPr>
          <p:cNvSpPr txBox="1"/>
          <p:nvPr/>
        </p:nvSpPr>
        <p:spPr>
          <a:xfrm flipH="1">
            <a:off x="6465869" y="784412"/>
            <a:ext cx="5637088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ru-RU" sz="2400" b="1" dirty="0"/>
              <a:t>Сервис доступен по ссылке:</a:t>
            </a:r>
            <a:br>
              <a:rPr lang="ru-RU" sz="2400" b="1" dirty="0"/>
            </a:br>
            <a:r>
              <a:rPr lang="en-US" sz="2200" b="1" dirty="0"/>
              <a:t>http://178.19.246.24:13060/tests/menu/</a:t>
            </a:r>
            <a:endParaRPr lang="ru-RU" sz="2200" b="1" dirty="0"/>
          </a:p>
          <a:p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931373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00204-0D0A-4C23-AA05-5E521733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E1CA0-EAB0-4D76-A511-33BE877B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624178-C2AA-4995-94B2-7FCD37D7BB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82" y="1783007"/>
            <a:ext cx="11083636" cy="507499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92420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B00204-0D0A-4C23-AA05-5E521733F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Реализация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D8E1CA0-EAB0-4D76-A511-33BE877B1A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b="1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1B740D5-C9FA-444A-A1D5-3A009FC810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071" y="2286000"/>
            <a:ext cx="12194142" cy="325177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61600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нтеграл">
  <a:themeElements>
    <a:clrScheme name="Интеграл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Другая 1">
      <a:majorFont>
        <a:latin typeface="Montserrat SemiBold"/>
        <a:ea typeface=""/>
        <a:cs typeface=""/>
      </a:majorFont>
      <a:minorFont>
        <a:latin typeface="Montserrat Medium"/>
        <a:ea typeface=""/>
        <a:cs typeface=""/>
      </a:minorFont>
    </a:fontScheme>
    <a:fmtScheme name="Интеграл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176</TotalTime>
  <Words>1002</Words>
  <Application>Microsoft Office PowerPoint</Application>
  <PresentationFormat>Широкоэкранный</PresentationFormat>
  <Paragraphs>532</Paragraphs>
  <Slides>30</Slides>
  <Notes>0</Notes>
  <HiddenSlides>11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6" baseType="lpstr">
      <vt:lpstr>Arial</vt:lpstr>
      <vt:lpstr>Montserrat Medium</vt:lpstr>
      <vt:lpstr>Montserrat SemiBold</vt:lpstr>
      <vt:lpstr>Tw Cen MT</vt:lpstr>
      <vt:lpstr>Wingdings 3</vt:lpstr>
      <vt:lpstr>Интеграл</vt:lpstr>
      <vt:lpstr>Генератор упражнений «ПАКТ» для немецкого и французского языков</vt:lpstr>
      <vt:lpstr>Презентация PowerPoint</vt:lpstr>
      <vt:lpstr>введение</vt:lpstr>
      <vt:lpstr>Проект архитектуры</vt:lpstr>
      <vt:lpstr>Проект архитектуры</vt:lpstr>
      <vt:lpstr>реализация</vt:lpstr>
      <vt:lpstr>Реализация</vt:lpstr>
      <vt:lpstr>Реализация</vt:lpstr>
      <vt:lpstr>Реализация</vt:lpstr>
      <vt:lpstr>Метрики документации</vt:lpstr>
      <vt:lpstr>Презентация PowerPoint</vt:lpstr>
      <vt:lpstr>Метрики кода</vt:lpstr>
      <vt:lpstr>Отчет о человеческих и временных ресурсах</vt:lpstr>
      <vt:lpstr>Зименкова Софья</vt:lpstr>
      <vt:lpstr>Колчин Михаил</vt:lpstr>
      <vt:lpstr>Смирнов Евгений</vt:lpstr>
      <vt:lpstr>Рейкенен Ярослав</vt:lpstr>
      <vt:lpstr>Жербин Роман</vt:lpstr>
      <vt:lpstr>Грищенко Мария</vt:lpstr>
      <vt:lpstr>Спасибо за внимание!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Генератор упражнений «ПАКТ» для немецкого и французского языков</dc:title>
  <dc:creator>Михаил Колчин</dc:creator>
  <cp:lastModifiedBy>Софья Зименкова</cp:lastModifiedBy>
  <cp:revision>18</cp:revision>
  <dcterms:created xsi:type="dcterms:W3CDTF">2024-05-23T07:00:55Z</dcterms:created>
  <dcterms:modified xsi:type="dcterms:W3CDTF">2024-05-23T11:07:07Z</dcterms:modified>
</cp:coreProperties>
</file>