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999f45eb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999f45eb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999f45eb5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999f45eb5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99f45eb5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99f45eb5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999f45eb5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999f45eb5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53726a16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53726a16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53726a166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53726a166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9cc1cd1f6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9cc1cd1f6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9cc1cd1f6b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9cc1cd1f6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9cc1cd1f6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9cc1cd1f6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e50f2f9f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e50f2f9f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7ce0d92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7ce0d9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e50f2f9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e50f2f9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e50f2f9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e50f2f9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e50f2f9ff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e50f2f9ff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9e50f2f9f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9e50f2f9f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9e50f2f9f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9e50f2f9f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9e50f2f9f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9e50f2f9f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9e50f2f9f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9e50f2f9f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9e50f2f9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9e50f2f9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9e50f2f9f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9e50f2f9f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e50f2f9f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e50f2f9f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97ce0d92e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97ce0d92e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999f45eb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999f45eb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99f45eb5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99f45eb5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99f45eb5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99f45eb5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999f45eb5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999f45eb5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99f45eb5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99f45eb5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99f45eb5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99f45eb5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Бизнес архитектура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Ка</a:t>
            </a:r>
            <a:r>
              <a:rPr lang="ru"/>
              <a:t>налы сбыта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Определить как компания взаимодействует с потребительскими сегментами и доносит до них свои ценностные предложения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Функции: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Повышают степень осведомленности потребителя о товарах и услугах компании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Знакомят и помогают оценить ценностные предложения компании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Позволяют потребителю приобретать товары/услуги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Обеспечивают </a:t>
            </a:r>
            <a:r>
              <a:rPr lang="ru"/>
              <a:t>послепродажное</a:t>
            </a:r>
            <a:r>
              <a:rPr lang="ru"/>
              <a:t> обслуживание</a:t>
            </a:r>
            <a:endParaRPr/>
          </a:p>
        </p:txBody>
      </p:sp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Пять этапов продвижения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500" y="1152475"/>
            <a:ext cx="76250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3. Каналы продвижения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мы взаимодействуем с потребителями сейчас?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 связаны наши каналы между собой?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Какие из них наиболее эффективны?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Какие наиболее выгодны?</a:t>
            </a:r>
            <a:endParaRPr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Взаимоотношения с клиентами</a:t>
            </a:r>
            <a:endParaRPr/>
          </a:p>
        </p:txBody>
      </p:sp>
      <p:sp>
        <p:nvSpPr>
          <p:cNvPr id="143" name="Google Shape;14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Описать типы отношений, которые устанавливаются у компании с отдельными потребительскими сегментами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Взаимоотношения могут быть от персональных до автоматизированных.</a:t>
            </a:r>
            <a:endParaRPr/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Взаимоотношения с клиентами</a:t>
            </a:r>
            <a:endParaRPr/>
          </a:p>
        </p:txBody>
      </p:sp>
      <p:sp>
        <p:nvSpPr>
          <p:cNvPr id="150" name="Google Shape;150;p26"/>
          <p:cNvSpPr txBox="1"/>
          <p:nvPr>
            <p:ph idx="1" type="body"/>
          </p:nvPr>
        </p:nvSpPr>
        <p:spPr>
          <a:xfrm>
            <a:off x="311700" y="1152475"/>
            <a:ext cx="3665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Описать типы отношений с клиентами в рамках движения по воронке продаж: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приобретения клиентов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увеличения продаж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удержание</a:t>
            </a:r>
            <a:r>
              <a:rPr lang="ru"/>
              <a:t> клиентов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2" name="Google Shape;15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3400" y="1425499"/>
            <a:ext cx="4778899" cy="2500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Типы взаимоотношений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Персональная </a:t>
            </a:r>
            <a:r>
              <a:rPr lang="ru"/>
              <a:t>поддержка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Особая </a:t>
            </a:r>
            <a:r>
              <a:rPr lang="ru"/>
              <a:t>персональная</a:t>
            </a:r>
            <a:r>
              <a:rPr lang="ru"/>
              <a:t> поддержка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Автоматизированное обслуживание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Самообслуживание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Сообщества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4. Взаимоотношения с клиентами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типы отношений требуют потребительские сегменты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отношения сейчас есть?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расходы на них?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 интегрированы в БП?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Потоки поступления дохода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Описывает как компания получает доход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Разные механизмы ценообразования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Разные типы потока дохода: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 разовых сделок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от абонентской платы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5. Потоки поступления доходов</a:t>
            </a:r>
            <a:endParaRPr/>
          </a:p>
        </p:txBody>
      </p:sp>
      <p:sp>
        <p:nvSpPr>
          <p:cNvPr id="179" name="Google Shape;179;p30"/>
          <p:cNvSpPr txBox="1"/>
          <p:nvPr>
            <p:ph idx="1" type="body"/>
          </p:nvPr>
        </p:nvSpPr>
        <p:spPr>
          <a:xfrm>
            <a:off x="311700" y="1152475"/>
            <a:ext cx="410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Какой вклад в прибыль у каждого потока?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 что платят потребители?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 что они будут платить?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За что хотели бы платить?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650" y="1132275"/>
            <a:ext cx="434166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6. Ключевые ресурсы</a:t>
            </a:r>
            <a:endParaRPr/>
          </a:p>
        </p:txBody>
      </p:sp>
      <p:sp>
        <p:nvSpPr>
          <p:cNvPr id="187" name="Google Shape;187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Материальные ресурсы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Интеллектуальные</a:t>
            </a:r>
            <a:r>
              <a:rPr lang="ru"/>
              <a:t> ресурсы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Персонал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Финансы</a:t>
            </a:r>
            <a:endParaRPr/>
          </a:p>
        </p:txBody>
      </p:sp>
      <p:sp>
        <p:nvSpPr>
          <p:cNvPr id="188" name="Google Shape;18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Модель А. </a:t>
            </a:r>
            <a:r>
              <a:rPr lang="ru"/>
              <a:t>Остервальдера</a:t>
            </a:r>
            <a:r>
              <a:rPr lang="ru"/>
              <a:t> 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2090" l="0" r="0" t="-2090"/>
          <a:stretch/>
        </p:blipFill>
        <p:spPr>
          <a:xfrm>
            <a:off x="351125" y="1058000"/>
            <a:ext cx="6462050" cy="36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6. Ключевые ресурсы</a:t>
            </a:r>
            <a:endParaRPr/>
          </a:p>
        </p:txBody>
      </p:sp>
      <p:sp>
        <p:nvSpPr>
          <p:cNvPr id="194" name="Google Shape;19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 и где мы используем ресурсы?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Какие ресурсы нужны для каналов сбыта, ЦП, потоков доходов, взаимоотношений с клиентами? </a:t>
            </a:r>
            <a:endParaRPr/>
          </a:p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7. Ключевые виды деятельности</a:t>
            </a:r>
            <a:endParaRPr/>
          </a:p>
        </p:txBody>
      </p:sp>
      <p:sp>
        <p:nvSpPr>
          <p:cNvPr id="201" name="Google Shape;201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Бизнес-процесс – установленная последовательность действий, требующая определенного входа, достигающая определенного выхода и использующая определенные ресурсы, которая служит для реализации работы или услуги для внутреннего или внешнего клиента.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IDEF0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7. Ключевые виды деятельности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Классификация: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Основными бизнес-процессами являются процессы, ориентированные на производство товара или оказание услуги, являющиеся целевыми объектами создания предприятия и обеспечивающие получение дохода.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Сопутствующие процессы — процессы, ориентированные на производство товара или оказание услуги, являющиеся результатами сопутствующей основному производству производственной деятельности и также обеспечивающие получение дохода.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7. Ключевые виды деятельности</a:t>
            </a:r>
            <a:endParaRPr/>
          </a:p>
        </p:txBody>
      </p:sp>
      <p:sp>
        <p:nvSpPr>
          <p:cNvPr id="215" name="Google Shape;215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Вспомогательные бизнес-процессы — процессы, предназначенные для обеспечения выполнения основных БП и поддержания их специфических черт.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Обеспечивающие бизнес-процессы — процессы, предназначенные для жизнеобеспечения всех остальных БП и ориентированные на поддержку их универсальных черт.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6" name="Google Shape;216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Бизнес-процессы управления — это процессы, охватывающие весь комплекс функций управления на уровне каждого БП и бизнес-системы в целом.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Бизнес-процессы развития — это процессы совершенствования производимого товара или услуги, технологий, модификации оборудования. </a:t>
            </a:r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7. Ключевые виды деятельности</a:t>
            </a:r>
            <a:endParaRPr/>
          </a:p>
        </p:txBody>
      </p:sp>
      <p:sp>
        <p:nvSpPr>
          <p:cNvPr id="223" name="Google Shape;223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7. Ключевые виды деятельности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Что мы делаем для  формирования ЦП, </a:t>
            </a:r>
            <a:r>
              <a:rPr lang="ru"/>
              <a:t>взаимоотношений</a:t>
            </a:r>
            <a:r>
              <a:rPr lang="ru"/>
              <a:t> с клиентами, формирования каналов сбыта, формирования потоков поступления доходов?</a:t>
            </a:r>
            <a:endParaRPr/>
          </a:p>
        </p:txBody>
      </p:sp>
      <p:sp>
        <p:nvSpPr>
          <p:cNvPr id="230" name="Google Shape;23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8. Ключевые партнеры</a:t>
            </a:r>
            <a:endParaRPr/>
          </a:p>
        </p:txBody>
      </p:sp>
      <p:sp>
        <p:nvSpPr>
          <p:cNvPr id="236" name="Google Shape;236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4 типа партнерских отношений: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Сотрудничество между не конкурирующими компаниями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Сотрудничество с конкурентами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СП для новых бизнес проектов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Поставщик-потребитель</a:t>
            </a:r>
            <a:endParaRPr/>
          </a:p>
        </p:txBody>
      </p:sp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8. Ключевые партнеры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ru"/>
              <a:t>Кто партнеры, поставщики?</a:t>
            </a:r>
            <a:endParaRPr/>
          </a:p>
        </p:txBody>
      </p:sp>
      <p:sp>
        <p:nvSpPr>
          <p:cNvPr id="244" name="Google Shape;24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9. Структура издержек</a:t>
            </a:r>
            <a:endParaRPr/>
          </a:p>
        </p:txBody>
      </p:sp>
      <p:sp>
        <p:nvSpPr>
          <p:cNvPr id="250" name="Google Shape;25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1" name="Google Shape;251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050" y="1132275"/>
            <a:ext cx="784989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9. Структура издержек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1"/>
          <p:cNvSpPr txBox="1"/>
          <p:nvPr>
            <p:ph idx="1" type="body"/>
          </p:nvPr>
        </p:nvSpPr>
        <p:spPr>
          <a:xfrm>
            <a:off x="311700" y="122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расходы?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Какие расходы на ресурсы?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Какие расходы на деятельность?</a:t>
            </a:r>
            <a:endParaRPr/>
          </a:p>
        </p:txBody>
      </p:sp>
      <p:sp>
        <p:nvSpPr>
          <p:cNvPr id="258" name="Google Shape;25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ru"/>
              <a:t>Потребительские сегменты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Определяем кто наш потребитель. Кому предлагаем товар(услугу).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Может быть один или несколько сегментов: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Массовый рынок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Нишевый рынок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Дробное сегментирование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Многопрофильные предприятия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Многосторонние платформы/рынки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выясняем?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кого делаем товар(услугу)?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Кто из клиентов наиболее важен?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2. </a:t>
            </a:r>
            <a:r>
              <a:rPr lang="ru"/>
              <a:t>Ценностные</a:t>
            </a:r>
            <a:r>
              <a:rPr lang="ru"/>
              <a:t> предложения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Определить товары или услуги, которые представляют ценность для определенного потребительского сегмента.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Ценностные предложения представляют собой совокупность преимуществ товаров (услуг), которые компания готова предложить потребителю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2. </a:t>
            </a:r>
            <a:r>
              <a:rPr lang="ru" sz="1800">
                <a:solidFill>
                  <a:schemeClr val="dk2"/>
                </a:solidFill>
              </a:rPr>
              <a:t>Ценностное предложение создает преимущества количественного или качественного характера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Новизна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Бренд/статус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Производительность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Цена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Изготовление на заказ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Уменьшение расходов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«Делать свою работу»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Снижение риска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Дизайн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Доступность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ru"/>
              <a:t>- Удобство/применимость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</a:t>
            </a:r>
            <a:r>
              <a:rPr lang="ru"/>
              <a:t>Ценностные предложения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3675" y="1152475"/>
            <a:ext cx="446151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</a:t>
            </a:r>
            <a:r>
              <a:rPr lang="ru"/>
              <a:t>Ценностные предложения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4976" y="1152474"/>
            <a:ext cx="4748525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2. </a:t>
            </a:r>
            <a:r>
              <a:rPr lang="ru"/>
              <a:t>Ценностные предложения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Какие ценности мы предлагаем потребителю?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Какие проблемы помогаем решить нашим клиентам?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Какие потребности удовлетворяем?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Какой набор товаров и услуг мы можем предложить каждому потребительскому сегменту?</a:t>
            </a:r>
            <a:endParaRPr/>
          </a:p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