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9" r:id="rId4"/>
    <p:sldId id="257" r:id="rId5"/>
    <p:sldId id="271" r:id="rId6"/>
    <p:sldId id="269" r:id="rId7"/>
    <p:sldId id="270" r:id="rId8"/>
    <p:sldId id="265" r:id="rId9"/>
    <p:sldId id="272" r:id="rId10"/>
    <p:sldId id="261" r:id="rId11"/>
    <p:sldId id="274" r:id="rId12"/>
    <p:sldId id="273" r:id="rId13"/>
    <p:sldId id="275" r:id="rId14"/>
    <p:sldId id="276" r:id="rId15"/>
    <p:sldId id="262" r:id="rId16"/>
    <p:sldId id="277" r:id="rId17"/>
    <p:sldId id="264" r:id="rId18"/>
    <p:sldId id="263" r:id="rId19"/>
    <p:sldId id="279" r:id="rId20"/>
    <p:sldId id="278" r:id="rId21"/>
    <p:sldId id="280" r:id="rId22"/>
    <p:sldId id="281" r:id="rId23"/>
    <p:sldId id="266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6" pos="2774" userDrawn="1">
          <p15:clr>
            <a:srgbClr val="A4A3A4"/>
          </p15:clr>
        </p15:guide>
        <p15:guide id="7" pos="6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  <p:guide pos="7106"/>
        <p:guide pos="2774"/>
        <p:guide pos="6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0915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55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4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08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268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71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58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71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62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19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40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BE7A985-D49C-47C6-A8CA-7A286A130B02}" type="datetimeFigureOut">
              <a:rPr lang="en-GB" smtClean="0"/>
              <a:t>26/12/2023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1358491-605A-477A-B6AE-4548DAC6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39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rowdin.com/" TargetMode="External"/><Relationship Id="rId2" Type="http://schemas.openxmlformats.org/officeDocument/2006/relationships/hyperlink" Target="http://notabenoid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-bootstrap.netlify.app/" TargetMode="External"/><Relationship Id="rId5" Type="http://schemas.openxmlformats.org/officeDocument/2006/relationships/hyperlink" Target="https://react.dev/reference/react" TargetMode="External"/><Relationship Id="rId4" Type="http://schemas.openxmlformats.org/officeDocument/2006/relationships/hyperlink" Target="https://getbootstrap.com/docs/5.3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Веб-сервис для коллективных переводов</a:t>
            </a:r>
            <a:br>
              <a:rPr lang="en-US" dirty="0"/>
            </a:br>
            <a:r>
              <a:rPr lang="en-US" dirty="0">
                <a:solidFill>
                  <a:schemeClr val="accent6"/>
                </a:solidFill>
              </a:rPr>
              <a:t>Desman Translate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Разработчик: Зименкова Софья, группа 22305</a:t>
            </a:r>
          </a:p>
          <a:p>
            <a:r>
              <a:rPr lang="ru-RU" dirty="0"/>
              <a:t>Заказчик: Колчин Михаил, группа 22306</a:t>
            </a:r>
          </a:p>
          <a:p>
            <a:r>
              <a:rPr lang="ru-RU" dirty="0"/>
              <a:t>ПетрГУ, 2023</a:t>
            </a:r>
          </a:p>
        </p:txBody>
      </p:sp>
    </p:spTree>
    <p:extLst>
      <p:ext uri="{BB962C8B-B14F-4D97-AF65-F5344CB8AC3E}">
        <p14:creationId xmlns:p14="http://schemas.microsoft.com/office/powerpoint/2010/main" val="2650518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регистрации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Страница, на которой неавторизованный пользователь может создать учетную запись. Есть поля ввода почты, логина, который должен быть уникальным, пароля и повторения пароля.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 кнопке "Зарегистрироваться", если поля заполнены правильно, создается новая учетная запись.</a:t>
            </a:r>
            <a:endParaRPr lang="en-GB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29DA32-1134-46CC-9E25-B6DF1AC6E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23319" y="1793528"/>
            <a:ext cx="6474544" cy="327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41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авторизации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Страница, на которой неавторизованный пользователь входит в учетную запись. Есть поля ввода логина и пароля.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 кнопке "Войти" пользователь входит в учетную запись, если поля введены правильно.</a:t>
            </a:r>
            <a:endParaRPr lang="en-GB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47D20CC-E93A-440E-973B-A8505F603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21979" y="1837104"/>
            <a:ext cx="6478699" cy="318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0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Главная страница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странице есть списки недавних и популярных проектов, хранящие проекты с обложкой, названием и кратким описанием, также краткое описание предназначения сайта с кнопкой создания проекта.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Перейти на страницу проекта, нажав на название проекта из списка популярных и недавних проектов.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Нажать на кнопку "Создать проект" и перейти на страницу создания проекта.</a:t>
            </a:r>
            <a:endParaRPr lang="en-GB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8892" y="1140748"/>
            <a:ext cx="6480175" cy="457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80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проектов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 странице должен быть виден список проектов пользователя. Ячейка проекта содержит обложку, название и роль пользователя в проекте. Страница недоступна для неавторизованного пользователя. Есть кнопка "Создать проект", при нажатии на которую пользователь перенаправляется на страницу создания проекта.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Перейти на страницу создания проекта.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Нажать на название одного из проектов и перейти на его страницу.</a:t>
            </a:r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9BE3745-9572-48A6-814E-6C7DDEA3A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30598" y="1782079"/>
            <a:ext cx="6476763" cy="329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166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приглашений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странице находится список всех приглашений пользователя. Каждое приглашение имеет название проекта, обложку проекта, человека, пригласившего пользователя и кнопки "Принять" и "Отклонить".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Принять приглашение.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Отклонить приглашение.</a:t>
            </a:r>
            <a:endParaRPr lang="en-GB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82A1E2C-9C99-45E6-95A9-092A66AE0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3725" y="2105037"/>
            <a:ext cx="6477959" cy="264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78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пользователя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Страница с информацией о пользователе: его аватар, информация о пользователе (которую он до этого ввел сам), проекты, в которых он участвует. Есть кнопка создания проекта и список проектов пользователя.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Перейти на страницу создания проекта.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Увидеть информацию о пользователе.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Перейти на страницу проекта из списка.</a:t>
            </a:r>
            <a:endParaRPr lang="en-GB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41757F8-CF25-44DF-B540-24A757F2F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3726" y="1409919"/>
            <a:ext cx="6480174" cy="40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34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пользователя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странице есть поля для изменения настроек: Имя пользователя, описание пользователя (</a:t>
            </a:r>
            <a:r>
              <a:rPr lang="ru-RU" dirty="0" err="1"/>
              <a:t>about</a:t>
            </a:r>
            <a:r>
              <a:rPr lang="ru-RU" dirty="0"/>
              <a:t>), смена аватара (выбор файла), пол (</a:t>
            </a:r>
            <a:r>
              <a:rPr lang="ru-RU" dirty="0" err="1"/>
              <a:t>combobox</a:t>
            </a:r>
            <a:r>
              <a:rPr lang="ru-RU" dirty="0"/>
              <a:t>), доступ к аккаунту. Кнопка "Сохранить".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Поменять настройки аккаунта и сохранить их.</a:t>
            </a:r>
            <a:endParaRPr lang="en-GB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519D75B-D374-4646-82A5-48750B8DD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3725" y="674201"/>
            <a:ext cx="6480175" cy="550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561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проекта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странице есть поля для заполнения данных нового проекта: название, уникальная ссылка, язык оригинала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ru-RU" dirty="0" err="1"/>
              <a:t>combobox</a:t>
            </a:r>
            <a:r>
              <a:rPr lang="ru-RU" dirty="0"/>
              <a:t>), язык перевода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ru-RU" dirty="0" err="1"/>
              <a:t>combobox</a:t>
            </a:r>
            <a:r>
              <a:rPr lang="ru-RU" dirty="0"/>
              <a:t>), обложка(выбор файла), доступ к проекту(публичный или приватный).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Выбрать параметры для нового проекта и создать его.</a:t>
            </a:r>
            <a:endParaRPr lang="en-GB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B88342A3-02BA-48C7-BAE9-6681141F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3725" y="1087225"/>
            <a:ext cx="6480175" cy="468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346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проекта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 странице представлена информация о проекте: название, обложка, описание, информация о языке перевода, дата создания, прогресс перевода, роль пользователя, список модераторов. Список разделов, кнопка добавления раздела.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Отображение информации о проекте.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Нажать на название раздела и перейти в редактор.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Добавить новый раздел по кнопке «Добавить раздел».</a:t>
            </a:r>
            <a:endParaRPr lang="en-GB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8AB57E0-5996-4021-ACDD-E8C3A9E53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3725" y="526713"/>
            <a:ext cx="6480175" cy="5804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902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проекта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 странице есть список участников проекта: у каждого участника есть порядковый номер, ник, роль, рейтинг, кнопка для смены роли. Поле ввода ника для приглашения и кнопка отправки приглашения.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Сменить роли участников, если у пользователя есть нужная роль.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Отправить приглашение новому участнику.</a:t>
            </a:r>
            <a:endParaRPr lang="en-GB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03C957A6-9277-46B6-85D5-40ECBDEE8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02994" y="1622586"/>
            <a:ext cx="6480906" cy="361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00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проекту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рамках проекта нужно реализовать </a:t>
            </a:r>
            <a:r>
              <a:rPr lang="en-US" dirty="0"/>
              <a:t>front</a:t>
            </a:r>
            <a:r>
              <a:rPr lang="ru-RU" dirty="0"/>
              <a:t>-</a:t>
            </a:r>
            <a:r>
              <a:rPr lang="en-US" dirty="0"/>
              <a:t>end </a:t>
            </a:r>
            <a:r>
              <a:rPr lang="ru-RU" dirty="0"/>
              <a:t>для веб-сервиса коллективных переводов.</a:t>
            </a:r>
          </a:p>
          <a:p>
            <a:r>
              <a:rPr lang="ru-RU" dirty="0"/>
              <a:t>Сервис должен включать следующие функции для пользователя:</a:t>
            </a:r>
          </a:p>
          <a:p>
            <a:pPr lvl="1"/>
            <a:r>
              <a:rPr lang="ru-RU" dirty="0"/>
              <a:t>Регистрация на сайте и настройка параметров для пользователя;</a:t>
            </a:r>
          </a:p>
          <a:p>
            <a:pPr lvl="1"/>
            <a:r>
              <a:rPr lang="ru-RU" dirty="0"/>
              <a:t>Создание новых переводов (проектов), приглашение в них других пользователей и возможность редактировать роли и список участников;</a:t>
            </a:r>
          </a:p>
          <a:p>
            <a:pPr lvl="1"/>
            <a:r>
              <a:rPr lang="ru-RU" dirty="0"/>
              <a:t>Возможность видеть проекты других пользователей, читать их и принимать в них участие, иметь различные роли в разных проектах;</a:t>
            </a:r>
          </a:p>
          <a:p>
            <a:pPr lvl="1"/>
            <a:r>
              <a:rPr lang="ru-RU" dirty="0"/>
              <a:t>Настройка проектов, в которых пользователь является создателем или администратором;</a:t>
            </a:r>
          </a:p>
          <a:p>
            <a:pPr lvl="1"/>
            <a:r>
              <a:rPr lang="ru-RU" dirty="0"/>
              <a:t>Возможность делать проект открытым или закрытым, настройка доступа других пользователей к проекту в зависимости от их роли в нем;</a:t>
            </a:r>
          </a:p>
          <a:p>
            <a:pPr lvl="1"/>
            <a:r>
              <a:rPr lang="ru-RU" dirty="0"/>
              <a:t>Загрузка текста в проекты, редактирование текста, экспорт готового перевода.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0314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Страница проекта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77746" cy="3810001"/>
          </a:xfrm>
        </p:spPr>
        <p:txBody>
          <a:bodyPr>
            <a:normAutofit/>
          </a:bodyPr>
          <a:lstStyle/>
          <a:p>
            <a:r>
              <a:rPr lang="ru-RU" dirty="0"/>
              <a:t>Поля для настройки проекта: ссылка, описание, обложка, владелец проекта, язык оригинала/перевода, настройки доступа и статус проекта.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Поменять и сохранить настройки.</a:t>
            </a:r>
            <a:endParaRPr lang="en-GB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4FC5B7-B4CA-4F83-80AD-C258F1E1B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807" y="45990"/>
            <a:ext cx="5198011" cy="67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9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раздела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77746" cy="3810001"/>
          </a:xfrm>
        </p:spPr>
        <p:txBody>
          <a:bodyPr>
            <a:normAutofit/>
          </a:bodyPr>
          <a:lstStyle/>
          <a:p>
            <a:r>
              <a:rPr lang="ru-RU" dirty="0"/>
              <a:t>На странице есть поля ввода названия раздела, статуса раздела и файла.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Ввести параметры раздела и добавить его.</a:t>
            </a:r>
            <a:endParaRPr lang="en-GB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A8F60261-2745-471F-93C5-4DCC4356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5" y="1625435"/>
            <a:ext cx="6480175" cy="360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622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Редактор отрывков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77746" cy="3810001"/>
          </a:xfrm>
        </p:spPr>
        <p:txBody>
          <a:bodyPr>
            <a:normAutofit/>
          </a:bodyPr>
          <a:lstStyle/>
          <a:p>
            <a:r>
              <a:rPr lang="ru-RU" dirty="0"/>
              <a:t>Страница, на которой нет шапки с навигацией. Представляет собой панель инструментов (действия каждой кнопки подсвечиваются с помощью подсказок) и три столбца для работы над переводом. Слева в виде строк представлены отрывки текста в оригинале и их переводы. Справа при нажатии на отрывок (строку) отображается поле для добавления перевода и другие варианты перевода.</a:t>
            </a:r>
          </a:p>
          <a:p>
            <a:r>
              <a:rPr lang="ru-RU" dirty="0"/>
              <a:t>Функционал:</a:t>
            </a:r>
          </a:p>
          <a:p>
            <a:pPr marL="285750" indent="-285750">
              <a:lnSpc>
                <a:spcPct val="11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dirty="0"/>
              <a:t>Добавлять варианты перевода.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F8427D-1870-4601-8A72-708F9B6616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99" y="1958000"/>
            <a:ext cx="6482201" cy="29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12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  <a:r>
              <a:rPr lang="en-US" dirty="0"/>
              <a:t> </a:t>
            </a:r>
            <a:r>
              <a:rPr lang="ru-RU" dirty="0"/>
              <a:t>и инструменты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коллективных переводов </a:t>
            </a:r>
            <a:r>
              <a:rPr lang="en-US" dirty="0"/>
              <a:t>Notabenoid </a:t>
            </a:r>
            <a:r>
              <a:rPr lang="ru-RU" dirty="0"/>
              <a:t>– </a:t>
            </a:r>
            <a:r>
              <a:rPr lang="en-US" dirty="0">
                <a:hlinkClick r:id="rId2"/>
              </a:rPr>
              <a:t>http://notabenoid.org/</a:t>
            </a:r>
            <a:endParaRPr lang="en-US" dirty="0"/>
          </a:p>
          <a:p>
            <a:r>
              <a:rPr lang="en-GB" dirty="0"/>
              <a:t>Localization management platform for agile teams – </a:t>
            </a:r>
            <a:r>
              <a:rPr lang="en-GB" dirty="0">
                <a:hlinkClick r:id="rId3"/>
              </a:rPr>
              <a:t>https://crowdin.com/</a:t>
            </a:r>
            <a:endParaRPr lang="en-GB" dirty="0"/>
          </a:p>
          <a:p>
            <a:r>
              <a:rPr lang="ru-RU" dirty="0"/>
              <a:t>Документация </a:t>
            </a:r>
            <a:r>
              <a:rPr lang="en-US" dirty="0"/>
              <a:t>Bootstrap – </a:t>
            </a:r>
            <a:r>
              <a:rPr lang="en-US" dirty="0">
                <a:hlinkClick r:id="rId4"/>
              </a:rPr>
              <a:t>https://getbootstrap.com/docs/5.3</a:t>
            </a:r>
            <a:endParaRPr lang="ru-RU" dirty="0"/>
          </a:p>
          <a:p>
            <a:r>
              <a:rPr lang="ru-RU" dirty="0"/>
              <a:t>Документация </a:t>
            </a:r>
            <a:r>
              <a:rPr lang="en-US" dirty="0"/>
              <a:t>React.js – </a:t>
            </a:r>
            <a:r>
              <a:rPr lang="en-US" dirty="0">
                <a:hlinkClick r:id="rId5"/>
              </a:rPr>
              <a:t>https://react.dev/reference/react</a:t>
            </a:r>
            <a:endParaRPr lang="en-US" dirty="0"/>
          </a:p>
          <a:p>
            <a:r>
              <a:rPr lang="ru-RU" dirty="0"/>
              <a:t>Документация </a:t>
            </a:r>
            <a:r>
              <a:rPr lang="en-US" dirty="0"/>
              <a:t>React Bootstrap – </a:t>
            </a:r>
            <a:r>
              <a:rPr lang="en-US" dirty="0">
                <a:hlinkClick r:id="rId6"/>
              </a:rPr>
              <a:t>https://react-bootstrap.netlify.app/</a:t>
            </a:r>
            <a:r>
              <a:rPr lang="en-US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0391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106547-4637-4D7D-BEEE-BDFFFBC6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GB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E8A20B-D864-4768-8386-A9F5875B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рамках проекта по требованию заказчика был реализован веб-сервис для коллективных переводов.</a:t>
            </a:r>
          </a:p>
          <a:p>
            <a:r>
              <a:rPr lang="ru-RU" dirty="0"/>
              <a:t>В течение всего срока исполнитель и заказчик регулярно проводили собрания для обсуждения реализуемого проекта. Итоговый проект утвержден заказчиком.</a:t>
            </a:r>
          </a:p>
          <a:p>
            <a:r>
              <a:rPr lang="ru-RU" dirty="0"/>
              <a:t>Поскольку проект требует размещения на собственном сервере, что делает затруднительным его запуска для доступном для студентов сервере </a:t>
            </a:r>
            <a:r>
              <a:rPr lang="en-US" dirty="0"/>
              <a:t>kappa, </a:t>
            </a:r>
            <a:r>
              <a:rPr lang="ru-RU" dirty="0"/>
              <a:t>проект получит собственный домен в будущем. Предполагаемый срок – январь 2024 года.</a:t>
            </a:r>
          </a:p>
          <a:p>
            <a:r>
              <a:rPr lang="ru-RU" dirty="0"/>
              <a:t>Планируется дальнейшая разработка и поддержка сервиса, включая (но не ограничиваясь) создание фирменного стиля сайта, расширение функционала редактора, доработку функций сервиса, исправление ошибок.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155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проекту</a:t>
            </a:r>
            <a:endParaRPr lang="en-GB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Сайт будет использоваться командами переводчиков, которым нужно синхронизировать свою работу между участниками команды, а также переводчиками-любителями, которые не имеют собственной команды, и хотят присоединиться к уже существующей команде или набрать новую. Сервис предназначен для открытых любительских переводов и закрытых профессиональных переводов. </a:t>
            </a:r>
          </a:p>
          <a:p>
            <a:r>
              <a:rPr lang="ru-RU" dirty="0"/>
              <a:t>Для работы нужно использовать API </a:t>
            </a:r>
            <a:r>
              <a:rPr lang="en-US" dirty="0"/>
              <a:t>Desman Translate</a:t>
            </a:r>
            <a:r>
              <a:rPr lang="ru-RU" dirty="0"/>
              <a:t>, созданное для разработки этого </a:t>
            </a:r>
            <a:r>
              <a:rPr lang="en-US" dirty="0"/>
              <a:t>web</a:t>
            </a:r>
            <a:r>
              <a:rPr lang="ru-RU" dirty="0"/>
              <a:t>-сервиса.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59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923" y="0"/>
            <a:ext cx="8926678" cy="5099469"/>
          </a:xfrm>
          <a:prstGeom prst="rect">
            <a:avLst/>
          </a:prstGeo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43108AA-ED79-4754-8566-8676F5A94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веб-страниц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807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5AC6D6A-0067-4A8D-969E-1B0E0898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" y="167782"/>
            <a:ext cx="11157358" cy="4756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91E8F42-9675-49EC-A4EA-C0AC5FC06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GB" dirty="0"/>
              <a:t>API </a:t>
            </a:r>
            <a:r>
              <a:rPr lang="ru-RU" dirty="0"/>
              <a:t>веб-сервиса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759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482CEC-FD19-49E6-8B57-6AC9D81DB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45" y="41945"/>
            <a:ext cx="7354436" cy="502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0002076A-4C93-4C72-B9BE-A1E8D802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и взаимодействие пользователя со страницами сайта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12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17256-8271-482D-A791-049C4E26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и взаимодействие пользователя со страницами проекта</a:t>
            </a:r>
            <a:endParaRPr lang="en-GB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72D50F-22D0-4DEE-9778-722F5E160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204" y="8389"/>
            <a:ext cx="8724216" cy="510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4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Страницы веб-сервиса</a:t>
            </a:r>
            <a:endParaRPr lang="en-GB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Frontend </a:t>
            </a:r>
            <a:r>
              <a:rPr lang="ru-RU" dirty="0"/>
              <a:t>сайта создан с помощью </a:t>
            </a:r>
            <a:r>
              <a:rPr lang="en-US" dirty="0"/>
              <a:t>React.js </a:t>
            </a:r>
            <a:r>
              <a:rPr lang="ru-RU" dirty="0"/>
              <a:t>и библиотеки </a:t>
            </a:r>
            <a:r>
              <a:rPr lang="en-US" dirty="0"/>
              <a:t>React Bootstrap. </a:t>
            </a:r>
            <a:r>
              <a:rPr lang="ru-RU" dirty="0"/>
              <a:t>Клиентский интерфейс совершает запросы к </a:t>
            </a:r>
            <a:r>
              <a:rPr lang="en-US" dirty="0"/>
              <a:t>API </a:t>
            </a:r>
            <a:r>
              <a:rPr lang="ru-RU" dirty="0"/>
              <a:t>сервиса и отображает результат на экране пользователя.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44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1FD2D20-E7EA-4A36-9BE5-4F5D9E098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908" y="2846279"/>
            <a:ext cx="8231693" cy="116544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2598238" cy="1600197"/>
          </a:xfrm>
        </p:spPr>
        <p:txBody>
          <a:bodyPr/>
          <a:lstStyle/>
          <a:p>
            <a:r>
              <a:rPr lang="ru-RU" dirty="0"/>
              <a:t>Шапка сайта</a:t>
            </a:r>
            <a:endParaRPr lang="en-GB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4133286"/>
          </a:xfrm>
        </p:spPr>
        <p:txBody>
          <a:bodyPr>
            <a:noAutofit/>
          </a:bodyPr>
          <a:lstStyle/>
          <a:p>
            <a:r>
              <a:rPr lang="ru-RU" dirty="0"/>
              <a:t>Панель навигации будет находиться на каждой странице, кроме редактора текста. На панели находится лого сайта и ссылки на другие страницы.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ru-RU" dirty="0"/>
              <a:t>Функционал: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dirty="0"/>
              <a:t>Переходы по кнопкам на страницы: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300" dirty="0"/>
              <a:t>Главная.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300" dirty="0"/>
              <a:t>Проекты пользователя.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300" dirty="0"/>
              <a:t>Поиск проекта.</a:t>
            </a:r>
          </a:p>
          <a:p>
            <a:pPr marL="742950" lvl="1" indent="-2857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ru-RU" sz="1300" dirty="0"/>
              <a:t>Если пользователь не авторизован: авторизация и регистрация.</a:t>
            </a:r>
          </a:p>
          <a:p>
            <a:pPr marL="285750" indent="-285750">
              <a:lnSpc>
                <a:spcPct val="10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ru-RU" dirty="0"/>
              <a:t>Кнопка с логином авторизованного пользователя, по которой можно перейти в личный кабинет.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07926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119</TotalTime>
  <Words>1134</Words>
  <Application>Microsoft Office PowerPoint</Application>
  <PresentationFormat>Широкоэкранный</PresentationFormat>
  <Paragraphs>102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8" baseType="lpstr">
      <vt:lpstr>Arial</vt:lpstr>
      <vt:lpstr>Century Schoolbook</vt:lpstr>
      <vt:lpstr>Wingdings 2</vt:lpstr>
      <vt:lpstr>View</vt:lpstr>
      <vt:lpstr>Веб-сервис для коллективных переводов Desman Translate</vt:lpstr>
      <vt:lpstr>Требования к проекту</vt:lpstr>
      <vt:lpstr>Требования к проекту</vt:lpstr>
      <vt:lpstr>Структура веб-страниц</vt:lpstr>
      <vt:lpstr>Структура API веб-сервиса</vt:lpstr>
      <vt:lpstr>Доступ и взаимодействие пользователя со страницами сайта</vt:lpstr>
      <vt:lpstr>Доступ и взаимодействие пользователя со страницами проекта</vt:lpstr>
      <vt:lpstr>Страницы веб-сервиса</vt:lpstr>
      <vt:lpstr>Шапка сайта</vt:lpstr>
      <vt:lpstr>Страница регистрации</vt:lpstr>
      <vt:lpstr>Страница авторизации</vt:lpstr>
      <vt:lpstr>Главная страница</vt:lpstr>
      <vt:lpstr>Список проектов</vt:lpstr>
      <vt:lpstr>Список приглашений</vt:lpstr>
      <vt:lpstr>Страница пользователя</vt:lpstr>
      <vt:lpstr>Страница пользователя</vt:lpstr>
      <vt:lpstr>Создание проекта</vt:lpstr>
      <vt:lpstr>Страница проекта</vt:lpstr>
      <vt:lpstr>Страница проекта</vt:lpstr>
      <vt:lpstr>Страница проекта</vt:lpstr>
      <vt:lpstr>Добавление раздела</vt:lpstr>
      <vt:lpstr>Редактор отрывков</vt:lpstr>
      <vt:lpstr>Источники и инструменты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Веб-сервис для коллективных переводов Desman Translate</dc:title>
  <dc:creator>Софья Зименкова</dc:creator>
  <cp:lastModifiedBy>Софья Зименкова</cp:lastModifiedBy>
  <cp:revision>15</cp:revision>
  <dcterms:created xsi:type="dcterms:W3CDTF">2023-11-01T09:48:17Z</dcterms:created>
  <dcterms:modified xsi:type="dcterms:W3CDTF">2023-12-26T18:09:42Z</dcterms:modified>
</cp:coreProperties>
</file>