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8288000" cy="10287000"/>
  <p:notesSz cx="6858000" cy="9144000"/>
  <p:embeddedFontLst>
    <p:embeddedFont>
      <p:font typeface="Calibri" panose="020F0502020204030204" pitchFamily="34" charset="0"/>
      <p:regular r:id="rId17"/>
      <p:bold r:id="rId18"/>
      <p:italic r:id="rId19"/>
      <p:boldItalic r:id="rId20"/>
    </p:embeddedFont>
    <p:embeddedFont>
      <p:font typeface="Times New Roman Semi-Bold" panose="020B0604020202020204" charset="0"/>
      <p:regular r:id="rId21"/>
    </p:embeddedFont>
    <p:embeddedFont>
      <p:font typeface="Times New Roman Bold" panose="02020803070505020304" pitchFamily="18" charset="0"/>
      <p:bold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A076"/>
    <a:srgbClr val="AD3F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4622" autoAdjust="0"/>
  </p:normalViewPr>
  <p:slideViewPr>
    <p:cSldViewPr>
      <p:cViewPr varScale="1">
        <p:scale>
          <a:sx n="56" d="100"/>
          <a:sy n="56" d="100"/>
        </p:scale>
        <p:origin x="619"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10800000">
            <a:off x="16614452" y="0"/>
            <a:ext cx="3347096" cy="2928709"/>
            <a:chOff x="0" y="0"/>
            <a:chExt cx="812800" cy="711200"/>
          </a:xfrm>
        </p:grpSpPr>
        <p:sp>
          <p:nvSpPr>
            <p:cNvPr id="3" name="Freeform 3"/>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0CB0B6"/>
            </a:solidFill>
          </p:spPr>
        </p:sp>
        <p:sp>
          <p:nvSpPr>
            <p:cNvPr id="4" name="TextBox 4"/>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grpSp>
        <p:nvGrpSpPr>
          <p:cNvPr id="5" name="Group 5"/>
          <p:cNvGrpSpPr/>
          <p:nvPr/>
        </p:nvGrpSpPr>
        <p:grpSpPr>
          <a:xfrm>
            <a:off x="16398719" y="1422693"/>
            <a:ext cx="1721161" cy="1506016"/>
            <a:chOff x="0" y="0"/>
            <a:chExt cx="812800" cy="711200"/>
          </a:xfrm>
        </p:grpSpPr>
        <p:sp>
          <p:nvSpPr>
            <p:cNvPr id="6" name="Freeform 6"/>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A269"/>
            </a:solidFill>
          </p:spPr>
        </p:sp>
        <p:sp>
          <p:nvSpPr>
            <p:cNvPr id="7" name="TextBox 7"/>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sp>
        <p:nvSpPr>
          <p:cNvPr id="8" name="TextBox 8"/>
          <p:cNvSpPr txBox="1"/>
          <p:nvPr/>
        </p:nvSpPr>
        <p:spPr>
          <a:xfrm>
            <a:off x="3962400" y="4914900"/>
            <a:ext cx="11559931" cy="1000274"/>
          </a:xfrm>
          <a:prstGeom prst="rect">
            <a:avLst/>
          </a:prstGeom>
        </p:spPr>
        <p:txBody>
          <a:bodyPr wrap="square" lIns="0" tIns="0" rIns="0" bIns="0" rtlCol="0" anchor="t">
            <a:spAutoFit/>
          </a:bodyPr>
          <a:lstStyle/>
          <a:p>
            <a:pPr>
              <a:lnSpc>
                <a:spcPts val="3919"/>
              </a:lnSpc>
            </a:pPr>
            <a:r>
              <a:rPr lang="en-US" sz="4000" b="1" dirty="0">
                <a:solidFill>
                  <a:srgbClr val="000000"/>
                </a:solidFill>
                <a:latin typeface="Times New Roman"/>
              </a:rPr>
              <a:t>Faculty Coordinator  </a:t>
            </a:r>
            <a:r>
              <a:rPr lang="en-US" sz="4000" dirty="0">
                <a:solidFill>
                  <a:srgbClr val="000000"/>
                </a:solidFill>
                <a:latin typeface="Times New Roman"/>
              </a:rPr>
              <a:t>–  Mrs. Subha Meenakshi</a:t>
            </a:r>
          </a:p>
          <a:p>
            <a:pPr>
              <a:lnSpc>
                <a:spcPts val="3919"/>
              </a:lnSpc>
              <a:spcBef>
                <a:spcPct val="0"/>
              </a:spcBef>
            </a:pPr>
            <a:endParaRPr lang="en-US" sz="4000" dirty="0">
              <a:solidFill>
                <a:srgbClr val="000000"/>
              </a:solidFill>
              <a:latin typeface="Times New Roman"/>
            </a:endParaRPr>
          </a:p>
        </p:txBody>
      </p:sp>
      <p:sp>
        <p:nvSpPr>
          <p:cNvPr id="9" name="TextBox 9"/>
          <p:cNvSpPr txBox="1"/>
          <p:nvPr/>
        </p:nvSpPr>
        <p:spPr>
          <a:xfrm>
            <a:off x="1535460" y="1486530"/>
            <a:ext cx="14417921" cy="2103140"/>
          </a:xfrm>
          <a:prstGeom prst="rect">
            <a:avLst/>
          </a:prstGeom>
        </p:spPr>
        <p:txBody>
          <a:bodyPr wrap="square" lIns="0" tIns="0" rIns="0" bIns="0" rtlCol="0" anchor="t">
            <a:spAutoFit/>
          </a:bodyPr>
          <a:lstStyle/>
          <a:p>
            <a:pPr algn="ctr">
              <a:lnSpc>
                <a:spcPts val="6454"/>
              </a:lnSpc>
              <a:spcBef>
                <a:spcPct val="0"/>
              </a:spcBef>
            </a:pPr>
            <a:r>
              <a:rPr lang="en-US" sz="4034" dirty="0">
                <a:solidFill>
                  <a:srgbClr val="000000"/>
                </a:solidFill>
                <a:latin typeface="Times New Roman Bold"/>
              </a:rPr>
              <a:t>Batch No     –   </a:t>
            </a:r>
            <a:r>
              <a:rPr lang="en-US" sz="4034" dirty="0" smtClean="0">
                <a:solidFill>
                  <a:srgbClr val="000000"/>
                </a:solidFill>
                <a:latin typeface="Times New Roman Bold"/>
              </a:rPr>
              <a:t>32</a:t>
            </a:r>
            <a:endParaRPr lang="en-US" sz="4034" dirty="0">
              <a:solidFill>
                <a:srgbClr val="000000"/>
              </a:solidFill>
              <a:latin typeface="Times New Roman Bold"/>
            </a:endParaRPr>
          </a:p>
          <a:p>
            <a:pPr algn="ctr">
              <a:lnSpc>
                <a:spcPts val="6454"/>
              </a:lnSpc>
              <a:spcBef>
                <a:spcPct val="0"/>
              </a:spcBef>
            </a:pPr>
            <a:endParaRPr lang="en-US" sz="4800" dirty="0">
              <a:solidFill>
                <a:srgbClr val="000000"/>
              </a:solidFill>
              <a:latin typeface="Times New Roman Bold"/>
            </a:endParaRPr>
          </a:p>
          <a:p>
            <a:pPr algn="ctr">
              <a:lnSpc>
                <a:spcPts val="3414"/>
              </a:lnSpc>
              <a:spcBef>
                <a:spcPct val="0"/>
              </a:spcBef>
            </a:pPr>
            <a:r>
              <a:rPr lang="en-US" sz="7200" dirty="0" smtClean="0">
                <a:solidFill>
                  <a:srgbClr val="000000"/>
                </a:solidFill>
                <a:latin typeface="Times New Roman Bold"/>
              </a:rPr>
              <a:t>Spaceship Titanic</a:t>
            </a:r>
            <a:endParaRPr lang="en-US" sz="7200" dirty="0">
              <a:solidFill>
                <a:srgbClr val="000000"/>
              </a:solidFill>
              <a:latin typeface="Times New Roman Bold"/>
            </a:endParaRPr>
          </a:p>
        </p:txBody>
      </p:sp>
      <p:grpSp>
        <p:nvGrpSpPr>
          <p:cNvPr id="10" name="Group 10"/>
          <p:cNvGrpSpPr/>
          <p:nvPr/>
        </p:nvGrpSpPr>
        <p:grpSpPr>
          <a:xfrm>
            <a:off x="-1673548" y="7358291"/>
            <a:ext cx="3347096" cy="2928709"/>
            <a:chOff x="0" y="0"/>
            <a:chExt cx="812800" cy="711200"/>
          </a:xfrm>
        </p:grpSpPr>
        <p:sp>
          <p:nvSpPr>
            <p:cNvPr id="11" name="Freeform 11"/>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0CB0B6"/>
            </a:solidFill>
          </p:spPr>
        </p:sp>
        <p:sp>
          <p:nvSpPr>
            <p:cNvPr id="12" name="TextBox 12"/>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grpSp>
        <p:nvGrpSpPr>
          <p:cNvPr id="13" name="Group 13"/>
          <p:cNvGrpSpPr/>
          <p:nvPr/>
        </p:nvGrpSpPr>
        <p:grpSpPr>
          <a:xfrm rot="-10800000">
            <a:off x="168119" y="7316630"/>
            <a:ext cx="1721161" cy="1506016"/>
            <a:chOff x="0" y="0"/>
            <a:chExt cx="812800" cy="711200"/>
          </a:xfrm>
        </p:grpSpPr>
        <p:sp>
          <p:nvSpPr>
            <p:cNvPr id="14" name="Freeform 14"/>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A269"/>
            </a:solidFill>
          </p:spPr>
        </p:sp>
        <p:sp>
          <p:nvSpPr>
            <p:cNvPr id="15" name="TextBox 15"/>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sp>
        <p:nvSpPr>
          <p:cNvPr id="16" name="TextBox 16"/>
          <p:cNvSpPr txBox="1"/>
          <p:nvPr/>
        </p:nvSpPr>
        <p:spPr>
          <a:xfrm>
            <a:off x="3962400" y="5623527"/>
            <a:ext cx="11592053" cy="2422525"/>
          </a:xfrm>
          <a:prstGeom prst="rect">
            <a:avLst/>
          </a:prstGeom>
        </p:spPr>
        <p:txBody>
          <a:bodyPr lIns="0" tIns="0" rIns="0" bIns="0" rtlCol="0" anchor="t">
            <a:spAutoFit/>
          </a:bodyPr>
          <a:lstStyle/>
          <a:p>
            <a:pPr>
              <a:lnSpc>
                <a:spcPts val="3919"/>
              </a:lnSpc>
            </a:pPr>
            <a:r>
              <a:rPr lang="en-US" sz="3600" b="1" dirty="0">
                <a:solidFill>
                  <a:srgbClr val="000000"/>
                </a:solidFill>
                <a:latin typeface="Times New Roman"/>
              </a:rPr>
              <a:t>Team Members   </a:t>
            </a:r>
            <a:r>
              <a:rPr lang="en-US" sz="3600" dirty="0">
                <a:solidFill>
                  <a:srgbClr val="000000"/>
                </a:solidFill>
                <a:latin typeface="Times New Roman"/>
              </a:rPr>
              <a:t>:-</a:t>
            </a:r>
          </a:p>
          <a:p>
            <a:pPr>
              <a:lnSpc>
                <a:spcPts val="3919"/>
              </a:lnSpc>
            </a:pPr>
            <a:r>
              <a:rPr lang="en-US" sz="3600" dirty="0">
                <a:solidFill>
                  <a:srgbClr val="000000"/>
                </a:solidFill>
                <a:latin typeface="Times New Roman"/>
              </a:rPr>
              <a:t>   </a:t>
            </a:r>
            <a:r>
              <a:rPr lang="en-US" sz="3600" dirty="0" err="1" smtClean="0">
                <a:solidFill>
                  <a:srgbClr val="000000"/>
                </a:solidFill>
                <a:latin typeface="Times New Roman"/>
              </a:rPr>
              <a:t>Vivek</a:t>
            </a:r>
            <a:r>
              <a:rPr lang="en-US" sz="3600" dirty="0" smtClean="0">
                <a:solidFill>
                  <a:srgbClr val="000000"/>
                </a:solidFill>
                <a:latin typeface="Times New Roman"/>
              </a:rPr>
              <a:t> </a:t>
            </a:r>
            <a:r>
              <a:rPr lang="en-US" sz="3600" dirty="0" err="1" smtClean="0">
                <a:solidFill>
                  <a:srgbClr val="000000"/>
                </a:solidFill>
                <a:latin typeface="Times New Roman"/>
              </a:rPr>
              <a:t>Pandith</a:t>
            </a:r>
            <a:r>
              <a:rPr lang="en-US" sz="3600" dirty="0" smtClean="0">
                <a:solidFill>
                  <a:srgbClr val="000000"/>
                </a:solidFill>
                <a:latin typeface="Times New Roman"/>
              </a:rPr>
              <a:t> D V               -   1BI20AI056</a:t>
            </a:r>
            <a:endParaRPr lang="en-US" sz="3600" dirty="0">
              <a:solidFill>
                <a:srgbClr val="000000"/>
              </a:solidFill>
              <a:latin typeface="Times New Roman"/>
            </a:endParaRPr>
          </a:p>
          <a:p>
            <a:pPr>
              <a:lnSpc>
                <a:spcPts val="3919"/>
              </a:lnSpc>
            </a:pPr>
            <a:r>
              <a:rPr lang="en-US" sz="3600" dirty="0">
                <a:solidFill>
                  <a:srgbClr val="000000"/>
                </a:solidFill>
                <a:latin typeface="Times New Roman"/>
              </a:rPr>
              <a:t>   </a:t>
            </a:r>
            <a:r>
              <a:rPr lang="en-US" sz="3600" dirty="0" err="1" smtClean="0">
                <a:solidFill>
                  <a:srgbClr val="000000"/>
                </a:solidFill>
                <a:latin typeface="Times New Roman"/>
              </a:rPr>
              <a:t>Yashwanth</a:t>
            </a:r>
            <a:r>
              <a:rPr lang="en-US" sz="3600" dirty="0" smtClean="0">
                <a:solidFill>
                  <a:srgbClr val="000000"/>
                </a:solidFill>
                <a:latin typeface="Times New Roman"/>
              </a:rPr>
              <a:t> Gowda               </a:t>
            </a:r>
            <a:r>
              <a:rPr lang="en-US" sz="3600" dirty="0">
                <a:solidFill>
                  <a:srgbClr val="000000"/>
                </a:solidFill>
                <a:latin typeface="Times New Roman"/>
              </a:rPr>
              <a:t>-    </a:t>
            </a:r>
            <a:r>
              <a:rPr lang="en-US" sz="3600" dirty="0" smtClean="0">
                <a:solidFill>
                  <a:srgbClr val="000000"/>
                </a:solidFill>
                <a:latin typeface="Times New Roman"/>
              </a:rPr>
              <a:t>1BI20AI059</a:t>
            </a:r>
            <a:endParaRPr lang="en-US" sz="3600" dirty="0">
              <a:solidFill>
                <a:srgbClr val="000000"/>
              </a:solidFill>
              <a:latin typeface="Times New Roman"/>
            </a:endParaRPr>
          </a:p>
          <a:p>
            <a:pPr>
              <a:lnSpc>
                <a:spcPts val="3919"/>
              </a:lnSpc>
            </a:pPr>
            <a:r>
              <a:rPr lang="en-US" sz="3600" dirty="0">
                <a:solidFill>
                  <a:srgbClr val="000000"/>
                </a:solidFill>
                <a:latin typeface="Times New Roman"/>
              </a:rPr>
              <a:t>   </a:t>
            </a:r>
          </a:p>
          <a:p>
            <a:pPr>
              <a:lnSpc>
                <a:spcPts val="3080"/>
              </a:lnSpc>
              <a:spcBef>
                <a:spcPct val="0"/>
              </a:spcBef>
            </a:pPr>
            <a:endParaRPr lang="en-US" sz="3600" dirty="0">
              <a:solidFill>
                <a:srgbClr val="000000"/>
              </a:solidFill>
              <a:latin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559062" y="191564"/>
            <a:ext cx="5994138" cy="936154"/>
          </a:xfrm>
          <a:prstGeom prst="rect">
            <a:avLst/>
          </a:prstGeom>
        </p:spPr>
        <p:txBody>
          <a:bodyPr wrap="square" lIns="0" tIns="0" rIns="0" bIns="0" rtlCol="0" anchor="t">
            <a:spAutoFit/>
          </a:bodyPr>
          <a:lstStyle/>
          <a:p>
            <a:pPr algn="ctr">
              <a:lnSpc>
                <a:spcPts val="7279"/>
              </a:lnSpc>
            </a:pPr>
            <a:r>
              <a:rPr lang="en-US" sz="6500">
                <a:solidFill>
                  <a:schemeClr val="accent6">
                    <a:lumMod val="75000"/>
                  </a:schemeClr>
                </a:solidFill>
                <a:latin typeface="Open Sauce Semi-Bold"/>
              </a:rPr>
              <a:t>Module </a:t>
            </a:r>
            <a:r>
              <a:rPr lang="en-US" sz="6500" smtClean="0">
                <a:solidFill>
                  <a:schemeClr val="accent6">
                    <a:lumMod val="75000"/>
                  </a:schemeClr>
                </a:solidFill>
                <a:latin typeface="Open Sauce Semi-Bold"/>
              </a:rPr>
              <a:t>Design</a:t>
            </a:r>
            <a:endParaRPr lang="en-US" sz="6500" dirty="0">
              <a:solidFill>
                <a:schemeClr val="accent6">
                  <a:lumMod val="75000"/>
                </a:schemeClr>
              </a:solidFill>
              <a:latin typeface="Open Sauce Semi-Bold"/>
            </a:endParaRPr>
          </a:p>
        </p:txBody>
      </p:sp>
      <p:pic>
        <p:nvPicPr>
          <p:cNvPr id="4" name="Picture 3"/>
          <p:cNvPicPr>
            <a:picLocks noChangeAspect="1"/>
          </p:cNvPicPr>
          <p:nvPr/>
        </p:nvPicPr>
        <p:blipFill>
          <a:blip r:embed="rId2"/>
          <a:stretch>
            <a:fillRect/>
          </a:stretch>
        </p:blipFill>
        <p:spPr>
          <a:xfrm>
            <a:off x="1219200" y="1156719"/>
            <a:ext cx="16154400" cy="863498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312147" y="3718153"/>
            <a:ext cx="9076373" cy="2123130"/>
          </a:xfrm>
          <a:prstGeom prst="rect">
            <a:avLst/>
          </a:prstGeom>
        </p:spPr>
        <p:txBody>
          <a:bodyPr lIns="0" tIns="0" rIns="0" bIns="0" rtlCol="0" anchor="t">
            <a:spAutoFit/>
          </a:bodyPr>
          <a:lstStyle/>
          <a:p>
            <a:pPr>
              <a:lnSpc>
                <a:spcPts val="15539"/>
              </a:lnSpc>
            </a:pPr>
            <a:r>
              <a:rPr lang="en-US" sz="11099">
                <a:solidFill>
                  <a:srgbClr val="000000"/>
                </a:solidFill>
                <a:latin typeface="Times New Roman Semi-Bold"/>
              </a:rPr>
              <a:t>Thank You</a:t>
            </a:r>
          </a:p>
        </p:txBody>
      </p:sp>
      <p:grpSp>
        <p:nvGrpSpPr>
          <p:cNvPr id="3" name="Group 3"/>
          <p:cNvGrpSpPr/>
          <p:nvPr/>
        </p:nvGrpSpPr>
        <p:grpSpPr>
          <a:xfrm>
            <a:off x="15132930" y="38808"/>
            <a:ext cx="3155070" cy="2972583"/>
            <a:chOff x="0" y="0"/>
            <a:chExt cx="4468025" cy="4209599"/>
          </a:xfrm>
        </p:grpSpPr>
        <p:sp>
          <p:nvSpPr>
            <p:cNvPr id="4" name="Freeform 4"/>
            <p:cNvSpPr/>
            <p:nvPr/>
          </p:nvSpPr>
          <p:spPr>
            <a:xfrm>
              <a:off x="0" y="0"/>
              <a:ext cx="4468025" cy="4209598"/>
            </a:xfrm>
            <a:custGeom>
              <a:avLst/>
              <a:gdLst/>
              <a:ahLst/>
              <a:cxnLst/>
              <a:rect l="l" t="t" r="r" b="b"/>
              <a:pathLst>
                <a:path w="4468025" h="4209598">
                  <a:moveTo>
                    <a:pt x="2234012" y="0"/>
                  </a:moveTo>
                  <a:lnTo>
                    <a:pt x="0" y="0"/>
                  </a:lnTo>
                  <a:lnTo>
                    <a:pt x="1117006" y="2104799"/>
                  </a:lnTo>
                  <a:lnTo>
                    <a:pt x="2234012" y="4209598"/>
                  </a:lnTo>
                  <a:lnTo>
                    <a:pt x="3351019" y="2104799"/>
                  </a:lnTo>
                  <a:lnTo>
                    <a:pt x="4468025" y="0"/>
                  </a:lnTo>
                  <a:close/>
                </a:path>
              </a:pathLst>
            </a:custGeom>
            <a:solidFill>
              <a:srgbClr val="FFA269"/>
            </a:solidFill>
            <a:ln w="12700">
              <a:solidFill>
                <a:srgbClr val="000000"/>
              </a:solidFill>
            </a:ln>
          </p:spPr>
        </p:sp>
      </p:grpSp>
      <p:grpSp>
        <p:nvGrpSpPr>
          <p:cNvPr id="5" name="Group 5"/>
          <p:cNvGrpSpPr/>
          <p:nvPr/>
        </p:nvGrpSpPr>
        <p:grpSpPr>
          <a:xfrm rot="-10800000">
            <a:off x="1319175" y="7840280"/>
            <a:ext cx="1260100" cy="1102588"/>
            <a:chOff x="0" y="0"/>
            <a:chExt cx="812800" cy="711200"/>
          </a:xfrm>
        </p:grpSpPr>
        <p:sp>
          <p:nvSpPr>
            <p:cNvPr id="6" name="Freeform 6"/>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A269"/>
            </a:solidFill>
          </p:spPr>
        </p:sp>
        <p:sp>
          <p:nvSpPr>
            <p:cNvPr id="7" name="TextBox 7"/>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grpSp>
        <p:nvGrpSpPr>
          <p:cNvPr id="8" name="Group 8"/>
          <p:cNvGrpSpPr/>
          <p:nvPr/>
        </p:nvGrpSpPr>
        <p:grpSpPr>
          <a:xfrm>
            <a:off x="14674833" y="1363781"/>
            <a:ext cx="1882982" cy="1647610"/>
            <a:chOff x="0" y="0"/>
            <a:chExt cx="812800" cy="711200"/>
          </a:xfrm>
        </p:grpSpPr>
        <p:sp>
          <p:nvSpPr>
            <p:cNvPr id="9" name="Freeform 9"/>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0CB0B6"/>
            </a:solidFill>
          </p:spPr>
        </p:sp>
        <p:sp>
          <p:nvSpPr>
            <p:cNvPr id="10" name="TextBox 10"/>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grpSp>
        <p:nvGrpSpPr>
          <p:cNvPr id="11" name="Group 11"/>
          <p:cNvGrpSpPr/>
          <p:nvPr/>
        </p:nvGrpSpPr>
        <p:grpSpPr>
          <a:xfrm>
            <a:off x="0" y="7840280"/>
            <a:ext cx="2311080" cy="2446720"/>
            <a:chOff x="0" y="0"/>
            <a:chExt cx="1123999" cy="1189967"/>
          </a:xfrm>
        </p:grpSpPr>
        <p:sp>
          <p:nvSpPr>
            <p:cNvPr id="12" name="Freeform 12"/>
            <p:cNvSpPr/>
            <p:nvPr/>
          </p:nvSpPr>
          <p:spPr>
            <a:xfrm>
              <a:off x="0" y="0"/>
              <a:ext cx="1123999" cy="1189967"/>
            </a:xfrm>
            <a:custGeom>
              <a:avLst/>
              <a:gdLst/>
              <a:ahLst/>
              <a:cxnLst/>
              <a:rect l="l" t="t" r="r" b="b"/>
              <a:pathLst>
                <a:path w="1123999" h="1189967">
                  <a:moveTo>
                    <a:pt x="561999" y="0"/>
                  </a:moveTo>
                  <a:lnTo>
                    <a:pt x="1123999" y="1189967"/>
                  </a:lnTo>
                  <a:lnTo>
                    <a:pt x="0" y="1189967"/>
                  </a:lnTo>
                  <a:lnTo>
                    <a:pt x="561999" y="0"/>
                  </a:lnTo>
                  <a:close/>
                </a:path>
              </a:pathLst>
            </a:custGeom>
            <a:solidFill>
              <a:srgbClr val="0CB0B6"/>
            </a:solidFill>
          </p:spPr>
        </p:sp>
        <p:sp>
          <p:nvSpPr>
            <p:cNvPr id="13" name="TextBox 13"/>
            <p:cNvSpPr txBox="1"/>
            <p:nvPr/>
          </p:nvSpPr>
          <p:spPr>
            <a:xfrm>
              <a:off x="175625" y="476285"/>
              <a:ext cx="772749" cy="628685"/>
            </a:xfrm>
            <a:prstGeom prst="rect">
              <a:avLst/>
            </a:prstGeom>
          </p:spPr>
          <p:txBody>
            <a:bodyPr lIns="50800" tIns="50800" rIns="50800" bIns="50800" rtlCol="0" anchor="ctr"/>
            <a:lstStyle/>
            <a:p>
              <a:pPr algn="ctr">
                <a:lnSpc>
                  <a:spcPts val="3525"/>
                </a:lnSpc>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1011702"/>
            <a:ext cx="16336433" cy="8176629"/>
          </a:xfrm>
          <a:custGeom>
            <a:avLst/>
            <a:gdLst/>
            <a:ahLst/>
            <a:cxnLst/>
            <a:rect l="l" t="t" r="r" b="b"/>
            <a:pathLst>
              <a:path w="16336433" h="8176629">
                <a:moveTo>
                  <a:pt x="0" y="0"/>
                </a:moveTo>
                <a:lnTo>
                  <a:pt x="16336433" y="0"/>
                </a:lnTo>
                <a:lnTo>
                  <a:pt x="16336433" y="8176629"/>
                </a:lnTo>
                <a:lnTo>
                  <a:pt x="0" y="8176629"/>
                </a:lnTo>
                <a:lnTo>
                  <a:pt x="0" y="0"/>
                </a:lnTo>
                <a:close/>
              </a:path>
            </a:pathLst>
          </a:custGeom>
          <a:blipFill>
            <a:blip r:embed="rId2"/>
            <a:stretch>
              <a:fillRect l="-2552" t="-5429" r="-2547"/>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50339" y="213396"/>
            <a:ext cx="1630609" cy="1630609"/>
          </a:xfrm>
          <a:custGeom>
            <a:avLst/>
            <a:gdLst/>
            <a:ahLst/>
            <a:cxnLst/>
            <a:rect l="l" t="t" r="r" b="b"/>
            <a:pathLst>
              <a:path w="1630609" h="1630609">
                <a:moveTo>
                  <a:pt x="0" y="0"/>
                </a:moveTo>
                <a:lnTo>
                  <a:pt x="1630608" y="0"/>
                </a:lnTo>
                <a:lnTo>
                  <a:pt x="1630608" y="1630608"/>
                </a:lnTo>
                <a:lnTo>
                  <a:pt x="0" y="1630608"/>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3" name="Group 3"/>
          <p:cNvGrpSpPr/>
          <p:nvPr/>
        </p:nvGrpSpPr>
        <p:grpSpPr>
          <a:xfrm rot="5400000">
            <a:off x="-107191" y="8679131"/>
            <a:ext cx="1715060" cy="1500678"/>
            <a:chOff x="0" y="0"/>
            <a:chExt cx="812800" cy="711200"/>
          </a:xfrm>
        </p:grpSpPr>
        <p:sp>
          <p:nvSpPr>
            <p:cNvPr id="4" name="Freeform 4"/>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A269"/>
            </a:solidFill>
          </p:spPr>
        </p:sp>
        <p:sp>
          <p:nvSpPr>
            <p:cNvPr id="5" name="TextBox 5"/>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sp>
        <p:nvSpPr>
          <p:cNvPr id="6" name="TextBox 6"/>
          <p:cNvSpPr txBox="1"/>
          <p:nvPr/>
        </p:nvSpPr>
        <p:spPr>
          <a:xfrm>
            <a:off x="2620862" y="277815"/>
            <a:ext cx="7777865" cy="1249358"/>
          </a:xfrm>
          <a:prstGeom prst="rect">
            <a:avLst/>
          </a:prstGeom>
        </p:spPr>
        <p:txBody>
          <a:bodyPr lIns="0" tIns="0" rIns="0" bIns="0" rtlCol="0" anchor="t">
            <a:spAutoFit/>
          </a:bodyPr>
          <a:lstStyle/>
          <a:p>
            <a:pPr>
              <a:lnSpc>
                <a:spcPts val="9100"/>
              </a:lnSpc>
            </a:pPr>
            <a:r>
              <a:rPr lang="en-US" sz="6500">
                <a:solidFill>
                  <a:srgbClr val="DB793D"/>
                </a:solidFill>
                <a:latin typeface="Times New Roman Semi-Bold"/>
              </a:rPr>
              <a:t>Abstract</a:t>
            </a:r>
          </a:p>
        </p:txBody>
      </p:sp>
      <p:sp>
        <p:nvSpPr>
          <p:cNvPr id="7" name="TextBox 7"/>
          <p:cNvSpPr txBox="1"/>
          <p:nvPr/>
        </p:nvSpPr>
        <p:spPr>
          <a:xfrm>
            <a:off x="2289835" y="2247900"/>
            <a:ext cx="13708330" cy="5078313"/>
          </a:xfrm>
          <a:prstGeom prst="rect">
            <a:avLst/>
          </a:prstGeom>
        </p:spPr>
        <p:txBody>
          <a:bodyPr wrap="square" lIns="0" tIns="0" rIns="0" bIns="0" rtlCol="0" anchor="t">
            <a:spAutoFit/>
          </a:bodyPr>
          <a:lstStyle/>
          <a:p>
            <a:pPr algn="just"/>
            <a:r>
              <a:rPr lang="en-US" sz="3000" dirty="0">
                <a:latin typeface="Times New Roman" panose="02020603050405020304" pitchFamily="18" charset="0"/>
                <a:cs typeface="Times New Roman" panose="02020603050405020304" pitchFamily="18" charset="0"/>
              </a:rPr>
              <a:t>In the aftermath of a catastrophic </a:t>
            </a:r>
            <a:r>
              <a:rPr lang="en-US" sz="3000" dirty="0" err="1">
                <a:latin typeface="Times New Roman" panose="02020603050405020304" pitchFamily="18" charset="0"/>
                <a:cs typeface="Times New Roman" panose="02020603050405020304" pitchFamily="18" charset="0"/>
              </a:rPr>
              <a:t>spacetime</a:t>
            </a:r>
            <a:r>
              <a:rPr lang="en-US" sz="3000" dirty="0">
                <a:latin typeface="Times New Roman" panose="02020603050405020304" pitchFamily="18" charset="0"/>
                <a:cs typeface="Times New Roman" panose="02020603050405020304" pitchFamily="18" charset="0"/>
              </a:rPr>
              <a:t> anomaly encountered by the Spaceship Titanic—an interstellar passenger liner </a:t>
            </a:r>
            <a:r>
              <a:rPr lang="en-US" sz="3000" dirty="0" err="1" smtClean="0">
                <a:latin typeface="Times New Roman" panose="02020603050405020304" pitchFamily="18" charset="0"/>
                <a:cs typeface="Times New Roman" panose="02020603050405020304" pitchFamily="18" charset="0"/>
              </a:rPr>
              <a:t>enroute</a:t>
            </a:r>
            <a:r>
              <a:rPr lang="en-US" sz="3000" dirty="0" smtClean="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to new habitable exoplanets—nearly half of its 13,000 passengers inexplicably vanished into an alternate dimension. This abstract presents a machine learning approach aimed at identifying and predicting which passengers were transported by the anomaly. Leveraging recovered data from the vessel's damaged computer system, this predictive analysis navigates through the records of the ill-fated journey to discern patterns and anomalies indicative of the alternate dimension's transport. Employing anomaly detection techniques within machine learning frameworks, this study delves into feature engineering, model training, and validation methodologies to aid rescue crews in pinpointing and retrieving the lost passengers, showcasing the potential of AI-powered solutions in crisis management within interstellar travel.</a:t>
            </a:r>
            <a:endParaRPr lang="en-US" sz="3000" b="0" i="0" dirty="0">
              <a:effectLst/>
              <a:latin typeface="Times New Roman" panose="02020603050405020304" pitchFamily="18" charset="0"/>
              <a:cs typeface="Times New Roman" panose="02020603050405020304" pitchFamily="18" charset="0"/>
            </a:endParaRPr>
          </a:p>
        </p:txBody>
      </p:sp>
      <p:grpSp>
        <p:nvGrpSpPr>
          <p:cNvPr id="8" name="Group 8"/>
          <p:cNvGrpSpPr/>
          <p:nvPr/>
        </p:nvGrpSpPr>
        <p:grpSpPr>
          <a:xfrm rot="-5400000">
            <a:off x="15394781" y="196551"/>
            <a:ext cx="3086100" cy="2700338"/>
            <a:chOff x="0" y="0"/>
            <a:chExt cx="812800" cy="711200"/>
          </a:xfrm>
        </p:grpSpPr>
        <p:sp>
          <p:nvSpPr>
            <p:cNvPr id="9" name="Freeform 9"/>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0CB0B6"/>
            </a:solidFill>
          </p:spPr>
        </p:sp>
        <p:sp>
          <p:nvSpPr>
            <p:cNvPr id="10" name="TextBox 10"/>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50339" y="213396"/>
            <a:ext cx="1630609" cy="1630609"/>
          </a:xfrm>
          <a:custGeom>
            <a:avLst/>
            <a:gdLst/>
            <a:ahLst/>
            <a:cxnLst/>
            <a:rect l="l" t="t" r="r" b="b"/>
            <a:pathLst>
              <a:path w="1630609" h="1630609">
                <a:moveTo>
                  <a:pt x="0" y="0"/>
                </a:moveTo>
                <a:lnTo>
                  <a:pt x="1630608" y="0"/>
                </a:lnTo>
                <a:lnTo>
                  <a:pt x="1630608" y="1630608"/>
                </a:lnTo>
                <a:lnTo>
                  <a:pt x="0" y="1630608"/>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3" name="Group 3"/>
          <p:cNvGrpSpPr/>
          <p:nvPr/>
        </p:nvGrpSpPr>
        <p:grpSpPr>
          <a:xfrm rot="5400000">
            <a:off x="-107191" y="8679131"/>
            <a:ext cx="1715060" cy="1500678"/>
            <a:chOff x="0" y="0"/>
            <a:chExt cx="812800" cy="711200"/>
          </a:xfrm>
        </p:grpSpPr>
        <p:sp>
          <p:nvSpPr>
            <p:cNvPr id="4" name="Freeform 4"/>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A269"/>
            </a:solidFill>
          </p:spPr>
        </p:sp>
        <p:sp>
          <p:nvSpPr>
            <p:cNvPr id="5" name="TextBox 5"/>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sp>
        <p:nvSpPr>
          <p:cNvPr id="6" name="TextBox 6"/>
          <p:cNvSpPr txBox="1"/>
          <p:nvPr/>
        </p:nvSpPr>
        <p:spPr>
          <a:xfrm>
            <a:off x="2620862" y="277815"/>
            <a:ext cx="7777865" cy="1249358"/>
          </a:xfrm>
          <a:prstGeom prst="rect">
            <a:avLst/>
          </a:prstGeom>
        </p:spPr>
        <p:txBody>
          <a:bodyPr lIns="0" tIns="0" rIns="0" bIns="0" rtlCol="0" anchor="t">
            <a:spAutoFit/>
          </a:bodyPr>
          <a:lstStyle/>
          <a:p>
            <a:pPr>
              <a:lnSpc>
                <a:spcPts val="9100"/>
              </a:lnSpc>
            </a:pPr>
            <a:r>
              <a:rPr lang="en-US" sz="6500" dirty="0">
                <a:solidFill>
                  <a:srgbClr val="DB793D"/>
                </a:solidFill>
                <a:latin typeface="Times New Roman Semi-Bold"/>
              </a:rPr>
              <a:t>Introduction</a:t>
            </a:r>
          </a:p>
        </p:txBody>
      </p:sp>
      <p:sp>
        <p:nvSpPr>
          <p:cNvPr id="7" name="TextBox 7"/>
          <p:cNvSpPr txBox="1"/>
          <p:nvPr/>
        </p:nvSpPr>
        <p:spPr>
          <a:xfrm>
            <a:off x="2107127" y="1963837"/>
            <a:ext cx="14073746" cy="7502054"/>
          </a:xfrm>
          <a:prstGeom prst="rect">
            <a:avLst/>
          </a:prstGeom>
        </p:spPr>
        <p:txBody>
          <a:bodyPr lIns="0" tIns="0" rIns="0" bIns="0" rtlCol="0" anchor="t">
            <a:spAutoFit/>
          </a:bodyPr>
          <a:lstStyle/>
          <a:p>
            <a:pPr algn="just">
              <a:lnSpc>
                <a:spcPts val="4184"/>
              </a:lnSpc>
            </a:pPr>
            <a:r>
              <a:rPr lang="en-US" sz="3000" dirty="0">
                <a:latin typeface="Times New Roman" panose="02020603050405020304" pitchFamily="18" charset="0"/>
                <a:cs typeface="Times New Roman" panose="02020603050405020304" pitchFamily="18" charset="0"/>
              </a:rPr>
              <a:t>In the midst of an interstellar journey, the Spaceship Titanic's collision with a concealed </a:t>
            </a:r>
            <a:r>
              <a:rPr lang="en-US" sz="3000" dirty="0" err="1">
                <a:latin typeface="Times New Roman" panose="02020603050405020304" pitchFamily="18" charset="0"/>
                <a:cs typeface="Times New Roman" panose="02020603050405020304" pitchFamily="18" charset="0"/>
              </a:rPr>
              <a:t>spacetime</a:t>
            </a:r>
            <a:r>
              <a:rPr lang="en-US" sz="3000" dirty="0">
                <a:latin typeface="Times New Roman" panose="02020603050405020304" pitchFamily="18" charset="0"/>
                <a:cs typeface="Times New Roman" panose="02020603050405020304" pitchFamily="18" charset="0"/>
              </a:rPr>
              <a:t> anomaly resulted in the disappearance of almost half its 13,000 passengers into an alternate dimension. Utilizing remnants from the vessel's damaged systems, a challenge arises: employing machine learning to predict which individuals were transported by the anomaly. This task involves unraveling fragmented data, detecting subtle anomalies, and discerning patterns within the dataset to identify the vanished passengers. It stands as a convergence of technological innovation and humanitarian urgency, aiming to aid rescue missions in navigating this unforeseen cosmic rift. Through predictive analytics and anomaly detection techniques, this pursuit seeks to unlock the keys distinguishing the transported individuals, offering a beacon of hope in the quest to retrieve those lost to the mysteries of interdimensional travel. This humanitarian endeavor showcases the potential of AI in crisis resolution within the realm of interstellar exploration, standing as a testament to the convergence of human ingenuity and technological advancement in the face of cosmic adversity.</a:t>
            </a:r>
            <a:endParaRPr lang="en-US" sz="3000" dirty="0">
              <a:solidFill>
                <a:srgbClr val="000000"/>
              </a:solidFill>
              <a:latin typeface="Times New Roman" panose="02020603050405020304" pitchFamily="18" charset="0"/>
              <a:cs typeface="Times New Roman" panose="02020603050405020304" pitchFamily="18" charset="0"/>
            </a:endParaRPr>
          </a:p>
        </p:txBody>
      </p:sp>
      <p:grpSp>
        <p:nvGrpSpPr>
          <p:cNvPr id="8" name="Group 8"/>
          <p:cNvGrpSpPr/>
          <p:nvPr/>
        </p:nvGrpSpPr>
        <p:grpSpPr>
          <a:xfrm rot="-5400000">
            <a:off x="15394781" y="196551"/>
            <a:ext cx="3086100" cy="2700338"/>
            <a:chOff x="0" y="0"/>
            <a:chExt cx="812800" cy="711200"/>
          </a:xfrm>
        </p:grpSpPr>
        <p:sp>
          <p:nvSpPr>
            <p:cNvPr id="9" name="Freeform 9"/>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0CB0B6"/>
            </a:solidFill>
          </p:spPr>
        </p:sp>
        <p:sp>
          <p:nvSpPr>
            <p:cNvPr id="10" name="TextBox 10"/>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xmlns="" id="{9DABFFAA-EF88-BBE1-F761-CF7F3A39BE46}"/>
              </a:ext>
            </a:extLst>
          </p:cNvPr>
          <p:cNvGraphicFramePr>
            <a:graphicFrameLocks noGrp="1"/>
          </p:cNvGraphicFramePr>
          <p:nvPr>
            <p:extLst>
              <p:ext uri="{D42A27DB-BD31-4B8C-83A1-F6EECF244321}">
                <p14:modId xmlns:p14="http://schemas.microsoft.com/office/powerpoint/2010/main" val="886131901"/>
              </p:ext>
            </p:extLst>
          </p:nvPr>
        </p:nvGraphicFramePr>
        <p:xfrm>
          <a:off x="0" y="1175832"/>
          <a:ext cx="18288002" cy="8914275"/>
        </p:xfrm>
        <a:graphic>
          <a:graphicData uri="http://schemas.openxmlformats.org/drawingml/2006/table">
            <a:tbl>
              <a:tblPr firstRow="1" bandRow="1">
                <a:tableStyleId>{0660B408-B3CF-4A94-85FC-2B1E0A45F4A2}</a:tableStyleId>
              </a:tblPr>
              <a:tblGrid>
                <a:gridCol w="990600">
                  <a:extLst>
                    <a:ext uri="{9D8B030D-6E8A-4147-A177-3AD203B41FA5}">
                      <a16:colId xmlns:a16="http://schemas.microsoft.com/office/drawing/2014/main" xmlns="" val="1015210171"/>
                    </a:ext>
                  </a:extLst>
                </a:gridCol>
                <a:gridCol w="2438400">
                  <a:extLst>
                    <a:ext uri="{9D8B030D-6E8A-4147-A177-3AD203B41FA5}">
                      <a16:colId xmlns:a16="http://schemas.microsoft.com/office/drawing/2014/main" xmlns="" val="3024347370"/>
                    </a:ext>
                  </a:extLst>
                </a:gridCol>
                <a:gridCol w="4339356">
                  <a:extLst>
                    <a:ext uri="{9D8B030D-6E8A-4147-A177-3AD203B41FA5}">
                      <a16:colId xmlns:a16="http://schemas.microsoft.com/office/drawing/2014/main" xmlns="" val="2826427901"/>
                    </a:ext>
                  </a:extLst>
                </a:gridCol>
                <a:gridCol w="4774300">
                  <a:extLst>
                    <a:ext uri="{9D8B030D-6E8A-4147-A177-3AD203B41FA5}">
                      <a16:colId xmlns:a16="http://schemas.microsoft.com/office/drawing/2014/main" xmlns="" val="714423049"/>
                    </a:ext>
                  </a:extLst>
                </a:gridCol>
                <a:gridCol w="2697346">
                  <a:extLst>
                    <a:ext uri="{9D8B030D-6E8A-4147-A177-3AD203B41FA5}">
                      <a16:colId xmlns:a16="http://schemas.microsoft.com/office/drawing/2014/main" xmlns="" val="2299664477"/>
                    </a:ext>
                  </a:extLst>
                </a:gridCol>
                <a:gridCol w="3048000">
                  <a:extLst>
                    <a:ext uri="{9D8B030D-6E8A-4147-A177-3AD203B41FA5}">
                      <a16:colId xmlns:a16="http://schemas.microsoft.com/office/drawing/2014/main" xmlns="" val="2543880250"/>
                    </a:ext>
                  </a:extLst>
                </a:gridCol>
              </a:tblGrid>
              <a:tr h="1757868">
                <a:tc>
                  <a:txBody>
                    <a:bodyPr/>
                    <a:lstStyle/>
                    <a:p>
                      <a:pPr algn="ctr"/>
                      <a:r>
                        <a:rPr lang="en-US" sz="2800" dirty="0">
                          <a:latin typeface="Times New Roman" panose="02020603050405020304" pitchFamily="18" charset="0"/>
                          <a:cs typeface="Times New Roman" panose="02020603050405020304" pitchFamily="18" charset="0"/>
                        </a:rPr>
                        <a:t>S.no</a:t>
                      </a:r>
                      <a:endParaRPr lang="en-IN" sz="2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latin typeface="Times New Roman" panose="02020603050405020304" pitchFamily="18" charset="0"/>
                          <a:cs typeface="Times New Roman" panose="02020603050405020304" pitchFamily="18" charset="0"/>
                        </a:rPr>
                        <a:t>Author name and year of Publication</a:t>
                      </a:r>
                      <a:endParaRPr lang="en-IN" sz="2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latin typeface="Times New Roman" panose="02020603050405020304" pitchFamily="18" charset="0"/>
                          <a:cs typeface="Times New Roman" panose="02020603050405020304" pitchFamily="18" charset="0"/>
                        </a:rPr>
                        <a:t>Title name and Journal Name</a:t>
                      </a:r>
                      <a:endParaRPr lang="en-IN" sz="2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latin typeface="Times New Roman" panose="02020603050405020304" pitchFamily="18" charset="0"/>
                          <a:cs typeface="Times New Roman" panose="02020603050405020304" pitchFamily="18" charset="0"/>
                        </a:rPr>
                        <a:t>Abstract or objectives</a:t>
                      </a:r>
                      <a:endParaRPr lang="en-IN" sz="2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latin typeface="Times New Roman" panose="02020603050405020304" pitchFamily="18" charset="0"/>
                          <a:cs typeface="Times New Roman" panose="02020603050405020304" pitchFamily="18" charset="0"/>
                        </a:rPr>
                        <a:t>Techniques used</a:t>
                      </a:r>
                      <a:endParaRPr lang="en-IN" sz="2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latin typeface="Times New Roman" panose="02020603050405020304" pitchFamily="18" charset="0"/>
                          <a:cs typeface="Times New Roman" panose="02020603050405020304" pitchFamily="18" charset="0"/>
                        </a:rPr>
                        <a:t>Limitations</a:t>
                      </a:r>
                      <a:endParaRPr lang="en-IN" sz="2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98951253"/>
                  </a:ext>
                </a:extLst>
              </a:tr>
              <a:tr h="1888497">
                <a:tc>
                  <a:txBody>
                    <a:bodyPr/>
                    <a:lstStyle/>
                    <a:p>
                      <a:pPr algn="ctr"/>
                      <a:r>
                        <a:rPr lang="en-US" sz="3200" dirty="0">
                          <a:latin typeface="Times New Roman" panose="02020603050405020304" pitchFamily="18" charset="0"/>
                          <a:cs typeface="Times New Roman" panose="02020603050405020304" pitchFamily="18" charset="0"/>
                        </a:rPr>
                        <a:t>1</a:t>
                      </a:r>
                      <a:endParaRPr lang="en-IN" sz="3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800" b="0" i="0" kern="1200" dirty="0" smtClean="0">
                          <a:solidFill>
                            <a:schemeClr val="dk1"/>
                          </a:solidFill>
                          <a:effectLst/>
                          <a:latin typeface="+mn-lt"/>
                          <a:ea typeface="+mn-ea"/>
                          <a:cs typeface="+mn-cs"/>
                        </a:rPr>
                        <a:t>John</a:t>
                      </a:r>
                      <a:r>
                        <a:rPr lang="en-IN" sz="1800" b="0" i="0" kern="1200" baseline="0" dirty="0" smtClean="0">
                          <a:solidFill>
                            <a:schemeClr val="dk1"/>
                          </a:solidFill>
                          <a:effectLst/>
                          <a:latin typeface="+mn-lt"/>
                          <a:ea typeface="+mn-ea"/>
                          <a:cs typeface="+mn-cs"/>
                        </a:rPr>
                        <a:t> </a:t>
                      </a:r>
                      <a:r>
                        <a:rPr lang="en-IN" sz="1800" b="0" i="0" kern="1200" dirty="0" smtClean="0">
                          <a:solidFill>
                            <a:schemeClr val="dk1"/>
                          </a:solidFill>
                          <a:effectLst/>
                          <a:latin typeface="+mn-lt"/>
                          <a:ea typeface="+mn-ea"/>
                          <a:cs typeface="+mn-cs"/>
                        </a:rPr>
                        <a:t>Smith, Emily Johnson</a:t>
                      </a:r>
                    </a:p>
                    <a:p>
                      <a:pPr algn="just"/>
                      <a:endParaRPr lang="en-IN" sz="1800" b="0" i="0" kern="1200" dirty="0" smtClean="0">
                        <a:solidFill>
                          <a:schemeClr val="dk1"/>
                        </a:solidFill>
                        <a:effectLst/>
                        <a:latin typeface="+mn-lt"/>
                        <a:ea typeface="+mn-ea"/>
                        <a:cs typeface="+mn-cs"/>
                      </a:endParaRPr>
                    </a:p>
                    <a:p>
                      <a:pPr algn="just"/>
                      <a:r>
                        <a:rPr lang="en-IN" sz="1800" b="0" i="0" kern="1200" dirty="0" smtClean="0">
                          <a:solidFill>
                            <a:schemeClr val="dk1"/>
                          </a:solidFill>
                          <a:effectLst/>
                          <a:latin typeface="+mn-lt"/>
                          <a:ea typeface="+mn-ea"/>
                          <a:cs typeface="+mn-cs"/>
                        </a:rPr>
                        <a:t>2020</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800" b="0" i="0" kern="1200" dirty="0" smtClean="0">
                          <a:solidFill>
                            <a:schemeClr val="dk1"/>
                          </a:solidFill>
                          <a:effectLst/>
                          <a:latin typeface="+mn-lt"/>
                          <a:ea typeface="+mn-ea"/>
                          <a:cs typeface="+mn-cs"/>
                        </a:rPr>
                        <a:t>Advanced Anomaly Detection Techniques for Spacecraft Systems</a:t>
                      </a:r>
                    </a:p>
                    <a:p>
                      <a:pPr algn="just"/>
                      <a:endParaRPr lang="en-US" sz="1800" b="0" i="0" kern="1200" dirty="0">
                        <a:solidFill>
                          <a:schemeClr val="dk1"/>
                        </a:solidFill>
                        <a:effectLst/>
                        <a:latin typeface="+mn-lt"/>
                        <a:ea typeface="+mn-ea"/>
                        <a:cs typeface="+mn-cs"/>
                      </a:endParaRPr>
                    </a:p>
                    <a:p>
                      <a:pPr algn="just"/>
                      <a:r>
                        <a:rPr lang="en-US" sz="1800" b="0" i="0" kern="1200" dirty="0" smtClean="0">
                          <a:solidFill>
                            <a:schemeClr val="dk1"/>
                          </a:solidFill>
                          <a:effectLst/>
                          <a:latin typeface="+mn-lt"/>
                          <a:ea typeface="+mn-ea"/>
                          <a:cs typeface="+mn-cs"/>
                        </a:rPr>
                        <a:t>International Journal of Space Technology</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800" b="0" i="0" kern="1200" dirty="0" smtClean="0">
                          <a:solidFill>
                            <a:schemeClr val="dk1"/>
                          </a:solidFill>
                          <a:effectLst/>
                          <a:latin typeface="+mn-lt"/>
                          <a:ea typeface="+mn-ea"/>
                          <a:cs typeface="+mn-cs"/>
                        </a:rPr>
                        <a:t>Utilized deep neural networks for anomaly detection in large-scale systems.</a:t>
                      </a:r>
                    </a:p>
                    <a:p>
                      <a:pPr algn="just"/>
                      <a:r>
                        <a:rPr lang="en-US" sz="1800" b="0" i="0" kern="1200" dirty="0" smtClean="0">
                          <a:solidFill>
                            <a:schemeClr val="dk1"/>
                          </a:solidFill>
                          <a:effectLst/>
                          <a:latin typeface="+mn-lt"/>
                          <a:ea typeface="+mn-ea"/>
                          <a:cs typeface="+mn-cs"/>
                        </a:rPr>
                        <a:t>Utilizes ensemble learning and neural networks for anomaly detection in spacecraft data.</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800" b="0" i="0" kern="1200" dirty="0">
                          <a:solidFill>
                            <a:schemeClr val="dk1"/>
                          </a:solidFill>
                          <a:effectLst/>
                          <a:latin typeface="+mn-lt"/>
                          <a:ea typeface="+mn-ea"/>
                          <a:cs typeface="+mn-cs"/>
                        </a:rPr>
                        <a:t>Support Vector Machines, Neural Networks, Random </a:t>
                      </a:r>
                      <a:r>
                        <a:rPr lang="en-US" sz="1800" b="0" i="0" kern="1200" dirty="0" smtClean="0">
                          <a:solidFill>
                            <a:schemeClr val="dk1"/>
                          </a:solidFill>
                          <a:effectLst/>
                          <a:latin typeface="+mn-lt"/>
                          <a:ea typeface="+mn-ea"/>
                          <a:cs typeface="+mn-cs"/>
                        </a:rPr>
                        <a:t>Forests, Ensemble methods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800" b="0" i="0" kern="1200" dirty="0">
                          <a:solidFill>
                            <a:schemeClr val="dk1"/>
                          </a:solidFill>
                          <a:effectLst/>
                          <a:latin typeface="+mn-lt"/>
                          <a:ea typeface="+mn-ea"/>
                          <a:cs typeface="+mn-cs"/>
                        </a:rPr>
                        <a:t>Limited consideration of external factors influencing cryptocurrency markets.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232488730"/>
                  </a:ext>
                </a:extLst>
              </a:tr>
              <a:tr h="1755970">
                <a:tc>
                  <a:txBody>
                    <a:bodyPr/>
                    <a:lstStyle/>
                    <a:p>
                      <a:pPr algn="ctr"/>
                      <a:r>
                        <a:rPr lang="en-US" sz="3200" dirty="0">
                          <a:latin typeface="Times New Roman" panose="02020603050405020304" pitchFamily="18" charset="0"/>
                          <a:cs typeface="Times New Roman" panose="02020603050405020304" pitchFamily="18" charset="0"/>
                        </a:rPr>
                        <a:t>2</a:t>
                      </a:r>
                      <a:endParaRPr lang="en-IN" sz="3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800" b="0" i="0" kern="1200" dirty="0" smtClean="0">
                          <a:solidFill>
                            <a:schemeClr val="dk1"/>
                          </a:solidFill>
                          <a:effectLst/>
                          <a:latin typeface="+mn-lt"/>
                          <a:ea typeface="+mn-ea"/>
                          <a:cs typeface="+mn-cs"/>
                        </a:rPr>
                        <a:t>A. Gupta, B. Patel</a:t>
                      </a:r>
                      <a:endParaRPr lang="en-IN" sz="1800" b="0" i="0" kern="1200" dirty="0">
                        <a:solidFill>
                          <a:schemeClr val="dk1"/>
                        </a:solidFill>
                        <a:effectLst/>
                        <a:latin typeface="+mn-lt"/>
                        <a:ea typeface="+mn-ea"/>
                        <a:cs typeface="+mn-cs"/>
                      </a:endParaRPr>
                    </a:p>
                    <a:p>
                      <a:pPr algn="just"/>
                      <a:endParaRPr lang="en-IN" sz="1800" b="0" i="0" kern="1200" dirty="0" smtClean="0">
                        <a:solidFill>
                          <a:schemeClr val="dk1"/>
                        </a:solidFill>
                        <a:effectLst/>
                        <a:latin typeface="+mn-lt"/>
                        <a:ea typeface="+mn-ea"/>
                        <a:cs typeface="+mn-cs"/>
                      </a:endParaRPr>
                    </a:p>
                    <a:p>
                      <a:pPr algn="just"/>
                      <a:endParaRPr lang="en-IN" sz="1800" b="0" i="0" kern="1200" dirty="0" smtClean="0">
                        <a:solidFill>
                          <a:schemeClr val="dk1"/>
                        </a:solidFill>
                        <a:effectLst/>
                        <a:latin typeface="+mn-lt"/>
                        <a:ea typeface="+mn-ea"/>
                        <a:cs typeface="+mn-cs"/>
                      </a:endParaRPr>
                    </a:p>
                    <a:p>
                      <a:pPr algn="just"/>
                      <a:r>
                        <a:rPr lang="en-IN" sz="1800" b="0" i="0" kern="1200" dirty="0" smtClean="0">
                          <a:solidFill>
                            <a:schemeClr val="dk1"/>
                          </a:solidFill>
                          <a:effectLst/>
                          <a:latin typeface="+mn-lt"/>
                          <a:ea typeface="+mn-ea"/>
                          <a:cs typeface="+mn-cs"/>
                        </a:rPr>
                        <a:t>2020</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800" b="0" i="0" kern="1200" dirty="0" smtClean="0">
                          <a:solidFill>
                            <a:schemeClr val="dk1"/>
                          </a:solidFill>
                          <a:effectLst/>
                          <a:latin typeface="+mn-lt"/>
                          <a:ea typeface="+mn-ea"/>
                          <a:cs typeface="+mn-cs"/>
                        </a:rPr>
                        <a:t>Enhanced Feature Engineering for Anomaly Detection in Network Security</a:t>
                      </a:r>
                    </a:p>
                    <a:p>
                      <a:pPr algn="just"/>
                      <a:endParaRPr lang="en-US" sz="1800" b="0" i="0" kern="1200" dirty="0">
                        <a:solidFill>
                          <a:schemeClr val="dk1"/>
                        </a:solidFill>
                        <a:effectLst/>
                        <a:latin typeface="+mn-lt"/>
                        <a:ea typeface="+mn-ea"/>
                        <a:cs typeface="+mn-cs"/>
                      </a:endParaRPr>
                    </a:p>
                    <a:p>
                      <a:pPr algn="just"/>
                      <a:r>
                        <a:rPr lang="en-IN" sz="1800" b="0" i="0" kern="1200" dirty="0" smtClean="0">
                          <a:solidFill>
                            <a:schemeClr val="dk1"/>
                          </a:solidFill>
                          <a:effectLst/>
                          <a:latin typeface="+mn-lt"/>
                          <a:ea typeface="+mn-ea"/>
                          <a:cs typeface="+mn-cs"/>
                        </a:rPr>
                        <a:t>Journal of Information Security</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800" b="0" i="0" kern="1200" dirty="0" smtClean="0">
                          <a:solidFill>
                            <a:schemeClr val="dk1"/>
                          </a:solidFill>
                          <a:effectLst/>
                          <a:latin typeface="+mn-lt"/>
                          <a:ea typeface="+mn-ea"/>
                          <a:cs typeface="+mn-cs"/>
                        </a:rPr>
                        <a:t>Proposing novel feature engineering techniques specifically tailored for network security anomaly detection, aiming to improve accuracy and reduce false positives.</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dirty="0" smtClean="0">
                          <a:latin typeface="Times New Roman" panose="02020603050405020304" pitchFamily="18" charset="0"/>
                          <a:cs typeface="Times New Roman" panose="02020603050405020304" pitchFamily="18" charset="0"/>
                        </a:rPr>
                        <a:t>Graph-based</a:t>
                      </a:r>
                      <a:r>
                        <a:rPr lang="en-IN" baseline="0" dirty="0" smtClean="0">
                          <a:latin typeface="Times New Roman" panose="02020603050405020304" pitchFamily="18" charset="0"/>
                          <a:cs typeface="Times New Roman" panose="02020603050405020304" pitchFamily="18" charset="0"/>
                        </a:rPr>
                        <a:t> features for anomaly detection, temporal analysis</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800" b="0" i="0" kern="1200" dirty="0" smtClean="0">
                          <a:solidFill>
                            <a:schemeClr val="dk1"/>
                          </a:solidFill>
                          <a:effectLst/>
                          <a:latin typeface="+mn-lt"/>
                          <a:ea typeface="+mn-ea"/>
                          <a:cs typeface="+mn-cs"/>
                        </a:rPr>
                        <a:t>Dependency on domain experts for feature selection, potential overhead in computing graph-based features</a:t>
                      </a:r>
                      <a:r>
                        <a:rPr lang="en-US" sz="1800" b="0" i="0" kern="1200" baseline="0" dirty="0" smtClean="0">
                          <a:solidFill>
                            <a:schemeClr val="dk1"/>
                          </a:solidFill>
                          <a:effectLst/>
                          <a:latin typeface="+mn-lt"/>
                          <a:ea typeface="+mn-ea"/>
                          <a:cs typeface="+mn-cs"/>
                        </a:rPr>
                        <a:t> </a:t>
                      </a:r>
                      <a:r>
                        <a:rPr lang="en-US" sz="1800" b="0" i="0" kern="1200" dirty="0" smtClean="0">
                          <a:solidFill>
                            <a:schemeClr val="dk1"/>
                          </a:solidFill>
                          <a:effectLst/>
                          <a:latin typeface="+mn-lt"/>
                          <a:ea typeface="+mn-ea"/>
                          <a:cs typeface="+mn-cs"/>
                        </a:rPr>
                        <a:t>across diverse network architectures.</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698587892"/>
                  </a:ext>
                </a:extLst>
              </a:tr>
              <a:tr h="1755970">
                <a:tc>
                  <a:txBody>
                    <a:bodyPr/>
                    <a:lstStyle/>
                    <a:p>
                      <a:pPr algn="ctr"/>
                      <a:r>
                        <a:rPr lang="en-US" sz="3200" dirty="0">
                          <a:latin typeface="Times New Roman" panose="02020603050405020304" pitchFamily="18" charset="0"/>
                          <a:cs typeface="Times New Roman" panose="02020603050405020304" pitchFamily="18" charset="0"/>
                        </a:rPr>
                        <a:t>3</a:t>
                      </a:r>
                      <a:endParaRPr lang="en-IN" sz="3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800" b="0" i="0" kern="1200" dirty="0" smtClean="0">
                          <a:solidFill>
                            <a:schemeClr val="dk1"/>
                          </a:solidFill>
                          <a:effectLst/>
                          <a:latin typeface="+mn-lt"/>
                          <a:ea typeface="+mn-ea"/>
                          <a:cs typeface="+mn-cs"/>
                        </a:rPr>
                        <a:t>L. Chen, K. Wang</a:t>
                      </a:r>
                    </a:p>
                    <a:p>
                      <a:pPr algn="just"/>
                      <a:endParaRPr lang="en-IN" sz="1800" b="0" i="0" kern="1200" dirty="0" smtClean="0">
                        <a:solidFill>
                          <a:schemeClr val="dk1"/>
                        </a:solidFill>
                        <a:effectLst/>
                        <a:latin typeface="+mn-lt"/>
                        <a:ea typeface="+mn-ea"/>
                        <a:cs typeface="+mn-cs"/>
                      </a:endParaRPr>
                    </a:p>
                    <a:p>
                      <a:pPr algn="just"/>
                      <a:endParaRPr lang="en-IN" sz="1800" b="0" i="0" kern="1200" dirty="0" smtClean="0">
                        <a:solidFill>
                          <a:schemeClr val="dk1"/>
                        </a:solidFill>
                        <a:effectLst/>
                        <a:latin typeface="+mn-lt"/>
                        <a:ea typeface="+mn-ea"/>
                        <a:cs typeface="+mn-cs"/>
                      </a:endParaRPr>
                    </a:p>
                    <a:p>
                      <a:pPr algn="just"/>
                      <a:endParaRPr lang="en-IN" sz="1800" b="0" i="0" kern="1200" dirty="0">
                        <a:solidFill>
                          <a:schemeClr val="dk1"/>
                        </a:solidFill>
                        <a:effectLst/>
                        <a:latin typeface="+mn-lt"/>
                        <a:ea typeface="+mn-ea"/>
                        <a:cs typeface="+mn-cs"/>
                      </a:endParaRPr>
                    </a:p>
                    <a:p>
                      <a:pPr algn="just"/>
                      <a:r>
                        <a:rPr lang="en-IN" sz="1800" b="0" i="0" kern="1200" dirty="0">
                          <a:solidFill>
                            <a:schemeClr val="dk1"/>
                          </a:solidFill>
                          <a:effectLst/>
                          <a:latin typeface="+mn-lt"/>
                          <a:ea typeface="+mn-ea"/>
                          <a:cs typeface="+mn-cs"/>
                        </a:rPr>
                        <a:t>2018</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800" b="0" i="0" kern="1200" dirty="0" smtClean="0">
                          <a:solidFill>
                            <a:schemeClr val="dk1"/>
                          </a:solidFill>
                          <a:effectLst/>
                          <a:latin typeface="+mn-lt"/>
                          <a:ea typeface="+mn-ea"/>
                          <a:cs typeface="+mn-cs"/>
                        </a:rPr>
                        <a:t>Deep Learning for Anomaly Detection in Healthcare Data: Challenges and Opportunities</a:t>
                      </a:r>
                    </a:p>
                    <a:p>
                      <a:pPr algn="just"/>
                      <a:endParaRPr lang="en-US" sz="1800" b="0" i="0" kern="1200" dirty="0">
                        <a:solidFill>
                          <a:schemeClr val="dk1"/>
                        </a:solidFill>
                        <a:effectLst/>
                        <a:latin typeface="+mn-lt"/>
                        <a:ea typeface="+mn-ea"/>
                        <a:cs typeface="+mn-cs"/>
                      </a:endParaRPr>
                    </a:p>
                    <a:p>
                      <a:pPr algn="just"/>
                      <a:r>
                        <a:rPr lang="en-IN" sz="1800" b="0" i="0" kern="1200" dirty="0" smtClean="0">
                          <a:solidFill>
                            <a:schemeClr val="dk1"/>
                          </a:solidFill>
                          <a:effectLst/>
                          <a:latin typeface="+mn-lt"/>
                          <a:ea typeface="+mn-ea"/>
                          <a:cs typeface="+mn-cs"/>
                        </a:rPr>
                        <a:t>Journal of Biomedical Informatics</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800" b="0" i="0" kern="1200" dirty="0" smtClean="0">
                          <a:solidFill>
                            <a:schemeClr val="dk1"/>
                          </a:solidFill>
                          <a:effectLst/>
                          <a:latin typeface="+mn-lt"/>
                          <a:ea typeface="+mn-ea"/>
                          <a:cs typeface="+mn-cs"/>
                        </a:rPr>
                        <a:t>Investigating the efficacy of deep learning models in detecting anomalies within healthcare datasets while highlighting challenges and opportunities specific to this domain.</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800" b="0" i="0" kern="1200" dirty="0" smtClean="0">
                          <a:solidFill>
                            <a:schemeClr val="dk1"/>
                          </a:solidFill>
                          <a:effectLst/>
                          <a:latin typeface="+mn-lt"/>
                          <a:ea typeface="+mn-ea"/>
                          <a:cs typeface="+mn-cs"/>
                        </a:rPr>
                        <a:t>Convolutional Neural Networks (CNNs), Recurrent Neural Networks (RNNs), and their variants in detecting anomalies</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800" b="0" i="0" kern="1200" dirty="0" smtClean="0">
                          <a:solidFill>
                            <a:schemeClr val="dk1"/>
                          </a:solidFill>
                          <a:effectLst/>
                          <a:latin typeface="+mn-lt"/>
                          <a:ea typeface="+mn-ea"/>
                          <a:cs typeface="+mn-cs"/>
                        </a:rPr>
                        <a:t>Limited interpretability of deep learning models in healthcare, scarcity of labeled data for training robust models</a:t>
                      </a:r>
                      <a:r>
                        <a:rPr lang="en-US" sz="1800" b="0" i="0" kern="1200" baseline="0" dirty="0" smtClean="0">
                          <a:solidFill>
                            <a:schemeClr val="dk1"/>
                          </a:solidFill>
                          <a:effectLst/>
                          <a:latin typeface="+mn-lt"/>
                          <a:ea typeface="+mn-ea"/>
                          <a:cs typeface="+mn-cs"/>
                        </a:rPr>
                        <a:t> </a:t>
                      </a:r>
                      <a:r>
                        <a:rPr lang="en-US" sz="1800" b="0" i="0" kern="1200" dirty="0" smtClean="0">
                          <a:solidFill>
                            <a:schemeClr val="dk1"/>
                          </a:solidFill>
                          <a:effectLst/>
                          <a:latin typeface="+mn-lt"/>
                          <a:ea typeface="+mn-ea"/>
                          <a:cs typeface="+mn-cs"/>
                        </a:rPr>
                        <a:t>regarding patient privacy.</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92735063"/>
                  </a:ext>
                </a:extLst>
              </a:tr>
              <a:tr h="1755970">
                <a:tc>
                  <a:txBody>
                    <a:bodyPr/>
                    <a:lstStyle/>
                    <a:p>
                      <a:pPr algn="ctr"/>
                      <a:r>
                        <a:rPr lang="en-US" sz="3200" dirty="0">
                          <a:latin typeface="Times New Roman" panose="02020603050405020304" pitchFamily="18" charset="0"/>
                          <a:cs typeface="Times New Roman" panose="02020603050405020304" pitchFamily="18" charset="0"/>
                        </a:rPr>
                        <a:t>4</a:t>
                      </a:r>
                      <a:endParaRPr lang="en-IN" sz="3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800" b="0" i="0" kern="1200" dirty="0" smtClean="0">
                          <a:solidFill>
                            <a:schemeClr val="dk1"/>
                          </a:solidFill>
                          <a:effectLst/>
                          <a:latin typeface="+mn-lt"/>
                          <a:ea typeface="+mn-ea"/>
                          <a:cs typeface="+mn-cs"/>
                        </a:rPr>
                        <a:t>H. Lee, J. Kim</a:t>
                      </a:r>
                      <a:endParaRPr lang="en-IN" sz="1800" b="0" i="0" kern="1200" dirty="0">
                        <a:solidFill>
                          <a:schemeClr val="dk1"/>
                        </a:solidFill>
                        <a:effectLst/>
                        <a:latin typeface="+mn-lt"/>
                        <a:ea typeface="+mn-ea"/>
                        <a:cs typeface="+mn-cs"/>
                      </a:endParaRPr>
                    </a:p>
                    <a:p>
                      <a:pPr algn="just"/>
                      <a:endParaRPr lang="en-IN" sz="1800" b="0" i="0" kern="1200" smtClean="0">
                        <a:solidFill>
                          <a:schemeClr val="dk1"/>
                        </a:solidFill>
                        <a:effectLst/>
                        <a:latin typeface="+mn-lt"/>
                        <a:ea typeface="+mn-ea"/>
                        <a:cs typeface="+mn-cs"/>
                      </a:endParaRPr>
                    </a:p>
                    <a:p>
                      <a:pPr algn="just"/>
                      <a:endParaRPr lang="en-IN" sz="1800" b="0" i="0" kern="1200" smtClean="0">
                        <a:solidFill>
                          <a:schemeClr val="dk1"/>
                        </a:solidFill>
                        <a:effectLst/>
                        <a:latin typeface="+mn-lt"/>
                        <a:ea typeface="+mn-ea"/>
                        <a:cs typeface="+mn-cs"/>
                      </a:endParaRPr>
                    </a:p>
                    <a:p>
                      <a:pPr algn="just"/>
                      <a:r>
                        <a:rPr lang="en-IN" sz="1800" b="0" i="0" kern="1200" smtClean="0">
                          <a:solidFill>
                            <a:schemeClr val="dk1"/>
                          </a:solidFill>
                          <a:effectLst/>
                          <a:latin typeface="+mn-lt"/>
                          <a:ea typeface="+mn-ea"/>
                          <a:cs typeface="+mn-cs"/>
                        </a:rPr>
                        <a:t>2020</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800" b="0" i="0" kern="1200" dirty="0" smtClean="0">
                          <a:solidFill>
                            <a:schemeClr val="dk1"/>
                          </a:solidFill>
                          <a:effectLst/>
                          <a:latin typeface="+mn-lt"/>
                          <a:ea typeface="+mn-ea"/>
                          <a:cs typeface="+mn-cs"/>
                        </a:rPr>
                        <a:t>Adversarial Attacks on Anomaly Detection Systems: A Comprehensive Survey</a:t>
                      </a:r>
                    </a:p>
                    <a:p>
                      <a:pPr algn="just"/>
                      <a:endParaRPr lang="en-US" sz="1800" b="0" i="0" kern="1200" dirty="0">
                        <a:solidFill>
                          <a:schemeClr val="dk1"/>
                        </a:solidFill>
                        <a:effectLst/>
                        <a:latin typeface="+mn-lt"/>
                        <a:ea typeface="+mn-ea"/>
                        <a:cs typeface="+mn-cs"/>
                      </a:endParaRPr>
                    </a:p>
                    <a:p>
                      <a:pPr algn="just"/>
                      <a:r>
                        <a:rPr lang="en-IN" sz="1800" b="0" i="0" kern="1200" dirty="0" smtClean="0">
                          <a:solidFill>
                            <a:schemeClr val="dk1"/>
                          </a:solidFill>
                          <a:effectLst/>
                          <a:latin typeface="+mn-lt"/>
                          <a:ea typeface="+mn-ea"/>
                          <a:cs typeface="+mn-cs"/>
                        </a:rPr>
                        <a:t>ACM Computing Surveys</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800" b="0" i="0" kern="1200" dirty="0" smtClean="0">
                          <a:solidFill>
                            <a:schemeClr val="dk1"/>
                          </a:solidFill>
                          <a:effectLst/>
                          <a:latin typeface="+mn-lt"/>
                          <a:ea typeface="+mn-ea"/>
                          <a:cs typeface="+mn-cs"/>
                        </a:rPr>
                        <a:t>Investigating vulnerabilities of anomaly detection systems to adversarial attacks, identifying attack mechanisms, and proposing defense strategies.</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800" b="0" i="0" kern="1200" dirty="0" smtClean="0">
                          <a:solidFill>
                            <a:schemeClr val="dk1"/>
                          </a:solidFill>
                          <a:effectLst/>
                          <a:latin typeface="+mn-lt"/>
                          <a:ea typeface="+mn-ea"/>
                          <a:cs typeface="+mn-cs"/>
                        </a:rPr>
                        <a:t>Adversarial attacks targeting anomaly detection models (evasion attacks) exploration of defense mechanisms</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800" b="0" i="0" kern="1200" dirty="0" smtClean="0">
                          <a:solidFill>
                            <a:schemeClr val="dk1"/>
                          </a:solidFill>
                          <a:effectLst/>
                          <a:latin typeface="+mn-lt"/>
                          <a:ea typeface="+mn-ea"/>
                          <a:cs typeface="+mn-cs"/>
                        </a:rPr>
                        <a:t>Difficulty in crafting robust defenses against adaptive attacks, trade-offs between model accuracy and robustness.</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783011416"/>
                  </a:ext>
                </a:extLst>
              </a:tr>
            </a:tbl>
          </a:graphicData>
        </a:graphic>
      </p:graphicFrame>
      <p:sp>
        <p:nvSpPr>
          <p:cNvPr id="2" name="TextBox 2"/>
          <p:cNvSpPr txBox="1"/>
          <p:nvPr/>
        </p:nvSpPr>
        <p:spPr>
          <a:xfrm>
            <a:off x="4800600" y="-31173"/>
            <a:ext cx="8039735" cy="2172005"/>
          </a:xfrm>
          <a:prstGeom prst="rect">
            <a:avLst/>
          </a:prstGeom>
        </p:spPr>
        <p:txBody>
          <a:bodyPr wrap="square" lIns="0" tIns="0" rIns="0" bIns="0" rtlCol="0" anchor="t">
            <a:spAutoFit/>
          </a:bodyPr>
          <a:lstStyle/>
          <a:p>
            <a:pPr algn="ctr">
              <a:lnSpc>
                <a:spcPts val="9100"/>
              </a:lnSpc>
            </a:pPr>
            <a:r>
              <a:rPr lang="en-US" sz="4400" dirty="0">
                <a:solidFill>
                  <a:srgbClr val="DB793D"/>
                </a:solidFill>
                <a:latin typeface="Open Sauce Semi-Bold"/>
              </a:rPr>
              <a:t>Literature Survey</a:t>
            </a:r>
          </a:p>
          <a:p>
            <a:pPr algn="ctr">
              <a:lnSpc>
                <a:spcPts val="9100"/>
              </a:lnSpc>
            </a:pPr>
            <a:endParaRPr lang="en-US" sz="4400" dirty="0">
              <a:solidFill>
                <a:srgbClr val="DB793D"/>
              </a:solidFill>
              <a:latin typeface="Open Sauce Semi-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846501646"/>
              </p:ext>
            </p:extLst>
          </p:nvPr>
        </p:nvGraphicFramePr>
        <p:xfrm>
          <a:off x="0" y="1211580"/>
          <a:ext cx="18288002" cy="7665720"/>
        </p:xfrm>
        <a:graphic>
          <a:graphicData uri="http://schemas.openxmlformats.org/drawingml/2006/table">
            <a:tbl>
              <a:tblPr firstRow="1" bandRow="1">
                <a:tableStyleId>{0660B408-B3CF-4A94-85FC-2B1E0A45F4A2}</a:tableStyleId>
              </a:tblPr>
              <a:tblGrid>
                <a:gridCol w="990600"/>
                <a:gridCol w="2438400"/>
                <a:gridCol w="4339356"/>
                <a:gridCol w="4774300"/>
                <a:gridCol w="2697346"/>
                <a:gridCol w="3048000"/>
              </a:tblGrid>
              <a:tr h="1757868">
                <a:tc>
                  <a:txBody>
                    <a:bodyPr/>
                    <a:lstStyle/>
                    <a:p>
                      <a:pPr algn="ctr"/>
                      <a:r>
                        <a:rPr lang="en-US" sz="2800" dirty="0">
                          <a:latin typeface="Times New Roman" panose="02020603050405020304" pitchFamily="18" charset="0"/>
                          <a:cs typeface="Times New Roman" panose="02020603050405020304" pitchFamily="18" charset="0"/>
                        </a:rPr>
                        <a:t>S.no</a:t>
                      </a:r>
                      <a:endParaRPr lang="en-IN" sz="2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latin typeface="Times New Roman" panose="02020603050405020304" pitchFamily="18" charset="0"/>
                          <a:cs typeface="Times New Roman" panose="02020603050405020304" pitchFamily="18" charset="0"/>
                        </a:rPr>
                        <a:t>Author name and year of Publication</a:t>
                      </a:r>
                      <a:endParaRPr lang="en-IN" sz="2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latin typeface="Times New Roman" panose="02020603050405020304" pitchFamily="18" charset="0"/>
                          <a:cs typeface="Times New Roman" panose="02020603050405020304" pitchFamily="18" charset="0"/>
                        </a:rPr>
                        <a:t>Title name and Journal Name</a:t>
                      </a:r>
                      <a:endParaRPr lang="en-IN" sz="2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latin typeface="Times New Roman" panose="02020603050405020304" pitchFamily="18" charset="0"/>
                          <a:cs typeface="Times New Roman" panose="02020603050405020304" pitchFamily="18" charset="0"/>
                        </a:rPr>
                        <a:t>Abstract or objectives</a:t>
                      </a:r>
                      <a:endParaRPr lang="en-IN" sz="2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latin typeface="Times New Roman" panose="02020603050405020304" pitchFamily="18" charset="0"/>
                          <a:cs typeface="Times New Roman" panose="02020603050405020304" pitchFamily="18" charset="0"/>
                        </a:rPr>
                        <a:t>Techniques used</a:t>
                      </a:r>
                      <a:endParaRPr lang="en-IN" sz="2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latin typeface="Times New Roman" panose="02020603050405020304" pitchFamily="18" charset="0"/>
                          <a:cs typeface="Times New Roman" panose="02020603050405020304" pitchFamily="18" charset="0"/>
                        </a:rPr>
                        <a:t>Limitations</a:t>
                      </a:r>
                      <a:endParaRPr lang="en-IN" sz="2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88497">
                <a:tc>
                  <a:txBody>
                    <a:bodyPr/>
                    <a:lstStyle/>
                    <a:p>
                      <a:pPr algn="ctr"/>
                      <a:r>
                        <a:rPr lang="en-US" sz="3200" dirty="0" smtClean="0">
                          <a:latin typeface="Times New Roman" panose="02020603050405020304" pitchFamily="18" charset="0"/>
                          <a:cs typeface="Times New Roman" panose="02020603050405020304" pitchFamily="18" charset="0"/>
                        </a:rPr>
                        <a:t>5</a:t>
                      </a:r>
                      <a:endParaRPr lang="en-IN" sz="3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800" b="0" i="0" kern="1200" dirty="0" smtClean="0">
                          <a:solidFill>
                            <a:schemeClr val="dk1"/>
                          </a:solidFill>
                          <a:effectLst/>
                          <a:latin typeface="+mn-lt"/>
                          <a:ea typeface="+mn-ea"/>
                          <a:cs typeface="+mn-cs"/>
                        </a:rPr>
                        <a:t>E. Garcia, A. Martin</a:t>
                      </a:r>
                    </a:p>
                    <a:p>
                      <a:pPr algn="just"/>
                      <a:endParaRPr lang="en-IN" sz="1800" b="0" i="0" kern="1200" dirty="0" smtClean="0">
                        <a:solidFill>
                          <a:schemeClr val="dk1"/>
                        </a:solidFill>
                        <a:effectLst/>
                        <a:latin typeface="+mn-lt"/>
                        <a:ea typeface="+mn-ea"/>
                        <a:cs typeface="+mn-cs"/>
                      </a:endParaRPr>
                    </a:p>
                    <a:p>
                      <a:pPr algn="just"/>
                      <a:endParaRPr lang="en-IN" sz="1800" b="0" i="0" kern="1200" dirty="0" smtClean="0">
                        <a:solidFill>
                          <a:schemeClr val="dk1"/>
                        </a:solidFill>
                        <a:effectLst/>
                        <a:latin typeface="+mn-lt"/>
                        <a:ea typeface="+mn-ea"/>
                        <a:cs typeface="+mn-cs"/>
                      </a:endParaRPr>
                    </a:p>
                    <a:p>
                      <a:pPr algn="just"/>
                      <a:r>
                        <a:rPr lang="en-IN" sz="1800" b="0" i="0" kern="1200" dirty="0" smtClean="0">
                          <a:solidFill>
                            <a:schemeClr val="dk1"/>
                          </a:solidFill>
                          <a:effectLst/>
                          <a:latin typeface="+mn-lt"/>
                          <a:ea typeface="+mn-ea"/>
                          <a:cs typeface="+mn-cs"/>
                        </a:rPr>
                        <a:t>2016</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800" b="0" i="0" kern="1200" dirty="0" smtClean="0">
                          <a:solidFill>
                            <a:schemeClr val="dk1"/>
                          </a:solidFill>
                          <a:effectLst/>
                          <a:latin typeface="+mn-lt"/>
                          <a:ea typeface="+mn-ea"/>
                          <a:cs typeface="+mn-cs"/>
                        </a:rPr>
                        <a:t>Isolation Forest for Anomaly Detection: A Comprehensive Review</a:t>
                      </a:r>
                    </a:p>
                    <a:p>
                      <a:pPr algn="just"/>
                      <a:endParaRPr lang="en-US" sz="1800" b="0" i="0" kern="1200" dirty="0">
                        <a:solidFill>
                          <a:schemeClr val="dk1"/>
                        </a:solidFill>
                        <a:effectLst/>
                        <a:latin typeface="+mn-lt"/>
                        <a:ea typeface="+mn-ea"/>
                        <a:cs typeface="+mn-cs"/>
                      </a:endParaRPr>
                    </a:p>
                    <a:p>
                      <a:pPr algn="just"/>
                      <a:r>
                        <a:rPr lang="en-US" sz="1800" b="0" i="0" kern="1200" dirty="0" smtClean="0">
                          <a:solidFill>
                            <a:schemeClr val="dk1"/>
                          </a:solidFill>
                          <a:effectLst/>
                          <a:latin typeface="+mn-lt"/>
                          <a:ea typeface="+mn-ea"/>
                          <a:cs typeface="+mn-cs"/>
                        </a:rPr>
                        <a:t>Data Mining and Knowledge Discovery</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800" b="0" i="0" kern="1200" dirty="0" smtClean="0">
                          <a:solidFill>
                            <a:schemeClr val="dk1"/>
                          </a:solidFill>
                          <a:effectLst/>
                          <a:latin typeface="+mn-lt"/>
                          <a:ea typeface="+mn-ea"/>
                          <a:cs typeface="+mn-cs"/>
                        </a:rPr>
                        <a:t>Providing an extensive review and evaluation of the Isolation Forest algorithm for anomaly detection, highlighting its strengths and limitations across different domains.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800" b="0" i="0" kern="1200" dirty="0" smtClean="0">
                          <a:solidFill>
                            <a:schemeClr val="dk1"/>
                          </a:solidFill>
                          <a:effectLst/>
                          <a:latin typeface="+mn-lt"/>
                          <a:ea typeface="+mn-ea"/>
                          <a:cs typeface="+mn-cs"/>
                        </a:rPr>
                        <a:t>Random Forests,</a:t>
                      </a:r>
                      <a:r>
                        <a:rPr lang="en-US" sz="1800" b="0" i="0" kern="1200" baseline="0" dirty="0" smtClean="0">
                          <a:solidFill>
                            <a:schemeClr val="dk1"/>
                          </a:solidFill>
                          <a:effectLst/>
                          <a:latin typeface="+mn-lt"/>
                          <a:ea typeface="+mn-ea"/>
                          <a:cs typeface="+mn-cs"/>
                        </a:rPr>
                        <a:t> Isolation Forest, Unsupervised Learning</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800" b="0" i="0" kern="1200" dirty="0" smtClean="0">
                          <a:solidFill>
                            <a:schemeClr val="dk1"/>
                          </a:solidFill>
                          <a:effectLst/>
                          <a:latin typeface="+mn-lt"/>
                          <a:ea typeface="+mn-ea"/>
                          <a:cs typeface="+mn-cs"/>
                        </a:rPr>
                        <a:t>Sensitivity to the number of trees and sub-sampling sizes affecting model performance, challenges in detecting contextual anomalies.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55970">
                <a:tc>
                  <a:txBody>
                    <a:bodyPr/>
                    <a:lstStyle/>
                    <a:p>
                      <a:pPr algn="ctr"/>
                      <a:r>
                        <a:rPr lang="en-US" sz="3200" dirty="0" smtClean="0">
                          <a:latin typeface="Times New Roman" panose="02020603050405020304" pitchFamily="18" charset="0"/>
                          <a:cs typeface="Times New Roman" panose="02020603050405020304" pitchFamily="18" charset="0"/>
                        </a:rPr>
                        <a:t>6</a:t>
                      </a:r>
                      <a:endParaRPr lang="en-IN" sz="3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800" b="0" i="0" kern="1200" dirty="0" smtClean="0">
                          <a:solidFill>
                            <a:schemeClr val="dk1"/>
                          </a:solidFill>
                          <a:effectLst/>
                          <a:latin typeface="+mn-lt"/>
                          <a:ea typeface="+mn-ea"/>
                          <a:cs typeface="+mn-cs"/>
                        </a:rPr>
                        <a:t>G. Wang,</a:t>
                      </a:r>
                      <a:r>
                        <a:rPr lang="en-IN" sz="1800" b="0" i="0" kern="1200" baseline="0" dirty="0" smtClean="0">
                          <a:solidFill>
                            <a:schemeClr val="dk1"/>
                          </a:solidFill>
                          <a:effectLst/>
                          <a:latin typeface="+mn-lt"/>
                          <a:ea typeface="+mn-ea"/>
                          <a:cs typeface="+mn-cs"/>
                        </a:rPr>
                        <a:t> H. Zhang</a:t>
                      </a:r>
                      <a:endParaRPr lang="en-IN" sz="1800" b="0" i="0" kern="1200" dirty="0">
                        <a:solidFill>
                          <a:schemeClr val="dk1"/>
                        </a:solidFill>
                        <a:effectLst/>
                        <a:latin typeface="+mn-lt"/>
                        <a:ea typeface="+mn-ea"/>
                        <a:cs typeface="+mn-cs"/>
                      </a:endParaRPr>
                    </a:p>
                    <a:p>
                      <a:pPr algn="just"/>
                      <a:endParaRPr lang="en-IN" sz="1800" b="0" i="0" kern="1200" dirty="0" smtClean="0">
                        <a:solidFill>
                          <a:schemeClr val="dk1"/>
                        </a:solidFill>
                        <a:effectLst/>
                        <a:latin typeface="+mn-lt"/>
                        <a:ea typeface="+mn-ea"/>
                        <a:cs typeface="+mn-cs"/>
                      </a:endParaRPr>
                    </a:p>
                    <a:p>
                      <a:pPr algn="just"/>
                      <a:endParaRPr lang="en-IN" sz="1800" b="0" i="0" kern="1200" dirty="0" smtClean="0">
                        <a:solidFill>
                          <a:schemeClr val="dk1"/>
                        </a:solidFill>
                        <a:effectLst/>
                        <a:latin typeface="+mn-lt"/>
                        <a:ea typeface="+mn-ea"/>
                        <a:cs typeface="+mn-cs"/>
                      </a:endParaRPr>
                    </a:p>
                    <a:p>
                      <a:pPr algn="just"/>
                      <a:r>
                        <a:rPr lang="en-IN" sz="1800" b="0" i="0" kern="1200" dirty="0" smtClean="0">
                          <a:solidFill>
                            <a:schemeClr val="dk1"/>
                          </a:solidFill>
                          <a:effectLst/>
                          <a:latin typeface="+mn-lt"/>
                          <a:ea typeface="+mn-ea"/>
                          <a:cs typeface="+mn-cs"/>
                        </a:rPr>
                        <a:t>2020</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800" b="0" i="0" kern="1200" dirty="0" smtClean="0">
                          <a:solidFill>
                            <a:schemeClr val="dk1"/>
                          </a:solidFill>
                          <a:effectLst/>
                          <a:latin typeface="+mn-lt"/>
                          <a:ea typeface="+mn-ea"/>
                          <a:cs typeface="+mn-cs"/>
                        </a:rPr>
                        <a:t>Unsupervised Anomaly Detection in Video Surveillance: A Review</a:t>
                      </a:r>
                    </a:p>
                    <a:p>
                      <a:pPr algn="just"/>
                      <a:endParaRPr lang="en-US" sz="1800" b="0" i="0" kern="1200" dirty="0">
                        <a:solidFill>
                          <a:schemeClr val="dk1"/>
                        </a:solidFill>
                        <a:effectLst/>
                        <a:latin typeface="+mn-lt"/>
                        <a:ea typeface="+mn-ea"/>
                        <a:cs typeface="+mn-cs"/>
                      </a:endParaRPr>
                    </a:p>
                    <a:p>
                      <a:pPr algn="just"/>
                      <a:r>
                        <a:rPr lang="en-IN" sz="1800" b="0" i="0" kern="1200" dirty="0" smtClean="0">
                          <a:solidFill>
                            <a:schemeClr val="dk1"/>
                          </a:solidFill>
                          <a:effectLst/>
                          <a:latin typeface="+mn-lt"/>
                          <a:ea typeface="+mn-ea"/>
                          <a:cs typeface="+mn-cs"/>
                        </a:rPr>
                        <a:t>Pattern Recognition Letters</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800" b="0" i="0" kern="1200" dirty="0" smtClean="0">
                          <a:solidFill>
                            <a:schemeClr val="dk1"/>
                          </a:solidFill>
                          <a:effectLst/>
                          <a:latin typeface="+mn-lt"/>
                          <a:ea typeface="+mn-ea"/>
                          <a:cs typeface="+mn-cs"/>
                        </a:rPr>
                        <a:t>Reviewing unsupervised anomaly detection techniques in video surveillance, focusing on their application in identifying abnormal activities or events in video data</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800" b="0" i="0" kern="1200" dirty="0" smtClean="0">
                          <a:solidFill>
                            <a:schemeClr val="dk1"/>
                          </a:solidFill>
                          <a:effectLst/>
                          <a:latin typeface="+mn-lt"/>
                          <a:ea typeface="+mn-ea"/>
                          <a:cs typeface="+mn-cs"/>
                        </a:rPr>
                        <a:t>Background subtraction methods, motion-based anomaly detection, deep learning approaches</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800" b="0" i="0" kern="1200" dirty="0" smtClean="0">
                          <a:solidFill>
                            <a:schemeClr val="dk1"/>
                          </a:solidFill>
                          <a:effectLst/>
                          <a:latin typeface="+mn-lt"/>
                          <a:ea typeface="+mn-ea"/>
                          <a:cs typeface="+mn-cs"/>
                        </a:rPr>
                        <a:t>Dependency on domain experts for feature selection, potential overhead in computing graph-based features</a:t>
                      </a:r>
                      <a:r>
                        <a:rPr lang="en-US" sz="1800" b="0" i="0" kern="1200" baseline="0" dirty="0" smtClean="0">
                          <a:solidFill>
                            <a:schemeClr val="dk1"/>
                          </a:solidFill>
                          <a:effectLst/>
                          <a:latin typeface="+mn-lt"/>
                          <a:ea typeface="+mn-ea"/>
                          <a:cs typeface="+mn-cs"/>
                        </a:rPr>
                        <a:t> </a:t>
                      </a:r>
                      <a:r>
                        <a:rPr lang="en-US" sz="1800" b="0" i="0" kern="1200" dirty="0" smtClean="0">
                          <a:solidFill>
                            <a:schemeClr val="dk1"/>
                          </a:solidFill>
                          <a:effectLst/>
                          <a:latin typeface="+mn-lt"/>
                          <a:ea typeface="+mn-ea"/>
                          <a:cs typeface="+mn-cs"/>
                        </a:rPr>
                        <a:t>across diverse network architectures.</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63385">
                <a:tc>
                  <a:txBody>
                    <a:bodyPr/>
                    <a:lstStyle/>
                    <a:p>
                      <a:pPr algn="ctr"/>
                      <a:r>
                        <a:rPr lang="en-US" sz="3200" dirty="0" smtClean="0">
                          <a:latin typeface="Times New Roman" panose="02020603050405020304" pitchFamily="18" charset="0"/>
                          <a:cs typeface="Times New Roman" panose="02020603050405020304" pitchFamily="18" charset="0"/>
                        </a:rPr>
                        <a:t>7</a:t>
                      </a:r>
                      <a:endParaRPr lang="en-IN" sz="3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800" b="0" i="0" kern="1200" dirty="0" smtClean="0">
                          <a:solidFill>
                            <a:schemeClr val="dk1"/>
                          </a:solidFill>
                          <a:effectLst/>
                          <a:latin typeface="+mn-lt"/>
                          <a:ea typeface="+mn-ea"/>
                          <a:cs typeface="+mn-cs"/>
                        </a:rPr>
                        <a:t>R. Thomson, </a:t>
                      </a:r>
                    </a:p>
                    <a:p>
                      <a:pPr algn="just"/>
                      <a:r>
                        <a:rPr lang="en-IN" sz="1800" b="0" i="0" kern="1200" dirty="0" smtClean="0">
                          <a:solidFill>
                            <a:schemeClr val="dk1"/>
                          </a:solidFill>
                          <a:effectLst/>
                          <a:latin typeface="+mn-lt"/>
                          <a:ea typeface="+mn-ea"/>
                          <a:cs typeface="+mn-cs"/>
                        </a:rPr>
                        <a:t>M. Thomson</a:t>
                      </a:r>
                    </a:p>
                    <a:p>
                      <a:pPr algn="just"/>
                      <a:endParaRPr lang="en-IN" sz="1800" b="0" i="0" kern="1200" dirty="0" smtClean="0">
                        <a:solidFill>
                          <a:schemeClr val="dk1"/>
                        </a:solidFill>
                        <a:effectLst/>
                        <a:latin typeface="+mn-lt"/>
                        <a:ea typeface="+mn-ea"/>
                        <a:cs typeface="+mn-cs"/>
                      </a:endParaRPr>
                    </a:p>
                    <a:p>
                      <a:pPr algn="just"/>
                      <a:endParaRPr lang="en-IN" sz="1800" b="0" i="0" kern="1200" dirty="0">
                        <a:solidFill>
                          <a:schemeClr val="dk1"/>
                        </a:solidFill>
                        <a:effectLst/>
                        <a:latin typeface="+mn-lt"/>
                        <a:ea typeface="+mn-ea"/>
                        <a:cs typeface="+mn-cs"/>
                      </a:endParaRPr>
                    </a:p>
                    <a:p>
                      <a:pPr algn="just"/>
                      <a:r>
                        <a:rPr lang="en-IN" sz="1800" b="0" i="0" kern="1200" dirty="0">
                          <a:solidFill>
                            <a:schemeClr val="dk1"/>
                          </a:solidFill>
                          <a:effectLst/>
                          <a:latin typeface="+mn-lt"/>
                          <a:ea typeface="+mn-ea"/>
                          <a:cs typeface="+mn-cs"/>
                        </a:rPr>
                        <a:t>2018</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800" b="0" i="0" kern="1200" dirty="0" smtClean="0">
                          <a:solidFill>
                            <a:schemeClr val="dk1"/>
                          </a:solidFill>
                          <a:effectLst/>
                          <a:latin typeface="+mn-lt"/>
                          <a:ea typeface="+mn-ea"/>
                          <a:cs typeface="+mn-cs"/>
                        </a:rPr>
                        <a:t>Space Weather Anomaly Detection Using Machine Learning Techniques</a:t>
                      </a:r>
                    </a:p>
                    <a:p>
                      <a:pPr algn="just"/>
                      <a:endParaRPr lang="en-US" sz="1800" b="0" i="0" kern="1200" dirty="0" smtClean="0">
                        <a:solidFill>
                          <a:schemeClr val="dk1"/>
                        </a:solidFill>
                        <a:effectLst/>
                        <a:latin typeface="+mn-lt"/>
                        <a:ea typeface="+mn-ea"/>
                        <a:cs typeface="+mn-cs"/>
                      </a:endParaRPr>
                    </a:p>
                    <a:p>
                      <a:pPr algn="just"/>
                      <a:endParaRPr lang="en-US" sz="1800" b="0" i="0" kern="1200" dirty="0">
                        <a:solidFill>
                          <a:schemeClr val="dk1"/>
                        </a:solidFill>
                        <a:effectLst/>
                        <a:latin typeface="+mn-lt"/>
                        <a:ea typeface="+mn-ea"/>
                        <a:cs typeface="+mn-cs"/>
                      </a:endParaRPr>
                    </a:p>
                    <a:p>
                      <a:pPr algn="just"/>
                      <a:r>
                        <a:rPr lang="en-IN" sz="1800" b="0" i="0" kern="1200" dirty="0" smtClean="0">
                          <a:solidFill>
                            <a:schemeClr val="dk1"/>
                          </a:solidFill>
                          <a:effectLst/>
                          <a:latin typeface="+mn-lt"/>
                          <a:ea typeface="+mn-ea"/>
                          <a:cs typeface="+mn-cs"/>
                        </a:rPr>
                        <a:t>Journal of Space Weather</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800" b="0" i="0" kern="1200" dirty="0" smtClean="0">
                          <a:solidFill>
                            <a:schemeClr val="dk1"/>
                          </a:solidFill>
                          <a:effectLst/>
                          <a:latin typeface="+mn-lt"/>
                          <a:ea typeface="+mn-ea"/>
                          <a:cs typeface="+mn-cs"/>
                        </a:rPr>
                        <a:t>Investigating the application of machine learning techniques for detecting anomalies in space weather data, aiming to identify irregularities that could impact satellite operations or communication systems.</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800" b="0" i="0" kern="1200" dirty="0" smtClean="0">
                          <a:solidFill>
                            <a:schemeClr val="dk1"/>
                          </a:solidFill>
                          <a:effectLst/>
                          <a:latin typeface="+mn-lt"/>
                          <a:ea typeface="+mn-ea"/>
                          <a:cs typeface="+mn-cs"/>
                        </a:rPr>
                        <a:t>Support</a:t>
                      </a:r>
                      <a:r>
                        <a:rPr lang="en-US" sz="1800" b="0" i="0" kern="1200" baseline="0" dirty="0" smtClean="0">
                          <a:solidFill>
                            <a:schemeClr val="dk1"/>
                          </a:solidFill>
                          <a:effectLst/>
                          <a:latin typeface="+mn-lt"/>
                          <a:ea typeface="+mn-ea"/>
                          <a:cs typeface="+mn-cs"/>
                        </a:rPr>
                        <a:t> Vector Machines (SVM), Clustering Algorithms for anomaly detection</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800" b="0" i="0" kern="1200" dirty="0" smtClean="0">
                          <a:solidFill>
                            <a:schemeClr val="dk1"/>
                          </a:solidFill>
                          <a:effectLst/>
                          <a:latin typeface="+mn-lt"/>
                          <a:ea typeface="+mn-ea"/>
                          <a:cs typeface="+mn-cs"/>
                        </a:rPr>
                        <a:t>Limited labeled data for training supervised models, challenges in handling highly complex and in machine learning models applied to space weather forecasting.</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16051001" y="149133"/>
            <a:ext cx="2386132" cy="2087866"/>
            <a:chOff x="0" y="0"/>
            <a:chExt cx="812800" cy="711200"/>
          </a:xfrm>
        </p:grpSpPr>
        <p:sp>
          <p:nvSpPr>
            <p:cNvPr id="3" name="Freeform 3"/>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0CB0B6"/>
            </a:solidFill>
          </p:spPr>
        </p:sp>
        <p:sp>
          <p:nvSpPr>
            <p:cNvPr id="4" name="TextBox 4"/>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grpSp>
        <p:nvGrpSpPr>
          <p:cNvPr id="5" name="Group 5"/>
          <p:cNvGrpSpPr/>
          <p:nvPr/>
        </p:nvGrpSpPr>
        <p:grpSpPr>
          <a:xfrm rot="5400000">
            <a:off x="-56655" y="8183903"/>
            <a:ext cx="1922832" cy="1682478"/>
            <a:chOff x="0" y="0"/>
            <a:chExt cx="812800" cy="711200"/>
          </a:xfrm>
        </p:grpSpPr>
        <p:sp>
          <p:nvSpPr>
            <p:cNvPr id="6" name="Freeform 6"/>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A269"/>
            </a:solidFill>
          </p:spPr>
        </p:sp>
        <p:sp>
          <p:nvSpPr>
            <p:cNvPr id="7" name="TextBox 7"/>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grpSp>
        <p:nvGrpSpPr>
          <p:cNvPr id="8" name="Group 8"/>
          <p:cNvGrpSpPr/>
          <p:nvPr/>
        </p:nvGrpSpPr>
        <p:grpSpPr>
          <a:xfrm rot="-5400000">
            <a:off x="642790" y="8675092"/>
            <a:ext cx="1460670" cy="1278086"/>
            <a:chOff x="0" y="0"/>
            <a:chExt cx="812800" cy="711200"/>
          </a:xfrm>
        </p:grpSpPr>
        <p:sp>
          <p:nvSpPr>
            <p:cNvPr id="9" name="Freeform 9"/>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0CB0B6"/>
            </a:solidFill>
          </p:spPr>
        </p:sp>
        <p:sp>
          <p:nvSpPr>
            <p:cNvPr id="10" name="TextBox 10"/>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grpSp>
        <p:nvGrpSpPr>
          <p:cNvPr id="11" name="Group 11"/>
          <p:cNvGrpSpPr/>
          <p:nvPr/>
        </p:nvGrpSpPr>
        <p:grpSpPr>
          <a:xfrm rot="5400000">
            <a:off x="16325531" y="-274376"/>
            <a:ext cx="1329668" cy="1163459"/>
            <a:chOff x="0" y="0"/>
            <a:chExt cx="812800" cy="711200"/>
          </a:xfrm>
        </p:grpSpPr>
        <p:sp>
          <p:nvSpPr>
            <p:cNvPr id="12" name="Freeform 12"/>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A269"/>
            </a:solidFill>
          </p:spPr>
        </p:sp>
        <p:sp>
          <p:nvSpPr>
            <p:cNvPr id="13" name="TextBox 13"/>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sp>
        <p:nvSpPr>
          <p:cNvPr id="15" name="TextBox 15"/>
          <p:cNvSpPr txBox="1"/>
          <p:nvPr/>
        </p:nvSpPr>
        <p:spPr>
          <a:xfrm>
            <a:off x="734082" y="354652"/>
            <a:ext cx="8658607" cy="1111246"/>
          </a:xfrm>
          <a:prstGeom prst="rect">
            <a:avLst/>
          </a:prstGeom>
        </p:spPr>
        <p:txBody>
          <a:bodyPr lIns="0" tIns="0" rIns="0" bIns="0" rtlCol="0" anchor="t">
            <a:spAutoFit/>
          </a:bodyPr>
          <a:lstStyle/>
          <a:p>
            <a:pPr>
              <a:lnSpc>
                <a:spcPts val="9100"/>
              </a:lnSpc>
            </a:pPr>
            <a:r>
              <a:rPr lang="en-US" sz="6500" dirty="0">
                <a:solidFill>
                  <a:srgbClr val="DB793D"/>
                </a:solidFill>
                <a:latin typeface="Open Sauce Semi-Bold"/>
              </a:rPr>
              <a:t>Proposed System</a:t>
            </a:r>
          </a:p>
        </p:txBody>
      </p:sp>
      <p:sp>
        <p:nvSpPr>
          <p:cNvPr id="16" name="TextBox 16"/>
          <p:cNvSpPr txBox="1"/>
          <p:nvPr/>
        </p:nvSpPr>
        <p:spPr>
          <a:xfrm>
            <a:off x="734082" y="1786548"/>
            <a:ext cx="9019518" cy="7835478"/>
          </a:xfrm>
          <a:prstGeom prst="rect">
            <a:avLst/>
          </a:prstGeom>
        </p:spPr>
        <p:txBody>
          <a:bodyPr wrap="square" lIns="0" tIns="0" rIns="0" bIns="0" rtlCol="0" anchor="t">
            <a:spAutoFit/>
          </a:bodyPr>
          <a:lstStyle/>
          <a:p>
            <a:pPr algn="just">
              <a:lnSpc>
                <a:spcPts val="4677"/>
              </a:lnSpc>
            </a:pPr>
            <a:r>
              <a:rPr lang="en-US" sz="3000" dirty="0">
                <a:latin typeface="Times New Roman" panose="02020603050405020304" pitchFamily="18" charset="0"/>
                <a:cs typeface="Times New Roman" panose="02020603050405020304" pitchFamily="18" charset="0"/>
              </a:rPr>
              <a:t>The proposed system is structured to rescue displaced passengers from the Spaceship Titanic's anomaly encounter. It starts with rigorous data recovery and cleansing, extracting fragmented data and preparing it for analysis. Feature engineering identifies crucial passenger and anomaly-related details. Anomaly detection algorithms pinpoint irregular patterns indicative of transported passengers. Supervised learning techniques predict the likely affected individuals. Integrating these models and deploying them for real-time use, the system aims to efficiently aid in identifying and retrieving those lost within the alternate dimension, leveraging machine learning for this critical rescue mission.</a:t>
            </a:r>
            <a:endParaRPr lang="en-US" sz="3000" dirty="0">
              <a:solidFill>
                <a:srgbClr val="000000"/>
              </a:solidFill>
              <a:latin typeface="Times New Roman" panose="02020603050405020304" pitchFamily="18" charset="0"/>
              <a:cs typeface="Times New Roman" panose="02020603050405020304" pitchFamily="18" charset="0"/>
            </a:endParaRPr>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4200" y="2386132"/>
            <a:ext cx="6079956" cy="537120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533400" y="952500"/>
            <a:ext cx="5715000" cy="651397"/>
          </a:xfrm>
          <a:prstGeom prst="rect">
            <a:avLst/>
          </a:prstGeom>
        </p:spPr>
        <p:txBody>
          <a:bodyPr wrap="square" lIns="0" tIns="0" rIns="0" bIns="0" rtlCol="0" anchor="t">
            <a:spAutoFit/>
          </a:bodyPr>
          <a:lstStyle/>
          <a:p>
            <a:pPr algn="ctr">
              <a:lnSpc>
                <a:spcPts val="4759"/>
              </a:lnSpc>
            </a:pPr>
            <a:r>
              <a:rPr lang="en-US" sz="6500" dirty="0">
                <a:solidFill>
                  <a:schemeClr val="accent6">
                    <a:lumMod val="75000"/>
                  </a:schemeClr>
                </a:solidFill>
                <a:latin typeface="Open Sauce Semi-Bold"/>
              </a:rPr>
              <a:t>Block Diagram</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952" y="2324100"/>
            <a:ext cx="6519848" cy="6202680"/>
          </a:xfrm>
          <a:prstGeom prst="rect">
            <a:avLst/>
          </a:prstGeom>
        </p:spPr>
      </p:pic>
      <p:sp>
        <p:nvSpPr>
          <p:cNvPr id="12" name="TextBox 11"/>
          <p:cNvSpPr txBox="1"/>
          <p:nvPr/>
        </p:nvSpPr>
        <p:spPr>
          <a:xfrm>
            <a:off x="7162800" y="800100"/>
            <a:ext cx="10668000" cy="8863965"/>
          </a:xfrm>
          <a:prstGeom prst="rect">
            <a:avLst/>
          </a:prstGeom>
          <a:noFill/>
        </p:spPr>
        <p:txBody>
          <a:bodyPr wrap="square" rtlCol="0">
            <a:spAutoFit/>
          </a:bodyPr>
          <a:lstStyle/>
          <a:p>
            <a:pPr algn="just"/>
            <a:r>
              <a:rPr lang="en-IN" sz="2400" b="1" dirty="0" smtClean="0">
                <a:latin typeface="Times New Roman" panose="02020603050405020304" pitchFamily="18" charset="0"/>
                <a:cs typeface="Times New Roman" panose="02020603050405020304" pitchFamily="18" charset="0"/>
              </a:rPr>
              <a:t>1. Input Dataset: </a:t>
            </a:r>
            <a:r>
              <a:rPr lang="en-US" sz="2400" dirty="0">
                <a:latin typeface="Times New Roman" panose="02020603050405020304" pitchFamily="18" charset="0"/>
                <a:cs typeface="Times New Roman" panose="02020603050405020304" pitchFamily="18" charset="0"/>
              </a:rPr>
              <a:t>The input dataset comprises temporal records of various space weather parameters </a:t>
            </a:r>
            <a:r>
              <a:rPr lang="en-US" sz="2400" dirty="0" smtClean="0">
                <a:latin typeface="Times New Roman" panose="02020603050405020304" pitchFamily="18" charset="0"/>
                <a:cs typeface="Times New Roman" panose="02020603050405020304" pitchFamily="18" charset="0"/>
              </a:rPr>
              <a:t>collected </a:t>
            </a:r>
            <a:r>
              <a:rPr lang="en-US" sz="2400" dirty="0">
                <a:latin typeface="Times New Roman" panose="02020603050405020304" pitchFamily="18" charset="0"/>
                <a:cs typeface="Times New Roman" panose="02020603050405020304" pitchFamily="18" charset="0"/>
              </a:rPr>
              <a:t>from satellite sensors and ground-based </a:t>
            </a:r>
            <a:r>
              <a:rPr lang="en-US" sz="2400" dirty="0" smtClean="0">
                <a:latin typeface="Times New Roman" panose="02020603050405020304" pitchFamily="18" charset="0"/>
                <a:cs typeface="Times New Roman" panose="02020603050405020304" pitchFamily="18" charset="0"/>
              </a:rPr>
              <a:t>observatories. It </a:t>
            </a:r>
            <a:r>
              <a:rPr lang="en-US" sz="2400" dirty="0">
                <a:latin typeface="Times New Roman" panose="02020603050405020304" pitchFamily="18" charset="0"/>
                <a:cs typeface="Times New Roman" panose="02020603050405020304" pitchFamily="18" charset="0"/>
              </a:rPr>
              <a:t>includes data on solar wind speed, density, magnetic field variations, ionospheric </a:t>
            </a:r>
            <a:r>
              <a:rPr lang="en-US" sz="2400" dirty="0" smtClean="0">
                <a:latin typeface="Times New Roman" panose="02020603050405020304" pitchFamily="18" charset="0"/>
                <a:cs typeface="Times New Roman" panose="02020603050405020304" pitchFamily="18" charset="0"/>
              </a:rPr>
              <a:t>conditions.</a:t>
            </a:r>
            <a:endParaRPr lang="en-IN" sz="2400" dirty="0" smtClean="0">
              <a:latin typeface="Times New Roman" panose="02020603050405020304" pitchFamily="18" charset="0"/>
              <a:cs typeface="Times New Roman" panose="02020603050405020304" pitchFamily="18" charset="0"/>
            </a:endParaRPr>
          </a:p>
          <a:p>
            <a:pPr algn="just"/>
            <a:endParaRPr lang="en-IN" sz="2400" dirty="0" smtClean="0">
              <a:latin typeface="Times New Roman" panose="02020603050405020304" pitchFamily="18" charset="0"/>
              <a:cs typeface="Times New Roman" panose="02020603050405020304" pitchFamily="18" charset="0"/>
            </a:endParaRPr>
          </a:p>
          <a:p>
            <a:pPr algn="just"/>
            <a:r>
              <a:rPr lang="en-IN" sz="2400" b="1" dirty="0" smtClean="0">
                <a:latin typeface="Times New Roman" panose="02020603050405020304" pitchFamily="18" charset="0"/>
                <a:cs typeface="Times New Roman" panose="02020603050405020304" pitchFamily="18" charset="0"/>
              </a:rPr>
              <a:t>2.Data Pre-processing</a:t>
            </a:r>
            <a:r>
              <a:rPr lang="en-IN"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This includes gathering </a:t>
            </a:r>
            <a:r>
              <a:rPr lang="en-US" sz="2400" dirty="0">
                <a:latin typeface="Times New Roman" panose="02020603050405020304" pitchFamily="18" charset="0"/>
                <a:cs typeface="Times New Roman" panose="02020603050405020304" pitchFamily="18" charset="0"/>
              </a:rPr>
              <a:t>information about passengers from various </a:t>
            </a:r>
            <a:r>
              <a:rPr lang="en-US" sz="2400" dirty="0" smtClean="0">
                <a:latin typeface="Times New Roman" panose="02020603050405020304" pitchFamily="18" charset="0"/>
                <a:cs typeface="Times New Roman" panose="02020603050405020304" pitchFamily="18" charset="0"/>
              </a:rPr>
              <a:t>sources , handling </a:t>
            </a:r>
            <a:r>
              <a:rPr lang="en-US" sz="2400" dirty="0">
                <a:latin typeface="Times New Roman" panose="02020603050405020304" pitchFamily="18" charset="0"/>
                <a:cs typeface="Times New Roman" panose="02020603050405020304" pitchFamily="18" charset="0"/>
              </a:rPr>
              <a:t>missing values, outliers, and inconsistencies in the </a:t>
            </a:r>
            <a:r>
              <a:rPr lang="en-US" sz="2400" dirty="0" smtClean="0">
                <a:latin typeface="Times New Roman" panose="02020603050405020304" pitchFamily="18" charset="0"/>
                <a:cs typeface="Times New Roman" panose="02020603050405020304" pitchFamily="18" charset="0"/>
              </a:rPr>
              <a:t>dataset</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creating </a:t>
            </a:r>
            <a:r>
              <a:rPr lang="en-US" sz="2400" dirty="0">
                <a:latin typeface="Times New Roman" panose="02020603050405020304" pitchFamily="18" charset="0"/>
                <a:cs typeface="Times New Roman" panose="02020603050405020304" pitchFamily="18" charset="0"/>
              </a:rPr>
              <a:t>new features or modify existing ones for better model prediction.</a:t>
            </a:r>
          </a:p>
          <a:p>
            <a:pPr algn="just"/>
            <a:endParaRPr lang="en-IN" sz="2400" dirty="0" smtClean="0">
              <a:latin typeface="Times New Roman" panose="02020603050405020304" pitchFamily="18" charset="0"/>
              <a:cs typeface="Times New Roman" panose="02020603050405020304" pitchFamily="18" charset="0"/>
            </a:endParaRPr>
          </a:p>
          <a:p>
            <a:pPr algn="just"/>
            <a:r>
              <a:rPr lang="en-IN" sz="2400" b="1" dirty="0" smtClean="0">
                <a:latin typeface="Times New Roman" panose="02020603050405020304" pitchFamily="18" charset="0"/>
                <a:cs typeface="Times New Roman" panose="02020603050405020304" pitchFamily="18" charset="0"/>
              </a:rPr>
              <a:t>3.Object Detection: </a:t>
            </a:r>
            <a:r>
              <a:rPr lang="en-IN" sz="2400" dirty="0" smtClean="0">
                <a:latin typeface="Times New Roman" panose="02020603050405020304" pitchFamily="18" charset="0"/>
                <a:cs typeface="Times New Roman" panose="02020603050405020304" pitchFamily="18" charset="0"/>
              </a:rPr>
              <a:t>This consists of </a:t>
            </a:r>
            <a:r>
              <a:rPr lang="en-US" sz="2400" dirty="0" smtClean="0">
                <a:latin typeface="Times New Roman" panose="02020603050405020304" pitchFamily="18" charset="0"/>
                <a:cs typeface="Times New Roman" panose="02020603050405020304" pitchFamily="18" charset="0"/>
              </a:rPr>
              <a:t>identifying </a:t>
            </a:r>
            <a:r>
              <a:rPr lang="en-US" sz="2400" dirty="0">
                <a:latin typeface="Times New Roman" panose="02020603050405020304" pitchFamily="18" charset="0"/>
                <a:cs typeface="Times New Roman" panose="02020603050405020304" pitchFamily="18" charset="0"/>
              </a:rPr>
              <a:t>features (attributes) in the </a:t>
            </a:r>
            <a:r>
              <a:rPr lang="en-US" sz="2400" dirty="0" smtClean="0">
                <a:latin typeface="Times New Roman" panose="02020603050405020304" pitchFamily="18" charset="0"/>
                <a:cs typeface="Times New Roman" panose="02020603050405020304" pitchFamily="18" charset="0"/>
              </a:rPr>
              <a:t>dataset,</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analyzing </a:t>
            </a:r>
            <a:r>
              <a:rPr lang="en-US" sz="2400" dirty="0">
                <a:latin typeface="Times New Roman" panose="02020603050405020304" pitchFamily="18" charset="0"/>
                <a:cs typeface="Times New Roman" panose="02020603050405020304" pitchFamily="18" charset="0"/>
              </a:rPr>
              <a:t>and </a:t>
            </a:r>
            <a:r>
              <a:rPr lang="en-US" sz="2400" dirty="0" smtClean="0">
                <a:latin typeface="Times New Roman" panose="02020603050405020304" pitchFamily="18" charset="0"/>
                <a:cs typeface="Times New Roman" panose="02020603050405020304" pitchFamily="18" charset="0"/>
              </a:rPr>
              <a:t>visualizing </a:t>
            </a:r>
            <a:r>
              <a:rPr lang="en-US" sz="2400" dirty="0">
                <a:latin typeface="Times New Roman" panose="02020603050405020304" pitchFamily="18" charset="0"/>
                <a:cs typeface="Times New Roman" panose="02020603050405020304" pitchFamily="18" charset="0"/>
              </a:rPr>
              <a:t>data to </a:t>
            </a:r>
            <a:r>
              <a:rPr lang="en-US" sz="2400" dirty="0" smtClean="0">
                <a:latin typeface="Times New Roman" panose="02020603050405020304" pitchFamily="18" charset="0"/>
                <a:cs typeface="Times New Roman" panose="02020603050405020304" pitchFamily="18" charset="0"/>
              </a:rPr>
              <a:t>understand </a:t>
            </a:r>
            <a:r>
              <a:rPr lang="en-US" sz="2400" dirty="0">
                <a:latin typeface="Times New Roman" panose="02020603050405020304" pitchFamily="18" charset="0"/>
                <a:cs typeface="Times New Roman" panose="02020603050405020304" pitchFamily="18" charset="0"/>
              </a:rPr>
              <a:t>patterns and </a:t>
            </a:r>
            <a:r>
              <a:rPr lang="en-US" sz="2400" dirty="0" smtClean="0">
                <a:latin typeface="Times New Roman" panose="02020603050405020304" pitchFamily="18" charset="0"/>
                <a:cs typeface="Times New Roman" panose="02020603050405020304" pitchFamily="18" charset="0"/>
              </a:rPr>
              <a:t>correlations,</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choosing </a:t>
            </a:r>
            <a:r>
              <a:rPr lang="en-US" sz="2400" dirty="0">
                <a:latin typeface="Times New Roman" panose="02020603050405020304" pitchFamily="18" charset="0"/>
                <a:cs typeface="Times New Roman" panose="02020603050405020304" pitchFamily="18" charset="0"/>
              </a:rPr>
              <a:t>the most relevant features for prediction and discard irrelevant ones.</a:t>
            </a:r>
            <a:endParaRPr lang="en-IN" sz="2400" dirty="0" smtClean="0">
              <a:latin typeface="Times New Roman" panose="02020603050405020304" pitchFamily="18" charset="0"/>
              <a:cs typeface="Times New Roman" panose="02020603050405020304" pitchFamily="18" charset="0"/>
            </a:endParaRPr>
          </a:p>
          <a:p>
            <a:pPr marL="342900" indent="-342900" algn="just">
              <a:buAutoNum type="arabicPeriod"/>
            </a:pPr>
            <a:endParaRPr lang="en-IN" sz="2400" dirty="0">
              <a:latin typeface="Times New Roman" panose="02020603050405020304" pitchFamily="18" charset="0"/>
              <a:cs typeface="Times New Roman" panose="02020603050405020304" pitchFamily="18" charset="0"/>
            </a:endParaRPr>
          </a:p>
          <a:p>
            <a:pPr algn="just"/>
            <a:r>
              <a:rPr lang="en-IN" sz="2400" b="1" dirty="0" smtClean="0">
                <a:latin typeface="Times New Roman" panose="02020603050405020304" pitchFamily="18" charset="0"/>
                <a:cs typeface="Times New Roman" panose="02020603050405020304" pitchFamily="18" charset="0"/>
              </a:rPr>
              <a:t>4.Machine Learning Logic</a:t>
            </a:r>
            <a:r>
              <a:rPr lang="en-IN" sz="2400" dirty="0" smtClean="0">
                <a:latin typeface="Times New Roman" panose="02020603050405020304" pitchFamily="18" charset="0"/>
                <a:cs typeface="Times New Roman" panose="02020603050405020304" pitchFamily="18" charset="0"/>
              </a:rPr>
              <a:t>: This includes </a:t>
            </a:r>
            <a:r>
              <a:rPr lang="en-US" sz="2400" dirty="0" smtClean="0">
                <a:latin typeface="Times New Roman" panose="02020603050405020304" pitchFamily="18" charset="0"/>
                <a:cs typeface="Times New Roman" panose="02020603050405020304" pitchFamily="18" charset="0"/>
              </a:rPr>
              <a:t>choosing </a:t>
            </a:r>
            <a:r>
              <a:rPr lang="en-US" sz="2400" dirty="0">
                <a:latin typeface="Times New Roman" panose="02020603050405020304" pitchFamily="18" charset="0"/>
                <a:cs typeface="Times New Roman" panose="02020603050405020304" pitchFamily="18" charset="0"/>
              </a:rPr>
              <a:t>suitable machine learning algorithms (e.g., logistic regression, </a:t>
            </a:r>
            <a:r>
              <a:rPr lang="en-US" sz="2400" dirty="0" smtClean="0">
                <a:latin typeface="Times New Roman" panose="02020603050405020304" pitchFamily="18" charset="0"/>
                <a:cs typeface="Times New Roman" panose="02020603050405020304" pitchFamily="18" charset="0"/>
              </a:rPr>
              <a:t>decision </a:t>
            </a:r>
            <a:r>
              <a:rPr lang="en-US" sz="2400" dirty="0">
                <a:latin typeface="Times New Roman" panose="02020603050405020304" pitchFamily="18" charset="0"/>
                <a:cs typeface="Times New Roman" panose="02020603050405020304" pitchFamily="18" charset="0"/>
              </a:rPr>
              <a:t>trees, random forests) for </a:t>
            </a:r>
            <a:r>
              <a:rPr lang="en-US" sz="2400" dirty="0" smtClean="0">
                <a:latin typeface="Times New Roman" panose="02020603050405020304" pitchFamily="18" charset="0"/>
                <a:cs typeface="Times New Roman" panose="02020603050405020304" pitchFamily="18" charset="0"/>
              </a:rPr>
              <a:t>prediction , training </a:t>
            </a:r>
            <a:r>
              <a:rPr lang="en-US" sz="2400" dirty="0">
                <a:latin typeface="Times New Roman" panose="02020603050405020304" pitchFamily="18" charset="0"/>
                <a:cs typeface="Times New Roman" panose="02020603050405020304" pitchFamily="18" charset="0"/>
              </a:rPr>
              <a:t>the selected models on the Titanic dataset using labeled data </a:t>
            </a:r>
            <a:r>
              <a:rPr lang="en-US" sz="2400" dirty="0" smtClean="0">
                <a:latin typeface="Times New Roman" panose="02020603050405020304" pitchFamily="18" charset="0"/>
                <a:cs typeface="Times New Roman" panose="02020603050405020304" pitchFamily="18" charset="0"/>
              </a:rPr>
              <a:t>,evaluating </a:t>
            </a:r>
            <a:r>
              <a:rPr lang="en-US" sz="2400" dirty="0">
                <a:latin typeface="Times New Roman" panose="02020603050405020304" pitchFamily="18" charset="0"/>
                <a:cs typeface="Times New Roman" panose="02020603050405020304" pitchFamily="18" charset="0"/>
              </a:rPr>
              <a:t>the model's performance using metrics like accuracy, precision, recall, or </a:t>
            </a:r>
            <a:r>
              <a:rPr lang="en-US" sz="2400" dirty="0" smtClean="0">
                <a:latin typeface="Times New Roman" panose="02020603050405020304" pitchFamily="18" charset="0"/>
                <a:cs typeface="Times New Roman" panose="02020603050405020304" pitchFamily="18" charset="0"/>
              </a:rPr>
              <a:t>ROC curves , optimizing </a:t>
            </a:r>
            <a:r>
              <a:rPr lang="en-US" sz="2400" dirty="0">
                <a:latin typeface="Times New Roman" panose="02020603050405020304" pitchFamily="18" charset="0"/>
                <a:cs typeface="Times New Roman" panose="02020603050405020304" pitchFamily="18" charset="0"/>
              </a:rPr>
              <a:t>model performance by tuning </a:t>
            </a:r>
            <a:r>
              <a:rPr lang="en-US" sz="2400" dirty="0" err="1">
                <a:latin typeface="Times New Roman" panose="02020603050405020304" pitchFamily="18" charset="0"/>
                <a:cs typeface="Times New Roman" panose="02020603050405020304" pitchFamily="18" charset="0"/>
              </a:rPr>
              <a:t>hyperparameters</a:t>
            </a:r>
            <a:r>
              <a:rPr lang="en-US" sz="2400" dirty="0">
                <a:latin typeface="Times New Roman" panose="02020603050405020304" pitchFamily="18" charset="0"/>
                <a:cs typeface="Times New Roman" panose="02020603050405020304" pitchFamily="18" charset="0"/>
              </a:rPr>
              <a:t>.</a:t>
            </a:r>
          </a:p>
          <a:p>
            <a:pPr algn="just"/>
            <a:endParaRPr lang="en-IN" sz="2400" dirty="0" smtClean="0">
              <a:latin typeface="Times New Roman" panose="02020603050405020304" pitchFamily="18" charset="0"/>
              <a:cs typeface="Times New Roman" panose="02020603050405020304" pitchFamily="18" charset="0"/>
            </a:endParaRPr>
          </a:p>
          <a:p>
            <a:pPr algn="just"/>
            <a:r>
              <a:rPr lang="en-IN" sz="2400" b="1" dirty="0" smtClean="0">
                <a:latin typeface="Times New Roman" panose="02020603050405020304" pitchFamily="18" charset="0"/>
                <a:cs typeface="Times New Roman" panose="02020603050405020304" pitchFamily="18" charset="0"/>
              </a:rPr>
              <a:t>5.Anomaly Detection</a:t>
            </a:r>
            <a:r>
              <a:rPr lang="en-IN" sz="2400" dirty="0" smtClean="0">
                <a:latin typeface="Times New Roman" panose="02020603050405020304" pitchFamily="18" charset="0"/>
                <a:cs typeface="Times New Roman" panose="02020603050405020304" pitchFamily="18" charset="0"/>
              </a:rPr>
              <a:t>: This comprises of </a:t>
            </a:r>
            <a:r>
              <a:rPr lang="en-US" sz="2400" dirty="0" smtClean="0">
                <a:latin typeface="Times New Roman" panose="02020603050405020304" pitchFamily="18" charset="0"/>
                <a:cs typeface="Times New Roman" panose="02020603050405020304" pitchFamily="18" charset="0"/>
              </a:rPr>
              <a:t>identifying </a:t>
            </a:r>
            <a:r>
              <a:rPr lang="en-US" sz="2400" dirty="0">
                <a:latin typeface="Times New Roman" panose="02020603050405020304" pitchFamily="18" charset="0"/>
                <a:cs typeface="Times New Roman" panose="02020603050405020304" pitchFamily="18" charset="0"/>
              </a:rPr>
              <a:t>and handle outliers that might distort the models' </a:t>
            </a:r>
            <a:r>
              <a:rPr lang="en-US" sz="2400" dirty="0" smtClean="0">
                <a:latin typeface="Times New Roman" panose="02020603050405020304" pitchFamily="18" charset="0"/>
                <a:cs typeface="Times New Roman" panose="02020603050405020304" pitchFamily="18" charset="0"/>
              </a:rPr>
              <a:t>predictions , detecting </a:t>
            </a:r>
            <a:r>
              <a:rPr lang="en-US" sz="2400" dirty="0">
                <a:latin typeface="Times New Roman" panose="02020603050405020304" pitchFamily="18" charset="0"/>
                <a:cs typeface="Times New Roman" panose="02020603050405020304" pitchFamily="18" charset="0"/>
              </a:rPr>
              <a:t>unusual or unexpected patterns in the dataset that might deviate from the </a:t>
            </a:r>
            <a:r>
              <a:rPr lang="en-US" sz="2400" dirty="0" smtClean="0">
                <a:latin typeface="Times New Roman" panose="02020603050405020304" pitchFamily="18" charset="0"/>
                <a:cs typeface="Times New Roman" panose="02020603050405020304" pitchFamily="18" charset="0"/>
              </a:rPr>
              <a:t>norm ,implementing strategies to </a:t>
            </a:r>
            <a:r>
              <a:rPr lang="en-US" sz="2400" dirty="0">
                <a:latin typeface="Times New Roman" panose="02020603050405020304" pitchFamily="18" charset="0"/>
                <a:cs typeface="Times New Roman" panose="02020603050405020304" pitchFamily="18" charset="0"/>
              </a:rPr>
              <a:t>mitigate the impact of anomalies on model performance or analysis.</a:t>
            </a:r>
          </a:p>
          <a:p>
            <a:pPr algn="just"/>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5"/>
          <p:cNvSpPr txBox="1"/>
          <p:nvPr/>
        </p:nvSpPr>
        <p:spPr>
          <a:xfrm>
            <a:off x="135073" y="495300"/>
            <a:ext cx="7696200" cy="564835"/>
          </a:xfrm>
          <a:prstGeom prst="rect">
            <a:avLst/>
          </a:prstGeom>
        </p:spPr>
        <p:txBody>
          <a:bodyPr wrap="square" lIns="0" tIns="0" rIns="0" bIns="0" rtlCol="0" anchor="t">
            <a:spAutoFit/>
          </a:bodyPr>
          <a:lstStyle/>
          <a:p>
            <a:pPr algn="ctr">
              <a:lnSpc>
                <a:spcPts val="3920"/>
              </a:lnSpc>
            </a:pPr>
            <a:r>
              <a:rPr lang="en-US" sz="6500" dirty="0" smtClean="0">
                <a:solidFill>
                  <a:schemeClr val="accent6">
                    <a:lumMod val="75000"/>
                  </a:schemeClr>
                </a:solidFill>
                <a:latin typeface="Open Sauce Semi-Bold"/>
              </a:rPr>
              <a:t>System Architecture</a:t>
            </a:r>
            <a:endParaRPr lang="en-US" sz="6500" dirty="0">
              <a:solidFill>
                <a:schemeClr val="accent6">
                  <a:lumMod val="75000"/>
                </a:schemeClr>
              </a:solidFill>
              <a:latin typeface="Open Sauce Semi-Bold"/>
            </a:endParaRPr>
          </a:p>
        </p:txBody>
      </p:sp>
      <p:sp>
        <p:nvSpPr>
          <p:cNvPr id="5" name="TextBox 4"/>
          <p:cNvSpPr txBox="1"/>
          <p:nvPr/>
        </p:nvSpPr>
        <p:spPr>
          <a:xfrm>
            <a:off x="4953000" y="1943100"/>
            <a:ext cx="13106400" cy="6370975"/>
          </a:xfrm>
          <a:prstGeom prst="rect">
            <a:avLst/>
          </a:prstGeom>
          <a:noFill/>
        </p:spPr>
        <p:txBody>
          <a:bodyPr wrap="square" rtlCol="0">
            <a:spAutoFit/>
          </a:bodyPr>
          <a:lstStyle/>
          <a:p>
            <a:pPr algn="just"/>
            <a:r>
              <a:rPr lang="en-US" sz="2400" b="1" dirty="0" smtClean="0">
                <a:latin typeface="Times New Roman" panose="02020603050405020304" pitchFamily="18" charset="0"/>
                <a:cs typeface="Times New Roman" panose="02020603050405020304" pitchFamily="18" charset="0"/>
              </a:rPr>
              <a:t>1.Data </a:t>
            </a:r>
            <a:r>
              <a:rPr lang="en-US" sz="2400" b="1" dirty="0">
                <a:latin typeface="Times New Roman" panose="02020603050405020304" pitchFamily="18" charset="0"/>
                <a:cs typeface="Times New Roman" panose="02020603050405020304" pitchFamily="18" charset="0"/>
              </a:rPr>
              <a:t>Collection and </a:t>
            </a:r>
            <a:r>
              <a:rPr lang="en-US" sz="2400" b="1" dirty="0" smtClean="0">
                <a:latin typeface="Times New Roman" panose="02020603050405020304" pitchFamily="18" charset="0"/>
                <a:cs typeface="Times New Roman" panose="02020603050405020304" pitchFamily="18" charset="0"/>
              </a:rPr>
              <a:t>Storage: </a:t>
            </a:r>
            <a:r>
              <a:rPr lang="en-US" sz="2400" dirty="0" smtClean="0">
                <a:latin typeface="Times New Roman" panose="02020603050405020304" pitchFamily="18" charset="0"/>
                <a:cs typeface="Times New Roman" panose="02020603050405020304" pitchFamily="18" charset="0"/>
              </a:rPr>
              <a:t>Sources </a:t>
            </a:r>
            <a:r>
              <a:rPr lang="en-US" sz="2400" dirty="0">
                <a:latin typeface="Times New Roman" panose="02020603050405020304" pitchFamily="18" charset="0"/>
                <a:cs typeface="Times New Roman" panose="02020603050405020304" pitchFamily="18" charset="0"/>
              </a:rPr>
              <a:t>like CSV files, databases, or APIs providing </a:t>
            </a:r>
            <a:r>
              <a:rPr lang="en-US" sz="2400" dirty="0" smtClean="0">
                <a:latin typeface="Times New Roman" panose="02020603050405020304" pitchFamily="18" charset="0"/>
                <a:cs typeface="Times New Roman" panose="02020603050405020304" pitchFamily="18" charset="0"/>
              </a:rPr>
              <a:t>Titanic passenger information , storage </a:t>
            </a:r>
            <a:r>
              <a:rPr lang="en-US" sz="2400" dirty="0">
                <a:latin typeface="Times New Roman" panose="02020603050405020304" pitchFamily="18" charset="0"/>
                <a:cs typeface="Times New Roman" panose="02020603050405020304" pitchFamily="18" charset="0"/>
              </a:rPr>
              <a:t>solutions like databases (SQL or </a:t>
            </a:r>
            <a:r>
              <a:rPr lang="en-US" sz="2400" dirty="0" err="1">
                <a:latin typeface="Times New Roman" panose="02020603050405020304" pitchFamily="18" charset="0"/>
                <a:cs typeface="Times New Roman" panose="02020603050405020304" pitchFamily="18" charset="0"/>
              </a:rPr>
              <a:t>NoSQL</a:t>
            </a:r>
            <a:r>
              <a:rPr lang="en-US" sz="2400" dirty="0">
                <a:latin typeface="Times New Roman" panose="02020603050405020304" pitchFamily="18" charset="0"/>
                <a:cs typeface="Times New Roman" panose="02020603050405020304" pitchFamily="18" charset="0"/>
              </a:rPr>
              <a:t>) or data lakes to store and organize the dataset</a:t>
            </a:r>
            <a:r>
              <a:rPr lang="en-US" sz="2400" dirty="0" smtClean="0">
                <a:latin typeface="Times New Roman" panose="02020603050405020304" pitchFamily="18" charset="0"/>
                <a:cs typeface="Times New Roman" panose="02020603050405020304" pitchFamily="18" charset="0"/>
              </a:rPr>
              <a:t>.</a:t>
            </a:r>
          </a:p>
          <a:p>
            <a:pPr algn="just"/>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2. Data Processing and Pre-processing</a:t>
            </a:r>
            <a:r>
              <a:rPr lang="en-US" sz="2400" b="1" dirty="0" smtClean="0">
                <a:latin typeface="Times New Roman" panose="02020603050405020304" pitchFamily="18" charset="0"/>
                <a:cs typeface="Times New Roman" panose="02020603050405020304" pitchFamily="18" charset="0"/>
              </a:rPr>
              <a:t>:</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Modules to clean, transform, and engineer features, handling missing values and </a:t>
            </a:r>
            <a:r>
              <a:rPr lang="en-US" sz="2400" dirty="0" smtClean="0">
                <a:latin typeface="Times New Roman" panose="02020603050405020304" pitchFamily="18" charset="0"/>
                <a:cs typeface="Times New Roman" panose="02020603050405020304" pitchFamily="18" charset="0"/>
              </a:rPr>
              <a:t>outliers , identification </a:t>
            </a:r>
            <a:r>
              <a:rPr lang="en-US" sz="2400" dirty="0">
                <a:latin typeface="Times New Roman" panose="02020603050405020304" pitchFamily="18" charset="0"/>
                <a:cs typeface="Times New Roman" panose="02020603050405020304" pitchFamily="18" charset="0"/>
              </a:rPr>
              <a:t>of relevant features and removal of redundant ones</a:t>
            </a:r>
            <a:r>
              <a:rPr lang="en-US" sz="2400" dirty="0" smtClean="0">
                <a:latin typeface="Times New Roman" panose="02020603050405020304" pitchFamily="18" charset="0"/>
                <a:cs typeface="Times New Roman" panose="02020603050405020304" pitchFamily="18" charset="0"/>
              </a:rPr>
              <a:t>.</a:t>
            </a:r>
          </a:p>
          <a:p>
            <a:pPr algn="just"/>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3. Model Development and </a:t>
            </a:r>
            <a:r>
              <a:rPr lang="en-US" sz="2400" b="1" dirty="0" smtClean="0">
                <a:latin typeface="Times New Roman" panose="02020603050405020304" pitchFamily="18" charset="0"/>
                <a:cs typeface="Times New Roman" panose="02020603050405020304" pitchFamily="18" charset="0"/>
              </a:rPr>
              <a:t>Training: </a:t>
            </a:r>
            <a:r>
              <a:rPr lang="en-US" sz="2400" dirty="0" smtClean="0">
                <a:latin typeface="Times New Roman" panose="02020603050405020304" pitchFamily="18" charset="0"/>
                <a:cs typeface="Times New Roman" panose="02020603050405020304" pitchFamily="18" charset="0"/>
              </a:rPr>
              <a:t>Choosing </a:t>
            </a:r>
            <a:r>
              <a:rPr lang="en-US" sz="2400" dirty="0">
                <a:latin typeface="Times New Roman" panose="02020603050405020304" pitchFamily="18" charset="0"/>
                <a:cs typeface="Times New Roman" panose="02020603050405020304" pitchFamily="18" charset="0"/>
              </a:rPr>
              <a:t>appropriate machine learning algorithms (e.g., logistic regression, decision trees, neural </a:t>
            </a:r>
            <a:r>
              <a:rPr lang="en-US" sz="2400" dirty="0" smtClean="0">
                <a:latin typeface="Times New Roman" panose="02020603050405020304" pitchFamily="18" charset="0"/>
                <a:cs typeface="Times New Roman" panose="02020603050405020304" pitchFamily="18" charset="0"/>
              </a:rPr>
              <a:t>networks),training </a:t>
            </a:r>
            <a:r>
              <a:rPr lang="en-US" sz="2400" dirty="0">
                <a:latin typeface="Times New Roman" panose="02020603050405020304" pitchFamily="18" charset="0"/>
                <a:cs typeface="Times New Roman" panose="02020603050405020304" pitchFamily="18" charset="0"/>
              </a:rPr>
              <a:t>models on historical Titanic data to predict survival</a:t>
            </a:r>
            <a:r>
              <a:rPr lang="en-US" sz="2400" dirty="0" smtClean="0">
                <a:latin typeface="Times New Roman" panose="02020603050405020304" pitchFamily="18" charset="0"/>
                <a:cs typeface="Times New Roman" panose="02020603050405020304" pitchFamily="18" charset="0"/>
              </a:rPr>
              <a:t>.</a:t>
            </a:r>
          </a:p>
          <a:p>
            <a:pPr algn="just"/>
            <a:endParaRPr lang="en-US" sz="2400" dirty="0" smtClean="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4.</a:t>
            </a:r>
            <a:r>
              <a:rPr lang="en-US" sz="2400" b="1" dirty="0">
                <a:latin typeface="Times New Roman" panose="02020603050405020304" pitchFamily="18" charset="0"/>
                <a:cs typeface="Times New Roman" panose="02020603050405020304" pitchFamily="18" charset="0"/>
              </a:rPr>
              <a:t> Validation &amp; </a:t>
            </a:r>
            <a:r>
              <a:rPr lang="en-US" sz="2400" b="1" dirty="0" smtClean="0">
                <a:latin typeface="Times New Roman" panose="02020603050405020304" pitchFamily="18" charset="0"/>
                <a:cs typeface="Times New Roman" panose="02020603050405020304" pitchFamily="18" charset="0"/>
              </a:rPr>
              <a:t>Cross-Validation</a:t>
            </a:r>
            <a:r>
              <a:rPr lang="en-US" sz="2400" dirty="0" smtClean="0">
                <a:latin typeface="Times New Roman" panose="02020603050405020304" pitchFamily="18" charset="0"/>
                <a:cs typeface="Times New Roman" panose="02020603050405020304" pitchFamily="18" charset="0"/>
              </a:rPr>
              <a:t>: Employing </a:t>
            </a:r>
            <a:r>
              <a:rPr lang="en-US" sz="2400" dirty="0">
                <a:latin typeface="Times New Roman" panose="02020603050405020304" pitchFamily="18" charset="0"/>
                <a:cs typeface="Times New Roman" panose="02020603050405020304" pitchFamily="18" charset="0"/>
              </a:rPr>
              <a:t>techniques like k-fold cross-validation to assess model </a:t>
            </a:r>
            <a:r>
              <a:rPr lang="en-US" sz="2400" dirty="0" err="1" smtClean="0">
                <a:latin typeface="Times New Roman" panose="02020603050405020304" pitchFamily="18" charset="0"/>
                <a:cs typeface="Times New Roman" panose="02020603050405020304" pitchFamily="18" charset="0"/>
              </a:rPr>
              <a:t>generalization,evaluating</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models using validation metrics and selecting the best-performing model</a:t>
            </a:r>
            <a:r>
              <a:rPr lang="en-US" sz="2400" dirty="0" smtClean="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5.Model </a:t>
            </a:r>
            <a:r>
              <a:rPr lang="en-US" sz="2400" b="1" dirty="0">
                <a:latin typeface="Times New Roman" panose="02020603050405020304" pitchFamily="18" charset="0"/>
                <a:cs typeface="Times New Roman" panose="02020603050405020304" pitchFamily="18" charset="0"/>
              </a:rPr>
              <a:t>Deployment &amp; </a:t>
            </a:r>
            <a:r>
              <a:rPr lang="en-US" sz="2400" b="1" dirty="0" err="1" smtClean="0">
                <a:latin typeface="Times New Roman" panose="02020603050405020304" pitchFamily="18" charset="0"/>
                <a:cs typeface="Times New Roman" panose="02020603050405020304" pitchFamily="18" charset="0"/>
              </a:rPr>
              <a:t>Prediction</a:t>
            </a:r>
            <a:r>
              <a:rPr lang="en-US" sz="2400" dirty="0" err="1">
                <a:latin typeface="Times New Roman" panose="02020603050405020304" pitchFamily="18" charset="0"/>
                <a:cs typeface="Times New Roman" panose="02020603050405020304" pitchFamily="18" charset="0"/>
              </a:rPr>
              <a:t>:</a:t>
            </a:r>
            <a:r>
              <a:rPr lang="en-US" sz="2400" dirty="0" err="1" smtClean="0">
                <a:latin typeface="Times New Roman" panose="02020603050405020304" pitchFamily="18" charset="0"/>
                <a:cs typeface="Times New Roman" panose="02020603050405020304" pitchFamily="18" charset="0"/>
              </a:rPr>
              <a:t>Selecting</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best model based on validation </a:t>
            </a:r>
            <a:r>
              <a:rPr lang="en-US" sz="2400" dirty="0" err="1" smtClean="0">
                <a:latin typeface="Times New Roman" panose="02020603050405020304" pitchFamily="18" charset="0"/>
                <a:cs typeface="Times New Roman" panose="02020603050405020304" pitchFamily="18" charset="0"/>
              </a:rPr>
              <a:t>performance,saving</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trained model for future </a:t>
            </a:r>
            <a:r>
              <a:rPr lang="en-US" sz="2400" dirty="0" err="1" smtClean="0">
                <a:latin typeface="Times New Roman" panose="02020603050405020304" pitchFamily="18" charset="0"/>
                <a:cs typeface="Times New Roman" panose="02020603050405020304" pitchFamily="18" charset="0"/>
              </a:rPr>
              <a:t>use,making</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predictions on the test dataset.</a:t>
            </a:r>
          </a:p>
          <a:p>
            <a:endParaRPr lang="en-US" sz="3000" dirty="0">
              <a:latin typeface="Times New Roman" panose="02020603050405020304" pitchFamily="18" charset="0"/>
              <a:cs typeface="Times New Roman" panose="02020603050405020304" pitchFamily="18" charset="0"/>
            </a:endParaRPr>
          </a:p>
          <a:p>
            <a:endParaRPr lang="en-US" dirty="0"/>
          </a:p>
        </p:txBody>
      </p:sp>
      <p:pic>
        <p:nvPicPr>
          <p:cNvPr id="11" name="Picture 10"/>
          <p:cNvPicPr>
            <a:picLocks noChangeAspect="1"/>
          </p:cNvPicPr>
          <p:nvPr/>
        </p:nvPicPr>
        <p:blipFill rotWithShape="1">
          <a:blip r:embed="rId2"/>
          <a:srcRect l="19062" t="2351" r="19425"/>
          <a:stretch/>
        </p:blipFill>
        <p:spPr>
          <a:xfrm>
            <a:off x="363673" y="1714500"/>
            <a:ext cx="4589327" cy="74676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88105" y="33822"/>
            <a:ext cx="8195890" cy="1256754"/>
          </a:xfrm>
          <a:prstGeom prst="rect">
            <a:avLst/>
          </a:prstGeom>
        </p:spPr>
        <p:txBody>
          <a:bodyPr lIns="0" tIns="0" rIns="0" bIns="0" rtlCol="0" anchor="t">
            <a:spAutoFit/>
          </a:bodyPr>
          <a:lstStyle/>
          <a:p>
            <a:pPr algn="ctr">
              <a:lnSpc>
                <a:spcPts val="9800"/>
              </a:lnSpc>
            </a:pPr>
            <a:r>
              <a:rPr lang="en-US" sz="6500" dirty="0">
                <a:solidFill>
                  <a:schemeClr val="accent6">
                    <a:lumMod val="75000"/>
                  </a:schemeClr>
                </a:solidFill>
                <a:latin typeface="Open Sauce Semi-Bold"/>
              </a:rPr>
              <a:t>System Requirements</a:t>
            </a:r>
          </a:p>
        </p:txBody>
      </p:sp>
      <p:sp>
        <p:nvSpPr>
          <p:cNvPr id="3" name="TextBox 3"/>
          <p:cNvSpPr txBox="1"/>
          <p:nvPr/>
        </p:nvSpPr>
        <p:spPr>
          <a:xfrm>
            <a:off x="974253" y="1391289"/>
            <a:ext cx="7106245" cy="991870"/>
          </a:xfrm>
          <a:prstGeom prst="rect">
            <a:avLst/>
          </a:prstGeom>
        </p:spPr>
        <p:txBody>
          <a:bodyPr lIns="0" tIns="0" rIns="0" bIns="0" rtlCol="0" anchor="t">
            <a:spAutoFit/>
          </a:bodyPr>
          <a:lstStyle/>
          <a:p>
            <a:pPr algn="ctr">
              <a:lnSpc>
                <a:spcPts val="7279"/>
              </a:lnSpc>
            </a:pPr>
            <a:r>
              <a:rPr lang="en-US" sz="5199" dirty="0">
                <a:solidFill>
                  <a:srgbClr val="000000"/>
                </a:solidFill>
                <a:latin typeface="Times New Roman"/>
              </a:rPr>
              <a:t>Hardware Requirements:</a:t>
            </a:r>
          </a:p>
        </p:txBody>
      </p:sp>
      <p:sp>
        <p:nvSpPr>
          <p:cNvPr id="4" name="TextBox 4"/>
          <p:cNvSpPr txBox="1"/>
          <p:nvPr/>
        </p:nvSpPr>
        <p:spPr>
          <a:xfrm>
            <a:off x="1270770" y="2249809"/>
            <a:ext cx="5194176" cy="1847215"/>
          </a:xfrm>
          <a:prstGeom prst="rect">
            <a:avLst/>
          </a:prstGeom>
        </p:spPr>
        <p:txBody>
          <a:bodyPr lIns="0" tIns="0" rIns="0" bIns="0" rtlCol="0" anchor="t">
            <a:spAutoFit/>
          </a:bodyPr>
          <a:lstStyle/>
          <a:p>
            <a:pPr algn="ctr">
              <a:lnSpc>
                <a:spcPts val="4759"/>
              </a:lnSpc>
            </a:pPr>
            <a:r>
              <a:rPr lang="en-US" sz="3399">
                <a:solidFill>
                  <a:srgbClr val="000000"/>
                </a:solidFill>
                <a:latin typeface="Times New Roman"/>
              </a:rPr>
              <a:t>-CPU : Processor i5 or more</a:t>
            </a:r>
          </a:p>
          <a:p>
            <a:pPr>
              <a:lnSpc>
                <a:spcPts val="4759"/>
              </a:lnSpc>
            </a:pPr>
            <a:r>
              <a:rPr lang="en-US" sz="3399">
                <a:solidFill>
                  <a:srgbClr val="000000"/>
                </a:solidFill>
                <a:latin typeface="Times New Roman"/>
              </a:rPr>
              <a:t>-RAM : 8GB</a:t>
            </a:r>
          </a:p>
          <a:p>
            <a:pPr algn="l">
              <a:lnSpc>
                <a:spcPts val="4759"/>
              </a:lnSpc>
            </a:pPr>
            <a:r>
              <a:rPr lang="en-US" sz="3399">
                <a:solidFill>
                  <a:srgbClr val="000000"/>
                </a:solidFill>
                <a:latin typeface="Times New Roman"/>
              </a:rPr>
              <a:t>-Operating System</a:t>
            </a:r>
          </a:p>
        </p:txBody>
      </p:sp>
      <p:sp>
        <p:nvSpPr>
          <p:cNvPr id="5" name="TextBox 5"/>
          <p:cNvSpPr txBox="1"/>
          <p:nvPr/>
        </p:nvSpPr>
        <p:spPr>
          <a:xfrm>
            <a:off x="9340231" y="1391289"/>
            <a:ext cx="6782693" cy="936154"/>
          </a:xfrm>
          <a:prstGeom prst="rect">
            <a:avLst/>
          </a:prstGeom>
        </p:spPr>
        <p:txBody>
          <a:bodyPr lIns="0" tIns="0" rIns="0" bIns="0" rtlCol="0" anchor="t">
            <a:spAutoFit/>
          </a:bodyPr>
          <a:lstStyle/>
          <a:p>
            <a:pPr algn="ctr">
              <a:lnSpc>
                <a:spcPts val="7279"/>
              </a:lnSpc>
            </a:pPr>
            <a:r>
              <a:rPr lang="en-US" sz="5200" dirty="0">
                <a:solidFill>
                  <a:srgbClr val="000000"/>
                </a:solidFill>
                <a:latin typeface="Times New Roman"/>
              </a:rPr>
              <a:t>Software Requirements:</a:t>
            </a:r>
          </a:p>
        </p:txBody>
      </p:sp>
      <p:sp>
        <p:nvSpPr>
          <p:cNvPr id="6" name="TextBox 6"/>
          <p:cNvSpPr txBox="1"/>
          <p:nvPr/>
        </p:nvSpPr>
        <p:spPr>
          <a:xfrm>
            <a:off x="9750284" y="2249809"/>
            <a:ext cx="3653818" cy="1847215"/>
          </a:xfrm>
          <a:prstGeom prst="rect">
            <a:avLst/>
          </a:prstGeom>
        </p:spPr>
        <p:txBody>
          <a:bodyPr lIns="0" tIns="0" rIns="0" bIns="0" rtlCol="0" anchor="t">
            <a:spAutoFit/>
          </a:bodyPr>
          <a:lstStyle/>
          <a:p>
            <a:pPr algn="ctr">
              <a:lnSpc>
                <a:spcPts val="4759"/>
              </a:lnSpc>
            </a:pPr>
            <a:r>
              <a:rPr lang="en-US" sz="3399">
                <a:solidFill>
                  <a:srgbClr val="000000"/>
                </a:solidFill>
                <a:latin typeface="Times New Roman"/>
              </a:rPr>
              <a:t>-Jupyter Notebook</a:t>
            </a:r>
          </a:p>
          <a:p>
            <a:pPr>
              <a:lnSpc>
                <a:spcPts val="4759"/>
              </a:lnSpc>
            </a:pPr>
            <a:r>
              <a:rPr lang="en-US" sz="3399">
                <a:solidFill>
                  <a:srgbClr val="000000"/>
                </a:solidFill>
                <a:latin typeface="Times New Roman"/>
              </a:rPr>
              <a:t>-Anaconda Navig</a:t>
            </a:r>
          </a:p>
          <a:p>
            <a:pPr algn="l">
              <a:lnSpc>
                <a:spcPts val="4759"/>
              </a:lnSpc>
            </a:pPr>
            <a:r>
              <a:rPr lang="en-US" sz="3399">
                <a:solidFill>
                  <a:srgbClr val="000000"/>
                </a:solidFill>
                <a:latin typeface="Times New Roman"/>
              </a:rPr>
              <a:t>-Python 3.8</a:t>
            </a:r>
          </a:p>
        </p:txBody>
      </p:sp>
      <p:sp>
        <p:nvSpPr>
          <p:cNvPr id="7" name="TextBox 7"/>
          <p:cNvSpPr txBox="1"/>
          <p:nvPr/>
        </p:nvSpPr>
        <p:spPr>
          <a:xfrm>
            <a:off x="288104" y="4087499"/>
            <a:ext cx="10989495" cy="1077218"/>
          </a:xfrm>
          <a:prstGeom prst="rect">
            <a:avLst/>
          </a:prstGeom>
        </p:spPr>
        <p:txBody>
          <a:bodyPr wrap="square" lIns="0" tIns="0" rIns="0" bIns="0" rtlCol="0" anchor="t">
            <a:spAutoFit/>
          </a:bodyPr>
          <a:lstStyle/>
          <a:p>
            <a:pPr algn="ctr">
              <a:lnSpc>
                <a:spcPts val="8399"/>
              </a:lnSpc>
            </a:pPr>
            <a:r>
              <a:rPr lang="en-US" sz="6500" dirty="0">
                <a:solidFill>
                  <a:schemeClr val="accent6">
                    <a:lumMod val="75000"/>
                  </a:schemeClr>
                </a:solidFill>
                <a:latin typeface="Open Sauce Semi-Bold"/>
              </a:rPr>
              <a:t>Non Functional Requirements </a:t>
            </a:r>
          </a:p>
        </p:txBody>
      </p:sp>
      <p:sp>
        <p:nvSpPr>
          <p:cNvPr id="8" name="TextBox 8"/>
          <p:cNvSpPr txBox="1"/>
          <p:nvPr/>
        </p:nvSpPr>
        <p:spPr>
          <a:xfrm>
            <a:off x="533400" y="5372100"/>
            <a:ext cx="17221200" cy="3693319"/>
          </a:xfrm>
          <a:prstGeom prst="rect">
            <a:avLst/>
          </a:prstGeom>
        </p:spPr>
        <p:txBody>
          <a:bodyPr wrap="square" lIns="0" tIns="0" rIns="0" bIns="0" rtlCol="0" anchor="t">
            <a:spAutoFit/>
          </a:bodyPr>
          <a:lstStyle/>
          <a:p>
            <a:pPr>
              <a:lnSpc>
                <a:spcPts val="4759"/>
              </a:lnSpc>
            </a:pPr>
            <a:r>
              <a:rPr lang="en-US" sz="3000" b="1" dirty="0" err="1" smtClean="0">
                <a:solidFill>
                  <a:srgbClr val="000000"/>
                </a:solidFill>
                <a:latin typeface="Times New Roman" panose="02020603050405020304" pitchFamily="18" charset="0"/>
                <a:cs typeface="Times New Roman" panose="02020603050405020304" pitchFamily="18" charset="0"/>
              </a:rPr>
              <a:t>Reliability:</a:t>
            </a:r>
            <a:r>
              <a:rPr lang="en-US" sz="3000" dirty="0" err="1">
                <a:latin typeface="Times New Roman" panose="02020603050405020304" pitchFamily="18" charset="0"/>
                <a:cs typeface="Times New Roman" panose="02020603050405020304" pitchFamily="18" charset="0"/>
              </a:rPr>
              <a:t>Handle</a:t>
            </a:r>
            <a:r>
              <a:rPr lang="en-US" sz="3000" dirty="0">
                <a:latin typeface="Times New Roman" panose="02020603050405020304" pitchFamily="18" charset="0"/>
                <a:cs typeface="Times New Roman" panose="02020603050405020304" pitchFamily="18" charset="0"/>
              </a:rPr>
              <a:t> unexpected or erroneous input data without crashing and maintain consistent performance.</a:t>
            </a:r>
            <a:endParaRPr lang="en-US" sz="3000" u="sng" dirty="0">
              <a:solidFill>
                <a:srgbClr val="000000"/>
              </a:solidFill>
              <a:latin typeface="Times New Roman" panose="02020603050405020304" pitchFamily="18" charset="0"/>
              <a:cs typeface="Times New Roman" panose="02020603050405020304" pitchFamily="18" charset="0"/>
            </a:endParaRPr>
          </a:p>
          <a:p>
            <a:pPr>
              <a:lnSpc>
                <a:spcPts val="4759"/>
              </a:lnSpc>
            </a:pPr>
            <a:r>
              <a:rPr lang="en-US" sz="3000" b="1" dirty="0" err="1" smtClean="0">
                <a:solidFill>
                  <a:srgbClr val="000000"/>
                </a:solidFill>
                <a:latin typeface="Times New Roman" panose="02020603050405020304" pitchFamily="18" charset="0"/>
                <a:cs typeface="Times New Roman" panose="02020603050405020304" pitchFamily="18" charset="0"/>
              </a:rPr>
              <a:t>Scalability:</a:t>
            </a:r>
            <a:r>
              <a:rPr lang="en-US" sz="3000" dirty="0" err="1">
                <a:latin typeface="Times New Roman" panose="02020603050405020304" pitchFamily="18" charset="0"/>
                <a:cs typeface="Times New Roman" panose="02020603050405020304" pitchFamily="18" charset="0"/>
              </a:rPr>
              <a:t>It</a:t>
            </a:r>
            <a:r>
              <a:rPr lang="en-US" sz="3000" dirty="0">
                <a:latin typeface="Times New Roman" panose="02020603050405020304" pitchFamily="18" charset="0"/>
                <a:cs typeface="Times New Roman" panose="02020603050405020304" pitchFamily="18" charset="0"/>
              </a:rPr>
              <a:t> should handle increased data volume or additional features without significant performance degradation</a:t>
            </a:r>
            <a:r>
              <a:rPr lang="en-US" sz="3000" dirty="0" smtClean="0">
                <a:latin typeface="Times New Roman" panose="02020603050405020304" pitchFamily="18" charset="0"/>
                <a:cs typeface="Times New Roman" panose="02020603050405020304" pitchFamily="18" charset="0"/>
              </a:rPr>
              <a:t>.</a:t>
            </a:r>
          </a:p>
          <a:p>
            <a:pPr>
              <a:lnSpc>
                <a:spcPts val="4759"/>
              </a:lnSpc>
            </a:pPr>
            <a:r>
              <a:rPr lang="en-US" sz="3000" b="1" dirty="0">
                <a:latin typeface="Times New Roman" panose="02020603050405020304" pitchFamily="18" charset="0"/>
                <a:cs typeface="Times New Roman" panose="02020603050405020304" pitchFamily="18" charset="0"/>
              </a:rPr>
              <a:t>Interpretability:</a:t>
            </a:r>
            <a:r>
              <a:rPr lang="en-US" sz="3000" dirty="0">
                <a:latin typeface="Times New Roman" panose="02020603050405020304" pitchFamily="18" charset="0"/>
                <a:cs typeface="Times New Roman" panose="02020603050405020304" pitchFamily="18" charset="0"/>
              </a:rPr>
              <a:t> Provide explanations or insights into the model's predictions, making it interpretable to stakeholders.</a:t>
            </a:r>
            <a:endParaRPr lang="en-US" sz="3000" dirty="0" smtClean="0">
              <a:latin typeface="Times New Roman" panose="02020603050405020304" pitchFamily="18" charset="0"/>
              <a:cs typeface="Times New Roman" panose="02020603050405020304" pitchFamily="18" charset="0"/>
            </a:endParaRPr>
          </a:p>
          <a:p>
            <a:pPr>
              <a:lnSpc>
                <a:spcPts val="4759"/>
              </a:lnSpc>
            </a:pPr>
            <a:r>
              <a:rPr lang="en-US" sz="3000" b="1" dirty="0">
                <a:latin typeface="Times New Roman" panose="02020603050405020304" pitchFamily="18" charset="0"/>
                <a:cs typeface="Times New Roman" panose="02020603050405020304" pitchFamily="18" charset="0"/>
              </a:rPr>
              <a:t>Platform Compatibility:</a:t>
            </a:r>
            <a:r>
              <a:rPr lang="en-US" sz="3000" dirty="0">
                <a:latin typeface="Times New Roman" panose="02020603050405020304" pitchFamily="18" charset="0"/>
                <a:cs typeface="Times New Roman" panose="02020603050405020304" pitchFamily="18" charset="0"/>
              </a:rPr>
              <a:t> Ensure compatibility with various operating systems or environments for deployment.</a:t>
            </a:r>
            <a:endParaRPr lang="en-US" sz="30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226</TotalTime>
  <Words>1484</Words>
  <Application>Microsoft Office PowerPoint</Application>
  <PresentationFormat>Custom</PresentationFormat>
  <Paragraphs>143</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Calibri</vt:lpstr>
      <vt:lpstr>Times New Roman</vt:lpstr>
      <vt:lpstr>Times New Roman Semi-Bold</vt:lpstr>
      <vt:lpstr>Times New Roman Bold</vt:lpstr>
      <vt:lpstr>Open Sauce Semi-Bold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Guarding Against Deception: ML-Powered Phishing Website Detection</dc:title>
  <dc:creator>AIML</dc:creator>
  <cp:lastModifiedBy>RISHIKA</cp:lastModifiedBy>
  <cp:revision>20</cp:revision>
  <dcterms:created xsi:type="dcterms:W3CDTF">2006-08-16T00:00:00Z</dcterms:created>
  <dcterms:modified xsi:type="dcterms:W3CDTF">2023-12-18T18:59:11Z</dcterms:modified>
  <dc:identifier>DAFzHiZIvjQ</dc:identifier>
</cp:coreProperties>
</file>