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Amatic SC"/>
      <p:regular r:id="rId15"/>
      <p:bold r:id="rId16"/>
    </p:embeddedFont>
    <p:embeddedFont>
      <p:font typeface="Lora"/>
      <p:regular r:id="rId17"/>
      <p:bold r:id="rId18"/>
      <p:italic r:id="rId19"/>
      <p:boldItalic r:id="rId20"/>
    </p:embeddedFont>
    <p:embeddedFont>
      <p:font typeface="EB Garamond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AmaticSC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ora-regular.fntdata"/><Relationship Id="rId16" Type="http://schemas.openxmlformats.org/officeDocument/2006/relationships/font" Target="fonts/AmaticSC-bold.fntdata"/><Relationship Id="rId19" Type="http://schemas.openxmlformats.org/officeDocument/2006/relationships/font" Target="fonts/Lora-italic.fntdata"/><Relationship Id="rId18" Type="http://schemas.openxmlformats.org/officeDocument/2006/relationships/font" Target="fonts/Lo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5302770" y="1719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349700" y="45650"/>
            <a:ext cx="4045200" cy="13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Georgia"/>
                <a:ea typeface="Georgia"/>
                <a:cs typeface="Georgia"/>
                <a:sym typeface="Georgia"/>
              </a:rPr>
              <a:t>Clinical Data Analysis and Predictions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23400" y="1605800"/>
            <a:ext cx="40452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A Predictive Engine that predicts the number of patients who would get admitted on a particular day, with a particular disease.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4799184" y="204509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3"/>
          <p:cNvSpPr/>
          <p:nvPr/>
        </p:nvSpPr>
        <p:spPr>
          <a:xfrm>
            <a:off x="5092225" y="1262000"/>
            <a:ext cx="1328400" cy="343800"/>
          </a:xfrm>
          <a:prstGeom prst="wedgeRoundRectCallout">
            <a:avLst>
              <a:gd fmla="val -22041" name="adj1"/>
              <a:gd fmla="val 82986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patients</a:t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1" name="Google Shape;111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2" name="Google Shape;112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3"/>
          <p:cNvSpPr txBox="1"/>
          <p:nvPr>
            <p:ph idx="2" type="body"/>
          </p:nvPr>
        </p:nvSpPr>
        <p:spPr>
          <a:xfrm>
            <a:off x="5428475" y="1974950"/>
            <a:ext cx="1395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</a:t>
            </a:r>
            <a:r>
              <a:rPr lang="en" sz="1300">
                <a:solidFill>
                  <a:schemeClr val="dk1"/>
                </a:solidFill>
              </a:rPr>
              <a:t>ax patients 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1" name="Google Shape;12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0" y="2873000"/>
            <a:ext cx="4441799" cy="20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4572000" y="45650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Comparison between the actual data and the predicted data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3" name="Google Shape;123;p13"/>
          <p:cNvCxnSpPr/>
          <p:nvPr/>
        </p:nvCxnSpPr>
        <p:spPr>
          <a:xfrm>
            <a:off x="5021750" y="4823925"/>
            <a:ext cx="494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3"/>
          <p:cNvSpPr txBox="1"/>
          <p:nvPr/>
        </p:nvSpPr>
        <p:spPr>
          <a:xfrm>
            <a:off x="5630475" y="4275500"/>
            <a:ext cx="43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Predicted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5630475" y="4623825"/>
            <a:ext cx="43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Actual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grpSp>
        <p:nvGrpSpPr>
          <p:cNvPr id="131" name="Google Shape;131;p14"/>
          <p:cNvGrpSpPr/>
          <p:nvPr/>
        </p:nvGrpSpPr>
        <p:grpSpPr>
          <a:xfrm>
            <a:off x="431850" y="1675018"/>
            <a:ext cx="2628925" cy="3346706"/>
            <a:chOff x="431925" y="1304875"/>
            <a:chExt cx="2628925" cy="3416400"/>
          </a:xfrm>
        </p:grpSpPr>
        <p:sp>
          <p:nvSpPr>
            <p:cNvPr id="132" name="Google Shape;13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4"/>
          <p:cNvSpPr txBox="1"/>
          <p:nvPr>
            <p:ph idx="4294967295" type="body"/>
          </p:nvPr>
        </p:nvSpPr>
        <p:spPr>
          <a:xfrm>
            <a:off x="506425" y="16750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4"/>
          <p:cNvSpPr txBox="1"/>
          <p:nvPr>
            <p:ph idx="4294967295" type="body"/>
          </p:nvPr>
        </p:nvSpPr>
        <p:spPr>
          <a:xfrm>
            <a:off x="431875" y="2242925"/>
            <a:ext cx="26289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1. According to a Harvard study, 5.2 million medical errors occur in India annually. What are its adverse impacts and how are these tackled?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2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.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Medical errors can be caused due to many reasons, including communication problems, inadequate information flow, ill-managed staffing, just to name a few.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52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052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52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3365325" y="1674968"/>
            <a:ext cx="2632500" cy="3346706"/>
            <a:chOff x="3320450" y="1304875"/>
            <a:chExt cx="2632500" cy="3416400"/>
          </a:xfrm>
        </p:grpSpPr>
        <p:sp>
          <p:nvSpPr>
            <p:cNvPr id="137" name="Google Shape;13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4"/>
          <p:cNvSpPr txBox="1"/>
          <p:nvPr>
            <p:ph idx="4294967295" type="body"/>
          </p:nvPr>
        </p:nvSpPr>
        <p:spPr>
          <a:xfrm>
            <a:off x="3359525" y="16750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4"/>
          <p:cNvSpPr txBox="1"/>
          <p:nvPr>
            <p:ph idx="4294967295" type="body"/>
          </p:nvPr>
        </p:nvSpPr>
        <p:spPr>
          <a:xfrm>
            <a:off x="3320450" y="2206100"/>
            <a:ext cx="26325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1.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With nearly 5,000,000 Indians dying due to medical management negligence every year.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2. Experts claim that a specialised technology for doctors and hospital staff focusing on how the trends in patients’ visits and how severe would be the disease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would be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, could bring down the figure by almost 50 per cent.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1600"/>
              <a:t> </a:t>
            </a:r>
            <a:endParaRPr sz="1600"/>
          </a:p>
        </p:txBody>
      </p:sp>
      <p:grpSp>
        <p:nvGrpSpPr>
          <p:cNvPr id="141" name="Google Shape;141;p14"/>
          <p:cNvGrpSpPr/>
          <p:nvPr/>
        </p:nvGrpSpPr>
        <p:grpSpPr>
          <a:xfrm>
            <a:off x="6212625" y="1675037"/>
            <a:ext cx="2632500" cy="3346706"/>
            <a:chOff x="6212550" y="1304875"/>
            <a:chExt cx="2632500" cy="3416400"/>
          </a:xfrm>
        </p:grpSpPr>
        <p:sp>
          <p:nvSpPr>
            <p:cNvPr id="142" name="Google Shape;14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4"/>
          <p:cNvSpPr txBox="1"/>
          <p:nvPr>
            <p:ph idx="4294967295" type="body"/>
          </p:nvPr>
        </p:nvSpPr>
        <p:spPr>
          <a:xfrm>
            <a:off x="6212625" y="16750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4"/>
          <p:cNvSpPr txBox="1"/>
          <p:nvPr>
            <p:ph idx="4294967295" type="body"/>
          </p:nvPr>
        </p:nvSpPr>
        <p:spPr>
          <a:xfrm>
            <a:off x="6212625" y="2206100"/>
            <a:ext cx="26325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1. 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 service that predicts the number of patients who would get admitted on a particular day, with a particular disease. So that medical staff can be prepared and work accordingly. 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2. AI powered technology that could help medical institutions become efficient in treating patients.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150" y="83550"/>
            <a:ext cx="4378975" cy="15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263400" y="7242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2" name="Google Shape;152;p15"/>
          <p:cNvSpPr txBox="1"/>
          <p:nvPr>
            <p:ph idx="1" type="subTitle"/>
          </p:nvPr>
        </p:nvSpPr>
        <p:spPr>
          <a:xfrm>
            <a:off x="0" y="2769000"/>
            <a:ext cx="4572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 Deep Learning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&amp;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FBProphet for Time Series Analysis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5"/>
          <p:cNvSpPr txBox="1"/>
          <p:nvPr>
            <p:ph idx="2" type="body"/>
          </p:nvPr>
        </p:nvSpPr>
        <p:spPr>
          <a:xfrm>
            <a:off x="4572000" y="38050"/>
            <a:ext cx="2732400" cy="24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latin typeface="EB Garamond"/>
                <a:ea typeface="EB Garamond"/>
                <a:cs typeface="EB Garamond"/>
                <a:sym typeface="EB Garamond"/>
              </a:rPr>
              <a:t>Data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:                                        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1.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ICD codes                                                    2. OPS codes                                       3. Case sum                                        4. Admission Date and Time                                         5. Length of days                    6. Clinic Names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4617625" y="2518500"/>
            <a:ext cx="4382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Technology Used</a:t>
            </a:r>
            <a:r>
              <a:rPr lang="en" sz="2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:  </a:t>
            </a:r>
            <a:endParaRPr sz="27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matic SC"/>
              <a:buAutoNum type="arabicPeriod"/>
            </a:pPr>
            <a:r>
              <a:rPr b="1" lang="en" sz="2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TensorFlow</a:t>
            </a:r>
            <a:r>
              <a:rPr lang="en" sz="2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for LSTM Neural networks.</a:t>
            </a:r>
            <a:endParaRPr sz="27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matic SC"/>
              <a:buAutoNum type="arabicPeriod"/>
            </a:pPr>
            <a:r>
              <a:rPr b="1" lang="en" sz="2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Keras</a:t>
            </a:r>
            <a:r>
              <a:rPr lang="en" sz="2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for implementing lstm.</a:t>
            </a:r>
            <a:endParaRPr sz="27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matic SC"/>
              <a:buAutoNum type="arabicPeriod"/>
            </a:pPr>
            <a:r>
              <a:rPr b="1" lang="en" sz="2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FBProphet</a:t>
            </a:r>
            <a:r>
              <a:rPr lang="en" sz="2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in contrast to lstm</a:t>
            </a:r>
            <a:r>
              <a:rPr lang="en" sz="3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r>
              <a:rPr lang="en" sz="2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                                        </a:t>
            </a:r>
            <a:endParaRPr sz="2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59" name="Google Shape;159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1" name="Google Shape;161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62" name="Google Shape;162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6"/>
          <p:cNvSpPr txBox="1"/>
          <p:nvPr>
            <p:ph idx="4294967295" type="body"/>
          </p:nvPr>
        </p:nvSpPr>
        <p:spPr>
          <a:xfrm>
            <a:off x="280325" y="507900"/>
            <a:ext cx="24588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latin typeface="Merriweather"/>
                <a:ea typeface="Merriweather"/>
                <a:cs typeface="Merriweather"/>
                <a:sym typeface="Merriweather"/>
              </a:rPr>
              <a:t>Import</a:t>
            </a: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 required datasets, modules and </a:t>
            </a:r>
            <a:r>
              <a:rPr b="1" lang="en" sz="1300">
                <a:latin typeface="Merriweather"/>
                <a:ea typeface="Merriweather"/>
                <a:cs typeface="Merriweather"/>
                <a:sym typeface="Merriweather"/>
              </a:rPr>
              <a:t>merge</a:t>
            </a: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 the datasets and create a DataFrame using pandas</a:t>
            </a:r>
            <a:r>
              <a:rPr b="1" lang="en" sz="13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descr="Background pointer shape in timeline graphic" id="165" name="Google Shape;165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7" name="Google Shape;167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68" name="Google Shape;168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" name="Google Shape;169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6"/>
          <p:cNvSpPr txBox="1"/>
          <p:nvPr>
            <p:ph idx="4294967295" type="body"/>
          </p:nvPr>
        </p:nvSpPr>
        <p:spPr>
          <a:xfrm>
            <a:off x="1709475" y="3757725"/>
            <a:ext cx="21492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380">
                <a:latin typeface="Merriweather"/>
                <a:ea typeface="Merriweather"/>
                <a:cs typeface="Merriweather"/>
                <a:sym typeface="Merriweather"/>
              </a:rPr>
              <a:t>Data Analysis</a:t>
            </a:r>
            <a:r>
              <a:rPr lang="en" sz="1380">
                <a:latin typeface="Merriweather"/>
                <a:ea typeface="Merriweather"/>
                <a:cs typeface="Merriweather"/>
                <a:sym typeface="Merriweather"/>
              </a:rPr>
              <a:t>: Analyse the patients’ visiting trends with respect to various </a:t>
            </a:r>
            <a:r>
              <a:rPr lang="en" sz="1380">
                <a:latin typeface="Merriweather"/>
                <a:ea typeface="Merriweather"/>
                <a:cs typeface="Merriweather"/>
                <a:sym typeface="Merriweather"/>
              </a:rPr>
              <a:t>parameters</a:t>
            </a:r>
            <a:r>
              <a:rPr lang="en" sz="138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3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descr="Background pointer shape in timeline graphic" id="171" name="Google Shape;171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3" name="Google Shape;173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74" name="Google Shape;174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" name="Google Shape;175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6"/>
          <p:cNvSpPr txBox="1"/>
          <p:nvPr>
            <p:ph idx="4294967295" type="body"/>
          </p:nvPr>
        </p:nvSpPr>
        <p:spPr>
          <a:xfrm>
            <a:off x="3297588" y="507900"/>
            <a:ext cx="22428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81">
                <a:latin typeface="Merriweather"/>
                <a:ea typeface="Merriweather"/>
                <a:cs typeface="Merriweather"/>
                <a:sym typeface="Merriweather"/>
              </a:rPr>
              <a:t>Feature Engineering</a:t>
            </a:r>
            <a:r>
              <a:rPr lang="en" sz="4981">
                <a:latin typeface="Merriweather"/>
                <a:ea typeface="Merriweather"/>
                <a:cs typeface="Merriweather"/>
                <a:sym typeface="Merriweather"/>
              </a:rPr>
              <a:t>: Label encode the categorical data, </a:t>
            </a:r>
            <a:r>
              <a:rPr lang="en" sz="4981">
                <a:latin typeface="Merriweather"/>
                <a:ea typeface="Merriweather"/>
                <a:cs typeface="Merriweather"/>
                <a:sym typeface="Merriweather"/>
              </a:rPr>
              <a:t>Extract</a:t>
            </a:r>
            <a:r>
              <a:rPr lang="en" sz="4981">
                <a:latin typeface="Merriweather"/>
                <a:ea typeface="Merriweather"/>
                <a:cs typeface="Merriweather"/>
                <a:sym typeface="Merriweather"/>
              </a:rPr>
              <a:t> critical features</a:t>
            </a:r>
            <a:r>
              <a:rPr lang="en" sz="4181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r>
              <a:rPr lang="en" sz="4181"/>
              <a:t> </a:t>
            </a:r>
            <a:r>
              <a:rPr lang="en" sz="3066"/>
              <a:t> </a:t>
            </a:r>
            <a:r>
              <a:rPr lang="en" sz="1600"/>
              <a:t>                              </a:t>
            </a:r>
            <a:endParaRPr sz="1600"/>
          </a:p>
        </p:txBody>
      </p:sp>
      <p:sp>
        <p:nvSpPr>
          <p:cNvPr descr="Background pointer shape in timeline graphic" id="177" name="Google Shape;177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0" name="Google Shape;180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6"/>
          <p:cNvSpPr txBox="1"/>
          <p:nvPr>
            <p:ph idx="4294967295" type="body"/>
          </p:nvPr>
        </p:nvSpPr>
        <p:spPr>
          <a:xfrm>
            <a:off x="4554650" y="3784425"/>
            <a:ext cx="31956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b="1" lang="en" sz="1280">
                <a:latin typeface="Merriweather"/>
                <a:ea typeface="Merriweather"/>
                <a:cs typeface="Merriweather"/>
                <a:sym typeface="Merriweather"/>
              </a:rPr>
              <a:t>Split</a:t>
            </a:r>
            <a:r>
              <a:rPr lang="en" sz="1280">
                <a:latin typeface="Merriweather"/>
                <a:ea typeface="Merriweather"/>
                <a:cs typeface="Merriweather"/>
                <a:sym typeface="Merriweather"/>
              </a:rPr>
              <a:t> the DataFrame into </a:t>
            </a:r>
            <a:r>
              <a:rPr b="1" lang="en" sz="1280">
                <a:latin typeface="Merriweather"/>
                <a:ea typeface="Merriweather"/>
                <a:cs typeface="Merriweather"/>
                <a:sym typeface="Merriweather"/>
              </a:rPr>
              <a:t>Train and Test</a:t>
            </a:r>
            <a:r>
              <a:rPr lang="en" sz="1280">
                <a:latin typeface="Merriweather"/>
                <a:ea typeface="Merriweather"/>
                <a:cs typeface="Merriweather"/>
                <a:sym typeface="Merriweather"/>
              </a:rPr>
              <a:t> Dataframes. Train different models such as </a:t>
            </a:r>
            <a:r>
              <a:rPr b="1" lang="en" sz="1280">
                <a:latin typeface="Merriweather"/>
                <a:ea typeface="Merriweather"/>
                <a:cs typeface="Merriweather"/>
                <a:sym typeface="Merriweather"/>
              </a:rPr>
              <a:t>LSTM, Autoencoders and FBProphet</a:t>
            </a:r>
            <a:r>
              <a:rPr lang="en" sz="1280">
                <a:latin typeface="Merriweather"/>
                <a:ea typeface="Merriweather"/>
                <a:cs typeface="Merriweather"/>
                <a:sym typeface="Merriweather"/>
              </a:rPr>
              <a:t> with the prepared Train DataFrame. </a:t>
            </a:r>
            <a:endParaRPr sz="12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descr="Background pointer shape in timeline graphic" id="183" name="Google Shape;183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5" name="Google Shape;185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86" name="Google Shape;186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6"/>
          <p:cNvSpPr txBox="1"/>
          <p:nvPr>
            <p:ph idx="4294967295" type="body"/>
          </p:nvPr>
        </p:nvSpPr>
        <p:spPr>
          <a:xfrm>
            <a:off x="6403525" y="507900"/>
            <a:ext cx="28077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50">
                <a:latin typeface="Merriweather"/>
                <a:ea typeface="Merriweather"/>
                <a:cs typeface="Merriweather"/>
                <a:sym typeface="Merriweather"/>
              </a:rPr>
              <a:t>Test the modules</a:t>
            </a:r>
            <a:r>
              <a:rPr lang="en" sz="1350">
                <a:latin typeface="Merriweather"/>
                <a:ea typeface="Merriweather"/>
                <a:cs typeface="Merriweather"/>
                <a:sym typeface="Merriweather"/>
              </a:rPr>
              <a:t> using the test DataFrame and </a:t>
            </a:r>
            <a:r>
              <a:rPr b="1" lang="en" sz="1350">
                <a:latin typeface="Merriweather"/>
                <a:ea typeface="Merriweather"/>
                <a:cs typeface="Merriweather"/>
                <a:sym typeface="Merriweather"/>
              </a:rPr>
              <a:t>compare</a:t>
            </a:r>
            <a:r>
              <a:rPr lang="en" sz="1350">
                <a:latin typeface="Merriweather"/>
                <a:ea typeface="Merriweather"/>
                <a:cs typeface="Merriweather"/>
                <a:sym typeface="Merriweather"/>
              </a:rPr>
              <a:t> the scores/results. Conclude and summarize.</a:t>
            </a:r>
            <a:endParaRPr sz="13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0" y="0"/>
            <a:ext cx="438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endParaRPr b="1" sz="21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103525" y="979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2175"/>
            <a:ext cx="5271151" cy="429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150" y="97975"/>
            <a:ext cx="3383975" cy="262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7288" y="2997124"/>
            <a:ext cx="3287707" cy="2115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7"/>
          <p:cNvCxnSpPr/>
          <p:nvPr/>
        </p:nvCxnSpPr>
        <p:spPr>
          <a:xfrm>
            <a:off x="2548900" y="4998700"/>
            <a:ext cx="1187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7"/>
          <p:cNvCxnSpPr/>
          <p:nvPr/>
        </p:nvCxnSpPr>
        <p:spPr>
          <a:xfrm>
            <a:off x="5881550" y="776100"/>
            <a:ext cx="13848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