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57" r:id="rId3"/>
    <p:sldId id="258" r:id="rId4"/>
    <p:sldId id="259" r:id="rId5"/>
    <p:sldId id="261" r:id="rId6"/>
    <p:sldId id="260" r:id="rId7"/>
    <p:sldId id="269" r:id="rId8"/>
    <p:sldId id="270"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 Rana" userId="6a48540904c8838a" providerId="LiveId" clId="{E5F3B0B8-4029-4DAE-8F2D-FA332B589129}"/>
    <pc:docChg chg="undo custSel modSld">
      <pc:chgData name="Paras Rana" userId="6a48540904c8838a" providerId="LiveId" clId="{E5F3B0B8-4029-4DAE-8F2D-FA332B589129}" dt="2024-12-02T03:34:54.069" v="41" actId="1076"/>
      <pc:docMkLst>
        <pc:docMk/>
      </pc:docMkLst>
      <pc:sldChg chg="modSp mod">
        <pc:chgData name="Paras Rana" userId="6a48540904c8838a" providerId="LiveId" clId="{E5F3B0B8-4029-4DAE-8F2D-FA332B589129}" dt="2024-12-02T03:34:54.069" v="41" actId="1076"/>
        <pc:sldMkLst>
          <pc:docMk/>
          <pc:sldMk cId="4096292834" sldId="256"/>
        </pc:sldMkLst>
        <pc:spChg chg="mod">
          <ac:chgData name="Paras Rana" userId="6a48540904c8838a" providerId="LiveId" clId="{E5F3B0B8-4029-4DAE-8F2D-FA332B589129}" dt="2024-12-02T03:34:50.762" v="40" actId="20577"/>
          <ac:spMkLst>
            <pc:docMk/>
            <pc:sldMk cId="4096292834" sldId="256"/>
            <ac:spMk id="3" creationId="{903B7DE6-8C66-0876-E720-2F2D440EA74B}"/>
          </ac:spMkLst>
        </pc:spChg>
        <pc:picChg chg="mod">
          <ac:chgData name="Paras Rana" userId="6a48540904c8838a" providerId="LiveId" clId="{E5F3B0B8-4029-4DAE-8F2D-FA332B589129}" dt="2024-12-02T03:34:10.958" v="10" actId="1076"/>
          <ac:picMkLst>
            <pc:docMk/>
            <pc:sldMk cId="4096292834" sldId="256"/>
            <ac:picMk id="87" creationId="{6EE5CE58-96EF-1711-CEE3-1641688383EB}"/>
          </ac:picMkLst>
        </pc:picChg>
        <pc:picChg chg="mod">
          <ac:chgData name="Paras Rana" userId="6a48540904c8838a" providerId="LiveId" clId="{E5F3B0B8-4029-4DAE-8F2D-FA332B589129}" dt="2024-12-02T03:34:54.069" v="41" actId="1076"/>
          <ac:picMkLst>
            <pc:docMk/>
            <pc:sldMk cId="4096292834" sldId="256"/>
            <ac:picMk id="89" creationId="{E1358AEF-129B-DB1B-A056-4C48A1A46957}"/>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5.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5.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07BE3C-77AD-409A-BFED-41C84AC1EA1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7CD5562-27E0-408A-8E91-5C6BB60AEEA6}">
      <dgm:prSet/>
      <dgm:spPr/>
      <dgm:t>
        <a:bodyPr/>
        <a:lstStyle/>
        <a:p>
          <a:pPr>
            <a:lnSpc>
              <a:spcPct val="100000"/>
            </a:lnSpc>
          </a:pPr>
          <a:r>
            <a:rPr lang="en-GB"/>
            <a:t>Overview of Current Pharmacy Operations – Manual and Error prone documentation and record keeping.</a:t>
          </a:r>
          <a:endParaRPr lang="en-US"/>
        </a:p>
      </dgm:t>
    </dgm:pt>
    <dgm:pt modelId="{633CD15C-ACF0-426A-BC09-C84A4AF32728}" type="parTrans" cxnId="{F2B16A58-5F59-4292-811D-454A0B555A6C}">
      <dgm:prSet/>
      <dgm:spPr/>
      <dgm:t>
        <a:bodyPr/>
        <a:lstStyle/>
        <a:p>
          <a:endParaRPr lang="en-US"/>
        </a:p>
      </dgm:t>
    </dgm:pt>
    <dgm:pt modelId="{77FDF4B1-64CA-48FE-AF56-70B33808E626}" type="sibTrans" cxnId="{F2B16A58-5F59-4292-811D-454A0B555A6C}">
      <dgm:prSet/>
      <dgm:spPr/>
      <dgm:t>
        <a:bodyPr/>
        <a:lstStyle/>
        <a:p>
          <a:pPr>
            <a:lnSpc>
              <a:spcPct val="100000"/>
            </a:lnSpc>
          </a:pPr>
          <a:endParaRPr lang="en-US"/>
        </a:p>
      </dgm:t>
    </dgm:pt>
    <dgm:pt modelId="{677ED2A5-5CE4-453B-A5AE-CB245B3008AB}">
      <dgm:prSet/>
      <dgm:spPr/>
      <dgm:t>
        <a:bodyPr/>
        <a:lstStyle/>
        <a:p>
          <a:pPr>
            <a:lnSpc>
              <a:spcPct val="100000"/>
            </a:lnSpc>
          </a:pPr>
          <a:r>
            <a:rPr lang="en-GB"/>
            <a:t>Importance of EHR in Pharmacy Management- efficiency, reliability, and patient safety.</a:t>
          </a:r>
          <a:endParaRPr lang="en-US"/>
        </a:p>
      </dgm:t>
    </dgm:pt>
    <dgm:pt modelId="{AC06FD5F-81EF-40B4-9FB0-43ECCD83C33F}" type="parTrans" cxnId="{FCD75658-ED2A-4165-8ECD-D488D4D64BFE}">
      <dgm:prSet/>
      <dgm:spPr/>
      <dgm:t>
        <a:bodyPr/>
        <a:lstStyle/>
        <a:p>
          <a:endParaRPr lang="en-US"/>
        </a:p>
      </dgm:t>
    </dgm:pt>
    <dgm:pt modelId="{7A5F4CD6-0B73-487D-A886-C04CC0DE623A}" type="sibTrans" cxnId="{FCD75658-ED2A-4165-8ECD-D488D4D64BFE}">
      <dgm:prSet/>
      <dgm:spPr/>
      <dgm:t>
        <a:bodyPr/>
        <a:lstStyle/>
        <a:p>
          <a:pPr>
            <a:lnSpc>
              <a:spcPct val="100000"/>
            </a:lnSpc>
          </a:pPr>
          <a:endParaRPr lang="en-US"/>
        </a:p>
      </dgm:t>
    </dgm:pt>
    <dgm:pt modelId="{659DBFF5-AEE1-4C02-BE9A-0FAC1AE77769}">
      <dgm:prSet/>
      <dgm:spPr/>
      <dgm:t>
        <a:bodyPr/>
        <a:lstStyle/>
        <a:p>
          <a:pPr>
            <a:lnSpc>
              <a:spcPct val="100000"/>
            </a:lnSpc>
          </a:pPr>
          <a:r>
            <a:rPr lang="en-GB"/>
            <a:t>Objectives of Implementing EHR system – Streamlined operations, Improved Patient Outcomes, Enhanced data management</a:t>
          </a:r>
          <a:endParaRPr lang="en-US"/>
        </a:p>
      </dgm:t>
    </dgm:pt>
    <dgm:pt modelId="{992E2DB5-8C86-4170-861C-EC6CEBDD5FBF}" type="parTrans" cxnId="{7746D3BD-5626-46A2-A239-554D2260B991}">
      <dgm:prSet/>
      <dgm:spPr/>
      <dgm:t>
        <a:bodyPr/>
        <a:lstStyle/>
        <a:p>
          <a:endParaRPr lang="en-US"/>
        </a:p>
      </dgm:t>
    </dgm:pt>
    <dgm:pt modelId="{4B164162-2335-4519-967C-4263505B550F}" type="sibTrans" cxnId="{7746D3BD-5626-46A2-A239-554D2260B991}">
      <dgm:prSet/>
      <dgm:spPr/>
      <dgm:t>
        <a:bodyPr/>
        <a:lstStyle/>
        <a:p>
          <a:pPr>
            <a:lnSpc>
              <a:spcPct val="100000"/>
            </a:lnSpc>
          </a:pPr>
          <a:endParaRPr lang="en-US"/>
        </a:p>
      </dgm:t>
    </dgm:pt>
    <dgm:pt modelId="{979DE2FB-BE0C-4122-83C6-BC4C2D2A417D}">
      <dgm:prSet/>
      <dgm:spPr/>
      <dgm:t>
        <a:bodyPr/>
        <a:lstStyle/>
        <a:p>
          <a:pPr>
            <a:lnSpc>
              <a:spcPct val="100000"/>
            </a:lnSpc>
          </a:pPr>
          <a:r>
            <a:rPr lang="en-GB"/>
            <a:t>Key benefits expected – Reduced Errors, Better Management of Medication,  Regulatory Compliance.</a:t>
          </a:r>
          <a:endParaRPr lang="en-US"/>
        </a:p>
      </dgm:t>
    </dgm:pt>
    <dgm:pt modelId="{A81C7E74-8084-42C9-8AFE-6805ECD91135}" type="parTrans" cxnId="{618F18ED-344E-4070-871F-7C0BB8D484E2}">
      <dgm:prSet/>
      <dgm:spPr/>
      <dgm:t>
        <a:bodyPr/>
        <a:lstStyle/>
        <a:p>
          <a:endParaRPr lang="en-US"/>
        </a:p>
      </dgm:t>
    </dgm:pt>
    <dgm:pt modelId="{9B97D57F-BE7B-4962-A602-9FE629577255}" type="sibTrans" cxnId="{618F18ED-344E-4070-871F-7C0BB8D484E2}">
      <dgm:prSet/>
      <dgm:spPr/>
      <dgm:t>
        <a:bodyPr/>
        <a:lstStyle/>
        <a:p>
          <a:endParaRPr lang="en-US"/>
        </a:p>
      </dgm:t>
    </dgm:pt>
    <dgm:pt modelId="{2FF376E1-6A7A-4C6F-8C7B-68A0BA4DCF71}" type="pres">
      <dgm:prSet presAssocID="{2407BE3C-77AD-409A-BFED-41C84AC1EA16}" presName="root" presStyleCnt="0">
        <dgm:presLayoutVars>
          <dgm:dir/>
          <dgm:resizeHandles val="exact"/>
        </dgm:presLayoutVars>
      </dgm:prSet>
      <dgm:spPr/>
    </dgm:pt>
    <dgm:pt modelId="{FC324CBB-1376-4C4C-AB30-6A155C5D5A1B}" type="pres">
      <dgm:prSet presAssocID="{2407BE3C-77AD-409A-BFED-41C84AC1EA16}" presName="container" presStyleCnt="0">
        <dgm:presLayoutVars>
          <dgm:dir/>
          <dgm:resizeHandles val="exact"/>
        </dgm:presLayoutVars>
      </dgm:prSet>
      <dgm:spPr/>
    </dgm:pt>
    <dgm:pt modelId="{ECAD7A7A-CF38-4218-AC32-4DDF09755FC2}" type="pres">
      <dgm:prSet presAssocID="{F7CD5562-27E0-408A-8E91-5C6BB60AEEA6}" presName="compNode" presStyleCnt="0"/>
      <dgm:spPr/>
    </dgm:pt>
    <dgm:pt modelId="{E25C8693-BF25-4E62-B5C0-4B6895DA45B6}" type="pres">
      <dgm:prSet presAssocID="{F7CD5562-27E0-408A-8E91-5C6BB60AEEA6}" presName="iconBgRect" presStyleLbl="bgShp" presStyleIdx="0" presStyleCnt="4"/>
      <dgm:spPr/>
    </dgm:pt>
    <dgm:pt modelId="{A89F56B8-F235-4192-B8CB-3BB6D195CE83}" type="pres">
      <dgm:prSet presAssocID="{F7CD5562-27E0-408A-8E91-5C6BB60AEEA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C0383A33-C86D-4639-9D2D-C68439B47A5C}" type="pres">
      <dgm:prSet presAssocID="{F7CD5562-27E0-408A-8E91-5C6BB60AEEA6}" presName="spaceRect" presStyleCnt="0"/>
      <dgm:spPr/>
    </dgm:pt>
    <dgm:pt modelId="{0CD4B176-2F23-4840-953B-306472A17556}" type="pres">
      <dgm:prSet presAssocID="{F7CD5562-27E0-408A-8E91-5C6BB60AEEA6}" presName="textRect" presStyleLbl="revTx" presStyleIdx="0" presStyleCnt="4">
        <dgm:presLayoutVars>
          <dgm:chMax val="1"/>
          <dgm:chPref val="1"/>
        </dgm:presLayoutVars>
      </dgm:prSet>
      <dgm:spPr/>
    </dgm:pt>
    <dgm:pt modelId="{FB0D75CC-86DA-47E2-B39F-4FAAA74730A2}" type="pres">
      <dgm:prSet presAssocID="{77FDF4B1-64CA-48FE-AF56-70B33808E626}" presName="sibTrans" presStyleLbl="sibTrans2D1" presStyleIdx="0" presStyleCnt="0"/>
      <dgm:spPr/>
    </dgm:pt>
    <dgm:pt modelId="{8E329FF9-9903-4E38-8CCB-BC4D887DEB51}" type="pres">
      <dgm:prSet presAssocID="{677ED2A5-5CE4-453B-A5AE-CB245B3008AB}" presName="compNode" presStyleCnt="0"/>
      <dgm:spPr/>
    </dgm:pt>
    <dgm:pt modelId="{E3DE9F92-35F5-4004-B886-1067815E5A6A}" type="pres">
      <dgm:prSet presAssocID="{677ED2A5-5CE4-453B-A5AE-CB245B3008AB}" presName="iconBgRect" presStyleLbl="bgShp" presStyleIdx="1" presStyleCnt="4"/>
      <dgm:spPr/>
    </dgm:pt>
    <dgm:pt modelId="{78F28444-2CCA-41B9-A040-E91C580CF019}" type="pres">
      <dgm:prSet presAssocID="{677ED2A5-5CE4-453B-A5AE-CB245B3008A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ADB1B352-5091-43DD-B7AE-2260A968A33C}" type="pres">
      <dgm:prSet presAssocID="{677ED2A5-5CE4-453B-A5AE-CB245B3008AB}" presName="spaceRect" presStyleCnt="0"/>
      <dgm:spPr/>
    </dgm:pt>
    <dgm:pt modelId="{4D4B80D4-3375-40D8-B83D-DF7D559429C1}" type="pres">
      <dgm:prSet presAssocID="{677ED2A5-5CE4-453B-A5AE-CB245B3008AB}" presName="textRect" presStyleLbl="revTx" presStyleIdx="1" presStyleCnt="4">
        <dgm:presLayoutVars>
          <dgm:chMax val="1"/>
          <dgm:chPref val="1"/>
        </dgm:presLayoutVars>
      </dgm:prSet>
      <dgm:spPr/>
    </dgm:pt>
    <dgm:pt modelId="{09E11C36-BDC7-462E-B64F-34F97907F43F}" type="pres">
      <dgm:prSet presAssocID="{7A5F4CD6-0B73-487D-A886-C04CC0DE623A}" presName="sibTrans" presStyleLbl="sibTrans2D1" presStyleIdx="0" presStyleCnt="0"/>
      <dgm:spPr/>
    </dgm:pt>
    <dgm:pt modelId="{876F9E48-8927-4168-A960-4290D032B8E7}" type="pres">
      <dgm:prSet presAssocID="{659DBFF5-AEE1-4C02-BE9A-0FAC1AE77769}" presName="compNode" presStyleCnt="0"/>
      <dgm:spPr/>
    </dgm:pt>
    <dgm:pt modelId="{0527DD71-194D-453C-8D52-2D59DDE5100D}" type="pres">
      <dgm:prSet presAssocID="{659DBFF5-AEE1-4C02-BE9A-0FAC1AE77769}" presName="iconBgRect" presStyleLbl="bgShp" presStyleIdx="2" presStyleCnt="4"/>
      <dgm:spPr/>
    </dgm:pt>
    <dgm:pt modelId="{B739ED4B-CDF0-4AC0-961D-C9B690AEEE5F}" type="pres">
      <dgm:prSet presAssocID="{659DBFF5-AEE1-4C02-BE9A-0FAC1AE7776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C804162C-8B0F-4836-AE9B-5095B49CD73A}" type="pres">
      <dgm:prSet presAssocID="{659DBFF5-AEE1-4C02-BE9A-0FAC1AE77769}" presName="spaceRect" presStyleCnt="0"/>
      <dgm:spPr/>
    </dgm:pt>
    <dgm:pt modelId="{29F3F2E3-DAF4-40C0-9981-49CFF8B7C630}" type="pres">
      <dgm:prSet presAssocID="{659DBFF5-AEE1-4C02-BE9A-0FAC1AE77769}" presName="textRect" presStyleLbl="revTx" presStyleIdx="2" presStyleCnt="4">
        <dgm:presLayoutVars>
          <dgm:chMax val="1"/>
          <dgm:chPref val="1"/>
        </dgm:presLayoutVars>
      </dgm:prSet>
      <dgm:spPr/>
    </dgm:pt>
    <dgm:pt modelId="{A06382E8-8FE2-4A3A-9A40-A47E52259AE8}" type="pres">
      <dgm:prSet presAssocID="{4B164162-2335-4519-967C-4263505B550F}" presName="sibTrans" presStyleLbl="sibTrans2D1" presStyleIdx="0" presStyleCnt="0"/>
      <dgm:spPr/>
    </dgm:pt>
    <dgm:pt modelId="{8271EC06-B702-4C53-A1E9-02B5862BCC0F}" type="pres">
      <dgm:prSet presAssocID="{979DE2FB-BE0C-4122-83C6-BC4C2D2A417D}" presName="compNode" presStyleCnt="0"/>
      <dgm:spPr/>
    </dgm:pt>
    <dgm:pt modelId="{451300C7-8E8B-4237-8E4A-D9563B763A1A}" type="pres">
      <dgm:prSet presAssocID="{979DE2FB-BE0C-4122-83C6-BC4C2D2A417D}" presName="iconBgRect" presStyleLbl="bgShp" presStyleIdx="3" presStyleCnt="4"/>
      <dgm:spPr/>
    </dgm:pt>
    <dgm:pt modelId="{E4414422-B1D3-4C08-9D2E-F7C6BE1792B1}" type="pres">
      <dgm:prSet presAssocID="{979DE2FB-BE0C-4122-83C6-BC4C2D2A41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al"/>
        </a:ext>
      </dgm:extLst>
    </dgm:pt>
    <dgm:pt modelId="{D79696A3-8EBF-4909-87A4-36D13DD5D7E1}" type="pres">
      <dgm:prSet presAssocID="{979DE2FB-BE0C-4122-83C6-BC4C2D2A417D}" presName="spaceRect" presStyleCnt="0"/>
      <dgm:spPr/>
    </dgm:pt>
    <dgm:pt modelId="{1C133695-0641-4480-BE61-9C77CDEF8EC6}" type="pres">
      <dgm:prSet presAssocID="{979DE2FB-BE0C-4122-83C6-BC4C2D2A417D}" presName="textRect" presStyleLbl="revTx" presStyleIdx="3" presStyleCnt="4">
        <dgm:presLayoutVars>
          <dgm:chMax val="1"/>
          <dgm:chPref val="1"/>
        </dgm:presLayoutVars>
      </dgm:prSet>
      <dgm:spPr/>
    </dgm:pt>
  </dgm:ptLst>
  <dgm:cxnLst>
    <dgm:cxn modelId="{7B6AA003-2E04-8C42-AB5F-C3041DC01D6E}" type="presOf" srcId="{7A5F4CD6-0B73-487D-A886-C04CC0DE623A}" destId="{09E11C36-BDC7-462E-B64F-34F97907F43F}" srcOrd="0" destOrd="0" presId="urn:microsoft.com/office/officeart/2018/2/layout/IconCircleList"/>
    <dgm:cxn modelId="{0E9A5E14-83D8-CB4D-AE39-9457CD723B20}" type="presOf" srcId="{677ED2A5-5CE4-453B-A5AE-CB245B3008AB}" destId="{4D4B80D4-3375-40D8-B83D-DF7D559429C1}" srcOrd="0" destOrd="0" presId="urn:microsoft.com/office/officeart/2018/2/layout/IconCircleList"/>
    <dgm:cxn modelId="{17E18E19-F5EA-144B-8B40-19D565A27D7A}" type="presOf" srcId="{77FDF4B1-64CA-48FE-AF56-70B33808E626}" destId="{FB0D75CC-86DA-47E2-B39F-4FAAA74730A2}" srcOrd="0" destOrd="0" presId="urn:microsoft.com/office/officeart/2018/2/layout/IconCircleList"/>
    <dgm:cxn modelId="{B577E160-DCCB-3F46-865A-E3967EB476AB}" type="presOf" srcId="{659DBFF5-AEE1-4C02-BE9A-0FAC1AE77769}" destId="{29F3F2E3-DAF4-40C0-9981-49CFF8B7C630}" srcOrd="0" destOrd="0" presId="urn:microsoft.com/office/officeart/2018/2/layout/IconCircleList"/>
    <dgm:cxn modelId="{0549C765-5430-F147-AF58-D1B83C0D3284}" type="presOf" srcId="{F7CD5562-27E0-408A-8E91-5C6BB60AEEA6}" destId="{0CD4B176-2F23-4840-953B-306472A17556}" srcOrd="0" destOrd="0" presId="urn:microsoft.com/office/officeart/2018/2/layout/IconCircleList"/>
    <dgm:cxn modelId="{242ECD74-D5A5-0741-A75E-756FD2C0298F}" type="presOf" srcId="{979DE2FB-BE0C-4122-83C6-BC4C2D2A417D}" destId="{1C133695-0641-4480-BE61-9C77CDEF8EC6}" srcOrd="0" destOrd="0" presId="urn:microsoft.com/office/officeart/2018/2/layout/IconCircleList"/>
    <dgm:cxn modelId="{F2B16A58-5F59-4292-811D-454A0B555A6C}" srcId="{2407BE3C-77AD-409A-BFED-41C84AC1EA16}" destId="{F7CD5562-27E0-408A-8E91-5C6BB60AEEA6}" srcOrd="0" destOrd="0" parTransId="{633CD15C-ACF0-426A-BC09-C84A4AF32728}" sibTransId="{77FDF4B1-64CA-48FE-AF56-70B33808E626}"/>
    <dgm:cxn modelId="{FCD75658-ED2A-4165-8ECD-D488D4D64BFE}" srcId="{2407BE3C-77AD-409A-BFED-41C84AC1EA16}" destId="{677ED2A5-5CE4-453B-A5AE-CB245B3008AB}" srcOrd="1" destOrd="0" parTransId="{AC06FD5F-81EF-40B4-9FB0-43ECCD83C33F}" sibTransId="{7A5F4CD6-0B73-487D-A886-C04CC0DE623A}"/>
    <dgm:cxn modelId="{71F25185-5E84-C546-89D9-AC24732EE300}" type="presOf" srcId="{2407BE3C-77AD-409A-BFED-41C84AC1EA16}" destId="{2FF376E1-6A7A-4C6F-8C7B-68A0BA4DCF71}" srcOrd="0" destOrd="0" presId="urn:microsoft.com/office/officeart/2018/2/layout/IconCircleList"/>
    <dgm:cxn modelId="{7746D3BD-5626-46A2-A239-554D2260B991}" srcId="{2407BE3C-77AD-409A-BFED-41C84AC1EA16}" destId="{659DBFF5-AEE1-4C02-BE9A-0FAC1AE77769}" srcOrd="2" destOrd="0" parTransId="{992E2DB5-8C86-4170-861C-EC6CEBDD5FBF}" sibTransId="{4B164162-2335-4519-967C-4263505B550F}"/>
    <dgm:cxn modelId="{618F18ED-344E-4070-871F-7C0BB8D484E2}" srcId="{2407BE3C-77AD-409A-BFED-41C84AC1EA16}" destId="{979DE2FB-BE0C-4122-83C6-BC4C2D2A417D}" srcOrd="3" destOrd="0" parTransId="{A81C7E74-8084-42C9-8AFE-6805ECD91135}" sibTransId="{9B97D57F-BE7B-4962-A602-9FE629577255}"/>
    <dgm:cxn modelId="{13DB93ED-728D-4349-BEA5-9D79D7D22C3F}" type="presOf" srcId="{4B164162-2335-4519-967C-4263505B550F}" destId="{A06382E8-8FE2-4A3A-9A40-A47E52259AE8}" srcOrd="0" destOrd="0" presId="urn:microsoft.com/office/officeart/2018/2/layout/IconCircleList"/>
    <dgm:cxn modelId="{783EBF8B-3CDC-604B-A5DE-15CAD689B757}" type="presParOf" srcId="{2FF376E1-6A7A-4C6F-8C7B-68A0BA4DCF71}" destId="{FC324CBB-1376-4C4C-AB30-6A155C5D5A1B}" srcOrd="0" destOrd="0" presId="urn:microsoft.com/office/officeart/2018/2/layout/IconCircleList"/>
    <dgm:cxn modelId="{60E0282E-379D-F94C-BDEE-1573869FE9FD}" type="presParOf" srcId="{FC324CBB-1376-4C4C-AB30-6A155C5D5A1B}" destId="{ECAD7A7A-CF38-4218-AC32-4DDF09755FC2}" srcOrd="0" destOrd="0" presId="urn:microsoft.com/office/officeart/2018/2/layout/IconCircleList"/>
    <dgm:cxn modelId="{1116FAE5-4F6A-734B-879D-13D8C2DE934B}" type="presParOf" srcId="{ECAD7A7A-CF38-4218-AC32-4DDF09755FC2}" destId="{E25C8693-BF25-4E62-B5C0-4B6895DA45B6}" srcOrd="0" destOrd="0" presId="urn:microsoft.com/office/officeart/2018/2/layout/IconCircleList"/>
    <dgm:cxn modelId="{4684DFAB-EBCF-CB4D-9CDF-A946B1E63F8E}" type="presParOf" srcId="{ECAD7A7A-CF38-4218-AC32-4DDF09755FC2}" destId="{A89F56B8-F235-4192-B8CB-3BB6D195CE83}" srcOrd="1" destOrd="0" presId="urn:microsoft.com/office/officeart/2018/2/layout/IconCircleList"/>
    <dgm:cxn modelId="{7A8E6ACE-5F87-FF45-B19B-63F262DE8B1C}" type="presParOf" srcId="{ECAD7A7A-CF38-4218-AC32-4DDF09755FC2}" destId="{C0383A33-C86D-4639-9D2D-C68439B47A5C}" srcOrd="2" destOrd="0" presId="urn:microsoft.com/office/officeart/2018/2/layout/IconCircleList"/>
    <dgm:cxn modelId="{F2A97576-3312-914C-AA30-9E57618A041D}" type="presParOf" srcId="{ECAD7A7A-CF38-4218-AC32-4DDF09755FC2}" destId="{0CD4B176-2F23-4840-953B-306472A17556}" srcOrd="3" destOrd="0" presId="urn:microsoft.com/office/officeart/2018/2/layout/IconCircleList"/>
    <dgm:cxn modelId="{11FB05A4-4CB0-DC46-8DFA-AB75D86BF06C}" type="presParOf" srcId="{FC324CBB-1376-4C4C-AB30-6A155C5D5A1B}" destId="{FB0D75CC-86DA-47E2-B39F-4FAAA74730A2}" srcOrd="1" destOrd="0" presId="urn:microsoft.com/office/officeart/2018/2/layout/IconCircleList"/>
    <dgm:cxn modelId="{0F2BD96B-4C07-DE4E-8A8C-9E7E936A5C73}" type="presParOf" srcId="{FC324CBB-1376-4C4C-AB30-6A155C5D5A1B}" destId="{8E329FF9-9903-4E38-8CCB-BC4D887DEB51}" srcOrd="2" destOrd="0" presId="urn:microsoft.com/office/officeart/2018/2/layout/IconCircleList"/>
    <dgm:cxn modelId="{32E5FAD1-938F-A14A-B2E5-17B65D9EB996}" type="presParOf" srcId="{8E329FF9-9903-4E38-8CCB-BC4D887DEB51}" destId="{E3DE9F92-35F5-4004-B886-1067815E5A6A}" srcOrd="0" destOrd="0" presId="urn:microsoft.com/office/officeart/2018/2/layout/IconCircleList"/>
    <dgm:cxn modelId="{374A0F7F-B99F-0B4F-A201-C865EA856FAA}" type="presParOf" srcId="{8E329FF9-9903-4E38-8CCB-BC4D887DEB51}" destId="{78F28444-2CCA-41B9-A040-E91C580CF019}" srcOrd="1" destOrd="0" presId="urn:microsoft.com/office/officeart/2018/2/layout/IconCircleList"/>
    <dgm:cxn modelId="{E62E2461-7DB7-9A44-9857-F37A96059C93}" type="presParOf" srcId="{8E329FF9-9903-4E38-8CCB-BC4D887DEB51}" destId="{ADB1B352-5091-43DD-B7AE-2260A968A33C}" srcOrd="2" destOrd="0" presId="urn:microsoft.com/office/officeart/2018/2/layout/IconCircleList"/>
    <dgm:cxn modelId="{AC8E26E9-C1D4-1C40-9A4F-81494A17F3D0}" type="presParOf" srcId="{8E329FF9-9903-4E38-8CCB-BC4D887DEB51}" destId="{4D4B80D4-3375-40D8-B83D-DF7D559429C1}" srcOrd="3" destOrd="0" presId="urn:microsoft.com/office/officeart/2018/2/layout/IconCircleList"/>
    <dgm:cxn modelId="{943783B7-6A35-CC47-93D5-B0276BE5ED4A}" type="presParOf" srcId="{FC324CBB-1376-4C4C-AB30-6A155C5D5A1B}" destId="{09E11C36-BDC7-462E-B64F-34F97907F43F}" srcOrd="3" destOrd="0" presId="urn:microsoft.com/office/officeart/2018/2/layout/IconCircleList"/>
    <dgm:cxn modelId="{A700FA02-E0EE-104C-BC63-9EDF168C5D28}" type="presParOf" srcId="{FC324CBB-1376-4C4C-AB30-6A155C5D5A1B}" destId="{876F9E48-8927-4168-A960-4290D032B8E7}" srcOrd="4" destOrd="0" presId="urn:microsoft.com/office/officeart/2018/2/layout/IconCircleList"/>
    <dgm:cxn modelId="{30FD8197-EBE8-5C40-8234-F7424DC467EE}" type="presParOf" srcId="{876F9E48-8927-4168-A960-4290D032B8E7}" destId="{0527DD71-194D-453C-8D52-2D59DDE5100D}" srcOrd="0" destOrd="0" presId="urn:microsoft.com/office/officeart/2018/2/layout/IconCircleList"/>
    <dgm:cxn modelId="{33F1BFC8-BE0D-7B42-B2FD-5E7191877C0C}" type="presParOf" srcId="{876F9E48-8927-4168-A960-4290D032B8E7}" destId="{B739ED4B-CDF0-4AC0-961D-C9B690AEEE5F}" srcOrd="1" destOrd="0" presId="urn:microsoft.com/office/officeart/2018/2/layout/IconCircleList"/>
    <dgm:cxn modelId="{A3621CE0-D640-4C49-A553-76C265FF4B54}" type="presParOf" srcId="{876F9E48-8927-4168-A960-4290D032B8E7}" destId="{C804162C-8B0F-4836-AE9B-5095B49CD73A}" srcOrd="2" destOrd="0" presId="urn:microsoft.com/office/officeart/2018/2/layout/IconCircleList"/>
    <dgm:cxn modelId="{42783789-5797-434D-B5C0-8C9676064617}" type="presParOf" srcId="{876F9E48-8927-4168-A960-4290D032B8E7}" destId="{29F3F2E3-DAF4-40C0-9981-49CFF8B7C630}" srcOrd="3" destOrd="0" presId="urn:microsoft.com/office/officeart/2018/2/layout/IconCircleList"/>
    <dgm:cxn modelId="{6C2E9F62-45EE-F649-9AB8-9A397A6B8FB1}" type="presParOf" srcId="{FC324CBB-1376-4C4C-AB30-6A155C5D5A1B}" destId="{A06382E8-8FE2-4A3A-9A40-A47E52259AE8}" srcOrd="5" destOrd="0" presId="urn:microsoft.com/office/officeart/2018/2/layout/IconCircleList"/>
    <dgm:cxn modelId="{E89A4381-2087-4849-99CF-F8EA7D332A47}" type="presParOf" srcId="{FC324CBB-1376-4C4C-AB30-6A155C5D5A1B}" destId="{8271EC06-B702-4C53-A1E9-02B5862BCC0F}" srcOrd="6" destOrd="0" presId="urn:microsoft.com/office/officeart/2018/2/layout/IconCircleList"/>
    <dgm:cxn modelId="{C12FD8EA-E103-674C-BF55-CEA0BF17AED1}" type="presParOf" srcId="{8271EC06-B702-4C53-A1E9-02B5862BCC0F}" destId="{451300C7-8E8B-4237-8E4A-D9563B763A1A}" srcOrd="0" destOrd="0" presId="urn:microsoft.com/office/officeart/2018/2/layout/IconCircleList"/>
    <dgm:cxn modelId="{E2695C28-708B-3B41-AEC7-7771D8D74343}" type="presParOf" srcId="{8271EC06-B702-4C53-A1E9-02B5862BCC0F}" destId="{E4414422-B1D3-4C08-9D2E-F7C6BE1792B1}" srcOrd="1" destOrd="0" presId="urn:microsoft.com/office/officeart/2018/2/layout/IconCircleList"/>
    <dgm:cxn modelId="{7E1A9F86-3D21-5246-996F-FC44BD071481}" type="presParOf" srcId="{8271EC06-B702-4C53-A1E9-02B5862BCC0F}" destId="{D79696A3-8EBF-4909-87A4-36D13DD5D7E1}" srcOrd="2" destOrd="0" presId="urn:microsoft.com/office/officeart/2018/2/layout/IconCircleList"/>
    <dgm:cxn modelId="{1A6C0573-26AA-234C-9D88-23FDE2DA4D24}" type="presParOf" srcId="{8271EC06-B702-4C53-A1E9-02B5862BCC0F}" destId="{1C133695-0641-4480-BE61-9C77CDEF8EC6}"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E3F378-FE7F-4047-B1EC-1E8BF7C580E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6CFAC6C-5429-4ED4-B8B0-AA629E74CB30}">
      <dgm:prSet/>
      <dgm:spPr/>
      <dgm:t>
        <a:bodyPr/>
        <a:lstStyle/>
        <a:p>
          <a:r>
            <a:rPr lang="en-GB"/>
            <a:t>Increased operational efficiency  by reducing  manual functions and automated data processing and management. </a:t>
          </a:r>
          <a:endParaRPr lang="en-US"/>
        </a:p>
      </dgm:t>
    </dgm:pt>
    <dgm:pt modelId="{6347007E-DDEE-44F4-B642-9A015E698C59}" type="parTrans" cxnId="{3FB24DF1-11DA-4CD9-A0B2-0EADF8684DFF}">
      <dgm:prSet/>
      <dgm:spPr/>
      <dgm:t>
        <a:bodyPr/>
        <a:lstStyle/>
        <a:p>
          <a:endParaRPr lang="en-US"/>
        </a:p>
      </dgm:t>
    </dgm:pt>
    <dgm:pt modelId="{3DED0AB9-6BCC-4A85-A2DA-6AF06060B4F2}" type="sibTrans" cxnId="{3FB24DF1-11DA-4CD9-A0B2-0EADF8684DFF}">
      <dgm:prSet/>
      <dgm:spPr/>
      <dgm:t>
        <a:bodyPr/>
        <a:lstStyle/>
        <a:p>
          <a:endParaRPr lang="en-US"/>
        </a:p>
      </dgm:t>
    </dgm:pt>
    <dgm:pt modelId="{2492F6DB-5E41-4017-AB84-39C8BE2252C0}">
      <dgm:prSet/>
      <dgm:spPr/>
      <dgm:t>
        <a:bodyPr/>
        <a:lstStyle/>
        <a:p>
          <a:r>
            <a:rPr lang="en-GB"/>
            <a:t>Improved accuracy in patient medication records to improve patient safety.</a:t>
          </a:r>
          <a:endParaRPr lang="en-US"/>
        </a:p>
      </dgm:t>
    </dgm:pt>
    <dgm:pt modelId="{04BE5E80-54B3-44D8-9118-D56B17E2974B}" type="parTrans" cxnId="{B9C99CDB-CACB-470D-A75E-878ECAFAABB2}">
      <dgm:prSet/>
      <dgm:spPr/>
      <dgm:t>
        <a:bodyPr/>
        <a:lstStyle/>
        <a:p>
          <a:endParaRPr lang="en-US"/>
        </a:p>
      </dgm:t>
    </dgm:pt>
    <dgm:pt modelId="{6A550B2C-BD5A-4A3E-BD7C-13291BD16EE9}" type="sibTrans" cxnId="{B9C99CDB-CACB-470D-A75E-878ECAFAABB2}">
      <dgm:prSet/>
      <dgm:spPr/>
      <dgm:t>
        <a:bodyPr/>
        <a:lstStyle/>
        <a:p>
          <a:endParaRPr lang="en-US"/>
        </a:p>
      </dgm:t>
    </dgm:pt>
    <dgm:pt modelId="{6E3E31B2-45A8-4412-A6DC-BCEB75303462}">
      <dgm:prSet/>
      <dgm:spPr/>
      <dgm:t>
        <a:bodyPr/>
        <a:lstStyle/>
        <a:p>
          <a:r>
            <a:rPr lang="en-GB"/>
            <a:t>Ensure regulatory compliance on including data security, data management, and inventory data management. </a:t>
          </a:r>
          <a:endParaRPr lang="en-US"/>
        </a:p>
      </dgm:t>
    </dgm:pt>
    <dgm:pt modelId="{968188ED-47F0-4396-A5FE-933A59BC8ABE}" type="parTrans" cxnId="{F70BCC68-0D07-43E2-8551-0F62CB56A860}">
      <dgm:prSet/>
      <dgm:spPr/>
      <dgm:t>
        <a:bodyPr/>
        <a:lstStyle/>
        <a:p>
          <a:endParaRPr lang="en-US"/>
        </a:p>
      </dgm:t>
    </dgm:pt>
    <dgm:pt modelId="{304A066F-186A-4EA8-9955-7EB8842885E0}" type="sibTrans" cxnId="{F70BCC68-0D07-43E2-8551-0F62CB56A860}">
      <dgm:prSet/>
      <dgm:spPr/>
      <dgm:t>
        <a:bodyPr/>
        <a:lstStyle/>
        <a:p>
          <a:endParaRPr lang="en-US"/>
        </a:p>
      </dgm:t>
    </dgm:pt>
    <dgm:pt modelId="{BDEE7113-7DFB-4B30-871B-9D39356863CB}" type="pres">
      <dgm:prSet presAssocID="{B7E3F378-FE7F-4047-B1EC-1E8BF7C580EA}" presName="outerComposite" presStyleCnt="0">
        <dgm:presLayoutVars>
          <dgm:chMax val="5"/>
          <dgm:dir/>
          <dgm:resizeHandles val="exact"/>
        </dgm:presLayoutVars>
      </dgm:prSet>
      <dgm:spPr/>
    </dgm:pt>
    <dgm:pt modelId="{1D7942EA-3DF7-4BB5-9222-E3D6D09E3AFD}" type="pres">
      <dgm:prSet presAssocID="{B7E3F378-FE7F-4047-B1EC-1E8BF7C580EA}" presName="dummyMaxCanvas" presStyleCnt="0">
        <dgm:presLayoutVars/>
      </dgm:prSet>
      <dgm:spPr/>
    </dgm:pt>
    <dgm:pt modelId="{0D67B791-CE71-4B6F-AB63-2FA8D776C222}" type="pres">
      <dgm:prSet presAssocID="{B7E3F378-FE7F-4047-B1EC-1E8BF7C580EA}" presName="ThreeNodes_1" presStyleLbl="node1" presStyleIdx="0" presStyleCnt="3">
        <dgm:presLayoutVars>
          <dgm:bulletEnabled val="1"/>
        </dgm:presLayoutVars>
      </dgm:prSet>
      <dgm:spPr/>
    </dgm:pt>
    <dgm:pt modelId="{BFD4D77C-EB40-48C5-B3B4-D583EB75CA1D}" type="pres">
      <dgm:prSet presAssocID="{B7E3F378-FE7F-4047-B1EC-1E8BF7C580EA}" presName="ThreeNodes_2" presStyleLbl="node1" presStyleIdx="1" presStyleCnt="3">
        <dgm:presLayoutVars>
          <dgm:bulletEnabled val="1"/>
        </dgm:presLayoutVars>
      </dgm:prSet>
      <dgm:spPr/>
    </dgm:pt>
    <dgm:pt modelId="{7B3194BE-5F05-49A7-8C2D-783643BC0A41}" type="pres">
      <dgm:prSet presAssocID="{B7E3F378-FE7F-4047-B1EC-1E8BF7C580EA}" presName="ThreeNodes_3" presStyleLbl="node1" presStyleIdx="2" presStyleCnt="3">
        <dgm:presLayoutVars>
          <dgm:bulletEnabled val="1"/>
        </dgm:presLayoutVars>
      </dgm:prSet>
      <dgm:spPr/>
    </dgm:pt>
    <dgm:pt modelId="{03D5AABF-4437-49BA-8734-322EFCDF99F5}" type="pres">
      <dgm:prSet presAssocID="{B7E3F378-FE7F-4047-B1EC-1E8BF7C580EA}" presName="ThreeConn_1-2" presStyleLbl="fgAccFollowNode1" presStyleIdx="0" presStyleCnt="2">
        <dgm:presLayoutVars>
          <dgm:bulletEnabled val="1"/>
        </dgm:presLayoutVars>
      </dgm:prSet>
      <dgm:spPr/>
    </dgm:pt>
    <dgm:pt modelId="{7A1535FC-613D-49DD-9A0A-183A792FB9C4}" type="pres">
      <dgm:prSet presAssocID="{B7E3F378-FE7F-4047-B1EC-1E8BF7C580EA}" presName="ThreeConn_2-3" presStyleLbl="fgAccFollowNode1" presStyleIdx="1" presStyleCnt="2">
        <dgm:presLayoutVars>
          <dgm:bulletEnabled val="1"/>
        </dgm:presLayoutVars>
      </dgm:prSet>
      <dgm:spPr/>
    </dgm:pt>
    <dgm:pt modelId="{49ADF7BB-C4DE-4D7A-A702-86AAA08744D8}" type="pres">
      <dgm:prSet presAssocID="{B7E3F378-FE7F-4047-B1EC-1E8BF7C580EA}" presName="ThreeNodes_1_text" presStyleLbl="node1" presStyleIdx="2" presStyleCnt="3">
        <dgm:presLayoutVars>
          <dgm:bulletEnabled val="1"/>
        </dgm:presLayoutVars>
      </dgm:prSet>
      <dgm:spPr/>
    </dgm:pt>
    <dgm:pt modelId="{151E34B7-C7AC-4B2F-B01A-BFDB4C180EFE}" type="pres">
      <dgm:prSet presAssocID="{B7E3F378-FE7F-4047-B1EC-1E8BF7C580EA}" presName="ThreeNodes_2_text" presStyleLbl="node1" presStyleIdx="2" presStyleCnt="3">
        <dgm:presLayoutVars>
          <dgm:bulletEnabled val="1"/>
        </dgm:presLayoutVars>
      </dgm:prSet>
      <dgm:spPr/>
    </dgm:pt>
    <dgm:pt modelId="{5238B2D2-0CB1-4816-9EDD-387DA98ED42C}" type="pres">
      <dgm:prSet presAssocID="{B7E3F378-FE7F-4047-B1EC-1E8BF7C580EA}" presName="ThreeNodes_3_text" presStyleLbl="node1" presStyleIdx="2" presStyleCnt="3">
        <dgm:presLayoutVars>
          <dgm:bulletEnabled val="1"/>
        </dgm:presLayoutVars>
      </dgm:prSet>
      <dgm:spPr/>
    </dgm:pt>
  </dgm:ptLst>
  <dgm:cxnLst>
    <dgm:cxn modelId="{06B7BD01-89C6-41CE-9693-FF0321AC333C}" type="presOf" srcId="{6E3E31B2-45A8-4412-A6DC-BCEB75303462}" destId="{5238B2D2-0CB1-4816-9EDD-387DA98ED42C}" srcOrd="1" destOrd="0" presId="urn:microsoft.com/office/officeart/2005/8/layout/vProcess5"/>
    <dgm:cxn modelId="{DAD50C60-7802-4D98-B695-23F393B525A0}" type="presOf" srcId="{B7E3F378-FE7F-4047-B1EC-1E8BF7C580EA}" destId="{BDEE7113-7DFB-4B30-871B-9D39356863CB}" srcOrd="0" destOrd="0" presId="urn:microsoft.com/office/officeart/2005/8/layout/vProcess5"/>
    <dgm:cxn modelId="{F70BCC68-0D07-43E2-8551-0F62CB56A860}" srcId="{B7E3F378-FE7F-4047-B1EC-1E8BF7C580EA}" destId="{6E3E31B2-45A8-4412-A6DC-BCEB75303462}" srcOrd="2" destOrd="0" parTransId="{968188ED-47F0-4396-A5FE-933A59BC8ABE}" sibTransId="{304A066F-186A-4EA8-9955-7EB8842885E0}"/>
    <dgm:cxn modelId="{55EDE44B-D4AF-4A33-9212-4772F5013911}" type="presOf" srcId="{2492F6DB-5E41-4017-AB84-39C8BE2252C0}" destId="{151E34B7-C7AC-4B2F-B01A-BFDB4C180EFE}" srcOrd="1" destOrd="0" presId="urn:microsoft.com/office/officeart/2005/8/layout/vProcess5"/>
    <dgm:cxn modelId="{B98C674F-2744-4A72-9B78-CDA4CEE6B877}" type="presOf" srcId="{C6CFAC6C-5429-4ED4-B8B0-AA629E74CB30}" destId="{0D67B791-CE71-4B6F-AB63-2FA8D776C222}" srcOrd="0" destOrd="0" presId="urn:microsoft.com/office/officeart/2005/8/layout/vProcess5"/>
    <dgm:cxn modelId="{6211CA74-4F36-441C-B46C-145D592EB31B}" type="presOf" srcId="{6A550B2C-BD5A-4A3E-BD7C-13291BD16EE9}" destId="{7A1535FC-613D-49DD-9A0A-183A792FB9C4}" srcOrd="0" destOrd="0" presId="urn:microsoft.com/office/officeart/2005/8/layout/vProcess5"/>
    <dgm:cxn modelId="{83442059-D51A-41AF-8379-198E2431A058}" type="presOf" srcId="{2492F6DB-5E41-4017-AB84-39C8BE2252C0}" destId="{BFD4D77C-EB40-48C5-B3B4-D583EB75CA1D}" srcOrd="0" destOrd="0" presId="urn:microsoft.com/office/officeart/2005/8/layout/vProcess5"/>
    <dgm:cxn modelId="{566EA486-8563-49A0-B52B-915AC6EF7B32}" type="presOf" srcId="{3DED0AB9-6BCC-4A85-A2DA-6AF06060B4F2}" destId="{03D5AABF-4437-49BA-8734-322EFCDF99F5}" srcOrd="0" destOrd="0" presId="urn:microsoft.com/office/officeart/2005/8/layout/vProcess5"/>
    <dgm:cxn modelId="{A7F8709B-BD46-4DAF-A8FE-59AD4E735342}" type="presOf" srcId="{C6CFAC6C-5429-4ED4-B8B0-AA629E74CB30}" destId="{49ADF7BB-C4DE-4D7A-A702-86AAA08744D8}" srcOrd="1" destOrd="0" presId="urn:microsoft.com/office/officeart/2005/8/layout/vProcess5"/>
    <dgm:cxn modelId="{B9C99CDB-CACB-470D-A75E-878ECAFAABB2}" srcId="{B7E3F378-FE7F-4047-B1EC-1E8BF7C580EA}" destId="{2492F6DB-5E41-4017-AB84-39C8BE2252C0}" srcOrd="1" destOrd="0" parTransId="{04BE5E80-54B3-44D8-9118-D56B17E2974B}" sibTransId="{6A550B2C-BD5A-4A3E-BD7C-13291BD16EE9}"/>
    <dgm:cxn modelId="{3FB24DF1-11DA-4CD9-A0B2-0EADF8684DFF}" srcId="{B7E3F378-FE7F-4047-B1EC-1E8BF7C580EA}" destId="{C6CFAC6C-5429-4ED4-B8B0-AA629E74CB30}" srcOrd="0" destOrd="0" parTransId="{6347007E-DDEE-44F4-B642-9A015E698C59}" sibTransId="{3DED0AB9-6BCC-4A85-A2DA-6AF06060B4F2}"/>
    <dgm:cxn modelId="{DFA32EFE-41BB-46F7-A6F5-31C0A05B94C1}" type="presOf" srcId="{6E3E31B2-45A8-4412-A6DC-BCEB75303462}" destId="{7B3194BE-5F05-49A7-8C2D-783643BC0A41}" srcOrd="0" destOrd="0" presId="urn:microsoft.com/office/officeart/2005/8/layout/vProcess5"/>
    <dgm:cxn modelId="{792A734B-9EBB-408D-A773-6D917458DEAE}" type="presParOf" srcId="{BDEE7113-7DFB-4B30-871B-9D39356863CB}" destId="{1D7942EA-3DF7-4BB5-9222-E3D6D09E3AFD}" srcOrd="0" destOrd="0" presId="urn:microsoft.com/office/officeart/2005/8/layout/vProcess5"/>
    <dgm:cxn modelId="{1B542150-706B-4F2E-A4E8-83908DD5A685}" type="presParOf" srcId="{BDEE7113-7DFB-4B30-871B-9D39356863CB}" destId="{0D67B791-CE71-4B6F-AB63-2FA8D776C222}" srcOrd="1" destOrd="0" presId="urn:microsoft.com/office/officeart/2005/8/layout/vProcess5"/>
    <dgm:cxn modelId="{AB292E8C-F6DD-4D4A-97BD-896F721CAD19}" type="presParOf" srcId="{BDEE7113-7DFB-4B30-871B-9D39356863CB}" destId="{BFD4D77C-EB40-48C5-B3B4-D583EB75CA1D}" srcOrd="2" destOrd="0" presId="urn:microsoft.com/office/officeart/2005/8/layout/vProcess5"/>
    <dgm:cxn modelId="{566BABCD-EDA7-49B9-87BC-72B36CEE5BF9}" type="presParOf" srcId="{BDEE7113-7DFB-4B30-871B-9D39356863CB}" destId="{7B3194BE-5F05-49A7-8C2D-783643BC0A41}" srcOrd="3" destOrd="0" presId="urn:microsoft.com/office/officeart/2005/8/layout/vProcess5"/>
    <dgm:cxn modelId="{07B6495E-4959-46B7-9901-8C719EA65332}" type="presParOf" srcId="{BDEE7113-7DFB-4B30-871B-9D39356863CB}" destId="{03D5AABF-4437-49BA-8734-322EFCDF99F5}" srcOrd="4" destOrd="0" presId="urn:microsoft.com/office/officeart/2005/8/layout/vProcess5"/>
    <dgm:cxn modelId="{0F5B3554-B3E1-4449-A0D1-D6E98E3E2E85}" type="presParOf" srcId="{BDEE7113-7DFB-4B30-871B-9D39356863CB}" destId="{7A1535FC-613D-49DD-9A0A-183A792FB9C4}" srcOrd="5" destOrd="0" presId="urn:microsoft.com/office/officeart/2005/8/layout/vProcess5"/>
    <dgm:cxn modelId="{724C0E6D-CC35-4FE7-9235-7BA045B107ED}" type="presParOf" srcId="{BDEE7113-7DFB-4B30-871B-9D39356863CB}" destId="{49ADF7BB-C4DE-4D7A-A702-86AAA08744D8}" srcOrd="6" destOrd="0" presId="urn:microsoft.com/office/officeart/2005/8/layout/vProcess5"/>
    <dgm:cxn modelId="{852BD537-EFC1-4384-A9F0-C770A2F757A8}" type="presParOf" srcId="{BDEE7113-7DFB-4B30-871B-9D39356863CB}" destId="{151E34B7-C7AC-4B2F-B01A-BFDB4C180EFE}" srcOrd="7" destOrd="0" presId="urn:microsoft.com/office/officeart/2005/8/layout/vProcess5"/>
    <dgm:cxn modelId="{67EE8621-875E-4594-B1CE-CDE2C471E9A8}" type="presParOf" srcId="{BDEE7113-7DFB-4B30-871B-9D39356863CB}" destId="{5238B2D2-0CB1-4816-9EDD-387DA98ED42C}"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CDCC7-1CBD-4126-8DC0-89421D8A991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F8EF2B5-33B9-4896-BAEE-0999B0DDB2C3}">
      <dgm:prSet/>
      <dgm:spPr/>
      <dgm:t>
        <a:bodyPr/>
        <a:lstStyle/>
        <a:p>
          <a:pPr>
            <a:lnSpc>
              <a:spcPct val="100000"/>
            </a:lnSpc>
          </a:pPr>
          <a:r>
            <a:rPr lang="en-GB"/>
            <a:t>Conceptualization Phase – Define the Functions of the EHR System.</a:t>
          </a:r>
          <a:endParaRPr lang="en-US"/>
        </a:p>
      </dgm:t>
    </dgm:pt>
    <dgm:pt modelId="{43D168C7-0BD3-4E03-B8E3-CD41ACA61926}" type="parTrans" cxnId="{CDE1BA0D-34A2-4298-891F-643E31AB1CCF}">
      <dgm:prSet/>
      <dgm:spPr/>
      <dgm:t>
        <a:bodyPr/>
        <a:lstStyle/>
        <a:p>
          <a:endParaRPr lang="en-US"/>
        </a:p>
      </dgm:t>
    </dgm:pt>
    <dgm:pt modelId="{C3B808A5-CD9D-471E-B27D-F6D531522F7A}" type="sibTrans" cxnId="{CDE1BA0D-34A2-4298-891F-643E31AB1CCF}">
      <dgm:prSet/>
      <dgm:spPr/>
      <dgm:t>
        <a:bodyPr/>
        <a:lstStyle/>
        <a:p>
          <a:endParaRPr lang="en-US"/>
        </a:p>
      </dgm:t>
    </dgm:pt>
    <dgm:pt modelId="{36413A74-A88D-41DA-97E9-EA5702E1BC9D}">
      <dgm:prSet/>
      <dgm:spPr/>
      <dgm:t>
        <a:bodyPr/>
        <a:lstStyle/>
        <a:p>
          <a:pPr>
            <a:lnSpc>
              <a:spcPct val="100000"/>
            </a:lnSpc>
          </a:pPr>
          <a:r>
            <a:rPr lang="en-GB"/>
            <a:t>Development Phase – Identify and Modify existing EHR systems to conform to the concept.</a:t>
          </a:r>
          <a:endParaRPr lang="en-US"/>
        </a:p>
      </dgm:t>
    </dgm:pt>
    <dgm:pt modelId="{1FFD0858-E0A9-4CCB-817D-4EE8A7D2B088}" type="parTrans" cxnId="{3728F4F1-97C1-4549-ACBA-909390440405}">
      <dgm:prSet/>
      <dgm:spPr/>
      <dgm:t>
        <a:bodyPr/>
        <a:lstStyle/>
        <a:p>
          <a:endParaRPr lang="en-US"/>
        </a:p>
      </dgm:t>
    </dgm:pt>
    <dgm:pt modelId="{D3001C04-2191-4D98-8CE5-2AA1A1C81963}" type="sibTrans" cxnId="{3728F4F1-97C1-4549-ACBA-909390440405}">
      <dgm:prSet/>
      <dgm:spPr/>
      <dgm:t>
        <a:bodyPr/>
        <a:lstStyle/>
        <a:p>
          <a:endParaRPr lang="en-US"/>
        </a:p>
      </dgm:t>
    </dgm:pt>
    <dgm:pt modelId="{141E25F9-DC6B-4DAF-897B-885C8C70E0D5}">
      <dgm:prSet/>
      <dgm:spPr/>
      <dgm:t>
        <a:bodyPr/>
        <a:lstStyle/>
        <a:p>
          <a:pPr>
            <a:lnSpc>
              <a:spcPct val="100000"/>
            </a:lnSpc>
          </a:pPr>
          <a:r>
            <a:rPr lang="en-GB"/>
            <a:t>Testing Phase- Involve to test the System</a:t>
          </a:r>
          <a:endParaRPr lang="en-US"/>
        </a:p>
      </dgm:t>
    </dgm:pt>
    <dgm:pt modelId="{E360B4AC-C038-4D8B-BB7E-75E6D8A25FFB}" type="parTrans" cxnId="{06B3AE6D-4EAA-4142-BA78-EC3AADBA20CB}">
      <dgm:prSet/>
      <dgm:spPr/>
      <dgm:t>
        <a:bodyPr/>
        <a:lstStyle/>
        <a:p>
          <a:endParaRPr lang="en-US"/>
        </a:p>
      </dgm:t>
    </dgm:pt>
    <dgm:pt modelId="{CF7E8826-EA41-4222-8839-8159132320B2}" type="sibTrans" cxnId="{06B3AE6D-4EAA-4142-BA78-EC3AADBA20CB}">
      <dgm:prSet/>
      <dgm:spPr/>
      <dgm:t>
        <a:bodyPr/>
        <a:lstStyle/>
        <a:p>
          <a:endParaRPr lang="en-US"/>
        </a:p>
      </dgm:t>
    </dgm:pt>
    <dgm:pt modelId="{073E24F1-676D-4B7C-8484-0E93A8DDCE61}">
      <dgm:prSet/>
      <dgm:spPr/>
      <dgm:t>
        <a:bodyPr/>
        <a:lstStyle/>
        <a:p>
          <a:pPr>
            <a:lnSpc>
              <a:spcPct val="100000"/>
            </a:lnSpc>
          </a:pPr>
          <a:r>
            <a:rPr lang="en-GB"/>
            <a:t>Implementation Phase- Integrate the System in a Pharmacy</a:t>
          </a:r>
          <a:endParaRPr lang="en-US"/>
        </a:p>
      </dgm:t>
    </dgm:pt>
    <dgm:pt modelId="{9C64E31A-272C-4580-8CBB-C20FA0293641}" type="parTrans" cxnId="{6C3E7FB8-6C12-4B13-B4D1-134F88F04E65}">
      <dgm:prSet/>
      <dgm:spPr/>
      <dgm:t>
        <a:bodyPr/>
        <a:lstStyle/>
        <a:p>
          <a:endParaRPr lang="en-US"/>
        </a:p>
      </dgm:t>
    </dgm:pt>
    <dgm:pt modelId="{4BC77754-99E8-4ADB-9543-B897353C66B7}" type="sibTrans" cxnId="{6C3E7FB8-6C12-4B13-B4D1-134F88F04E65}">
      <dgm:prSet/>
      <dgm:spPr/>
      <dgm:t>
        <a:bodyPr/>
        <a:lstStyle/>
        <a:p>
          <a:endParaRPr lang="en-US"/>
        </a:p>
      </dgm:t>
    </dgm:pt>
    <dgm:pt modelId="{B6E3548E-16B6-4C72-B07C-907330E1D205}">
      <dgm:prSet/>
      <dgm:spPr/>
      <dgm:t>
        <a:bodyPr/>
        <a:lstStyle/>
        <a:p>
          <a:pPr>
            <a:lnSpc>
              <a:spcPct val="100000"/>
            </a:lnSpc>
          </a:pPr>
          <a:r>
            <a:rPr lang="en-GB"/>
            <a:t>Project Timeline- 4 weeks.</a:t>
          </a:r>
          <a:endParaRPr lang="en-US"/>
        </a:p>
      </dgm:t>
    </dgm:pt>
    <dgm:pt modelId="{E9DDC3A1-B028-4C52-ABB3-5F97AA68B7D3}" type="parTrans" cxnId="{45DD6320-3F8D-461A-8982-D7190FF67279}">
      <dgm:prSet/>
      <dgm:spPr/>
      <dgm:t>
        <a:bodyPr/>
        <a:lstStyle/>
        <a:p>
          <a:endParaRPr lang="en-US"/>
        </a:p>
      </dgm:t>
    </dgm:pt>
    <dgm:pt modelId="{6A9B2643-119C-48DE-9236-17C875A5E016}" type="sibTrans" cxnId="{45DD6320-3F8D-461A-8982-D7190FF67279}">
      <dgm:prSet/>
      <dgm:spPr/>
      <dgm:t>
        <a:bodyPr/>
        <a:lstStyle/>
        <a:p>
          <a:endParaRPr lang="en-US"/>
        </a:p>
      </dgm:t>
    </dgm:pt>
    <dgm:pt modelId="{98914E24-6DF5-4835-90D9-9AB46C286A1C}" type="pres">
      <dgm:prSet presAssocID="{B1CCDCC7-1CBD-4126-8DC0-89421D8A9913}" presName="root" presStyleCnt="0">
        <dgm:presLayoutVars>
          <dgm:dir/>
          <dgm:resizeHandles val="exact"/>
        </dgm:presLayoutVars>
      </dgm:prSet>
      <dgm:spPr/>
    </dgm:pt>
    <dgm:pt modelId="{02B654B5-E611-40D1-814B-E7390C7B92FA}" type="pres">
      <dgm:prSet presAssocID="{7F8EF2B5-33B9-4896-BAEE-0999B0DDB2C3}" presName="compNode" presStyleCnt="0"/>
      <dgm:spPr/>
    </dgm:pt>
    <dgm:pt modelId="{78696741-39F6-4B12-95AA-5A0F7A9F8DA3}" type="pres">
      <dgm:prSet presAssocID="{7F8EF2B5-33B9-4896-BAEE-0999B0DDB2C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0020D343-3514-48D4-B851-D416882E69CB}" type="pres">
      <dgm:prSet presAssocID="{7F8EF2B5-33B9-4896-BAEE-0999B0DDB2C3}" presName="spaceRect" presStyleCnt="0"/>
      <dgm:spPr/>
    </dgm:pt>
    <dgm:pt modelId="{A467BC0D-D775-440A-AD6B-19129288B748}" type="pres">
      <dgm:prSet presAssocID="{7F8EF2B5-33B9-4896-BAEE-0999B0DDB2C3}" presName="textRect" presStyleLbl="revTx" presStyleIdx="0" presStyleCnt="5">
        <dgm:presLayoutVars>
          <dgm:chMax val="1"/>
          <dgm:chPref val="1"/>
        </dgm:presLayoutVars>
      </dgm:prSet>
      <dgm:spPr/>
    </dgm:pt>
    <dgm:pt modelId="{894BCE68-2635-4AF6-88A2-5351C12E6DD2}" type="pres">
      <dgm:prSet presAssocID="{C3B808A5-CD9D-471E-B27D-F6D531522F7A}" presName="sibTrans" presStyleCnt="0"/>
      <dgm:spPr/>
    </dgm:pt>
    <dgm:pt modelId="{11B10A55-24B1-444F-8BB5-4A80B95DC06B}" type="pres">
      <dgm:prSet presAssocID="{36413A74-A88D-41DA-97E9-EA5702E1BC9D}" presName="compNode" presStyleCnt="0"/>
      <dgm:spPr/>
    </dgm:pt>
    <dgm:pt modelId="{3C95CB08-1B02-47AB-A2C1-B44B9D7A7FCB}" type="pres">
      <dgm:prSet presAssocID="{36413A74-A88D-41DA-97E9-EA5702E1BC9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C3388AF8-3F4A-4A9E-805C-771086418D4E}" type="pres">
      <dgm:prSet presAssocID="{36413A74-A88D-41DA-97E9-EA5702E1BC9D}" presName="spaceRect" presStyleCnt="0"/>
      <dgm:spPr/>
    </dgm:pt>
    <dgm:pt modelId="{C9624432-3BDC-4548-83BC-48F81E2CDBB8}" type="pres">
      <dgm:prSet presAssocID="{36413A74-A88D-41DA-97E9-EA5702E1BC9D}" presName="textRect" presStyleLbl="revTx" presStyleIdx="1" presStyleCnt="5">
        <dgm:presLayoutVars>
          <dgm:chMax val="1"/>
          <dgm:chPref val="1"/>
        </dgm:presLayoutVars>
      </dgm:prSet>
      <dgm:spPr/>
    </dgm:pt>
    <dgm:pt modelId="{01FFCED1-DE7C-4E3D-9B71-FCF087A47F57}" type="pres">
      <dgm:prSet presAssocID="{D3001C04-2191-4D98-8CE5-2AA1A1C81963}" presName="sibTrans" presStyleCnt="0"/>
      <dgm:spPr/>
    </dgm:pt>
    <dgm:pt modelId="{F98D3EFE-450B-4516-8B45-14EF1552FDCC}" type="pres">
      <dgm:prSet presAssocID="{141E25F9-DC6B-4DAF-897B-885C8C70E0D5}" presName="compNode" presStyleCnt="0"/>
      <dgm:spPr/>
    </dgm:pt>
    <dgm:pt modelId="{A4F21380-324A-4E5E-947A-BCE1715F3342}" type="pres">
      <dgm:prSet presAssocID="{141E25F9-DC6B-4DAF-897B-885C8C70E0D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8A99E6E2-8F79-47DE-8DDF-C8D96CD5F4DA}" type="pres">
      <dgm:prSet presAssocID="{141E25F9-DC6B-4DAF-897B-885C8C70E0D5}" presName="spaceRect" presStyleCnt="0"/>
      <dgm:spPr/>
    </dgm:pt>
    <dgm:pt modelId="{C4F38D17-BC41-4E7A-B4C3-2A0F9D53DDDC}" type="pres">
      <dgm:prSet presAssocID="{141E25F9-DC6B-4DAF-897B-885C8C70E0D5}" presName="textRect" presStyleLbl="revTx" presStyleIdx="2" presStyleCnt="5">
        <dgm:presLayoutVars>
          <dgm:chMax val="1"/>
          <dgm:chPref val="1"/>
        </dgm:presLayoutVars>
      </dgm:prSet>
      <dgm:spPr/>
    </dgm:pt>
    <dgm:pt modelId="{F1975CE9-5B01-421C-82FC-C6C92888CFAE}" type="pres">
      <dgm:prSet presAssocID="{CF7E8826-EA41-4222-8839-8159132320B2}" presName="sibTrans" presStyleCnt="0"/>
      <dgm:spPr/>
    </dgm:pt>
    <dgm:pt modelId="{6E38F8F7-5411-451D-8A38-9CF73BCE8D6D}" type="pres">
      <dgm:prSet presAssocID="{073E24F1-676D-4B7C-8484-0E93A8DDCE61}" presName="compNode" presStyleCnt="0"/>
      <dgm:spPr/>
    </dgm:pt>
    <dgm:pt modelId="{7EAA9B71-400A-4539-BC84-928690398ADB}" type="pres">
      <dgm:prSet presAssocID="{073E24F1-676D-4B7C-8484-0E93A8DDCE6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dicine"/>
        </a:ext>
      </dgm:extLst>
    </dgm:pt>
    <dgm:pt modelId="{2A391A04-886C-4394-BEBC-0E4D8A41F7AF}" type="pres">
      <dgm:prSet presAssocID="{073E24F1-676D-4B7C-8484-0E93A8DDCE61}" presName="spaceRect" presStyleCnt="0"/>
      <dgm:spPr/>
    </dgm:pt>
    <dgm:pt modelId="{4C4028DC-333C-4393-9B7D-6351C0AC3239}" type="pres">
      <dgm:prSet presAssocID="{073E24F1-676D-4B7C-8484-0E93A8DDCE61}" presName="textRect" presStyleLbl="revTx" presStyleIdx="3" presStyleCnt="5">
        <dgm:presLayoutVars>
          <dgm:chMax val="1"/>
          <dgm:chPref val="1"/>
        </dgm:presLayoutVars>
      </dgm:prSet>
      <dgm:spPr/>
    </dgm:pt>
    <dgm:pt modelId="{5B089C75-6914-4605-868B-8C36B205DD59}" type="pres">
      <dgm:prSet presAssocID="{4BC77754-99E8-4ADB-9543-B897353C66B7}" presName="sibTrans" presStyleCnt="0"/>
      <dgm:spPr/>
    </dgm:pt>
    <dgm:pt modelId="{74C72AEC-E90F-471A-8CD2-C0375F71434A}" type="pres">
      <dgm:prSet presAssocID="{B6E3548E-16B6-4C72-B07C-907330E1D205}" presName="compNode" presStyleCnt="0"/>
      <dgm:spPr/>
    </dgm:pt>
    <dgm:pt modelId="{72F60CB6-A94D-4F43-A1C7-739692777D2F}" type="pres">
      <dgm:prSet presAssocID="{B6E3548E-16B6-4C72-B07C-907330E1D20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eeting"/>
        </a:ext>
      </dgm:extLst>
    </dgm:pt>
    <dgm:pt modelId="{029BB0F7-B69C-4039-8784-08061F414B1A}" type="pres">
      <dgm:prSet presAssocID="{B6E3548E-16B6-4C72-B07C-907330E1D205}" presName="spaceRect" presStyleCnt="0"/>
      <dgm:spPr/>
    </dgm:pt>
    <dgm:pt modelId="{288C5CB6-EB4B-43B5-A560-F3F97B21CAB6}" type="pres">
      <dgm:prSet presAssocID="{B6E3548E-16B6-4C72-B07C-907330E1D205}" presName="textRect" presStyleLbl="revTx" presStyleIdx="4" presStyleCnt="5">
        <dgm:presLayoutVars>
          <dgm:chMax val="1"/>
          <dgm:chPref val="1"/>
        </dgm:presLayoutVars>
      </dgm:prSet>
      <dgm:spPr/>
    </dgm:pt>
  </dgm:ptLst>
  <dgm:cxnLst>
    <dgm:cxn modelId="{CDE1BA0D-34A2-4298-891F-643E31AB1CCF}" srcId="{B1CCDCC7-1CBD-4126-8DC0-89421D8A9913}" destId="{7F8EF2B5-33B9-4896-BAEE-0999B0DDB2C3}" srcOrd="0" destOrd="0" parTransId="{43D168C7-0BD3-4E03-B8E3-CD41ACA61926}" sibTransId="{C3B808A5-CD9D-471E-B27D-F6D531522F7A}"/>
    <dgm:cxn modelId="{36D59F19-44CD-4941-A079-D068EAC3841C}" type="presOf" srcId="{7F8EF2B5-33B9-4896-BAEE-0999B0DDB2C3}" destId="{A467BC0D-D775-440A-AD6B-19129288B748}" srcOrd="0" destOrd="0" presId="urn:microsoft.com/office/officeart/2018/2/layout/IconLabelList"/>
    <dgm:cxn modelId="{45DD6320-3F8D-461A-8982-D7190FF67279}" srcId="{B1CCDCC7-1CBD-4126-8DC0-89421D8A9913}" destId="{B6E3548E-16B6-4C72-B07C-907330E1D205}" srcOrd="4" destOrd="0" parTransId="{E9DDC3A1-B028-4C52-ABB3-5F97AA68B7D3}" sibTransId="{6A9B2643-119C-48DE-9236-17C875A5E016}"/>
    <dgm:cxn modelId="{625F5166-B4BA-4C4C-BF02-70B5270203BA}" type="presOf" srcId="{B1CCDCC7-1CBD-4126-8DC0-89421D8A9913}" destId="{98914E24-6DF5-4835-90D9-9AB46C286A1C}" srcOrd="0" destOrd="0" presId="urn:microsoft.com/office/officeart/2018/2/layout/IconLabelList"/>
    <dgm:cxn modelId="{06B3AE6D-4EAA-4142-BA78-EC3AADBA20CB}" srcId="{B1CCDCC7-1CBD-4126-8DC0-89421D8A9913}" destId="{141E25F9-DC6B-4DAF-897B-885C8C70E0D5}" srcOrd="2" destOrd="0" parTransId="{E360B4AC-C038-4D8B-BB7E-75E6D8A25FFB}" sibTransId="{CF7E8826-EA41-4222-8839-8159132320B2}"/>
    <dgm:cxn modelId="{3CC4029C-696C-41F1-A89A-7B503CC77374}" type="presOf" srcId="{36413A74-A88D-41DA-97E9-EA5702E1BC9D}" destId="{C9624432-3BDC-4548-83BC-48F81E2CDBB8}" srcOrd="0" destOrd="0" presId="urn:microsoft.com/office/officeart/2018/2/layout/IconLabelList"/>
    <dgm:cxn modelId="{F50170B5-B188-4CF2-BACC-17CFE8C572FC}" type="presOf" srcId="{B6E3548E-16B6-4C72-B07C-907330E1D205}" destId="{288C5CB6-EB4B-43B5-A560-F3F97B21CAB6}" srcOrd="0" destOrd="0" presId="urn:microsoft.com/office/officeart/2018/2/layout/IconLabelList"/>
    <dgm:cxn modelId="{6C3E7FB8-6C12-4B13-B4D1-134F88F04E65}" srcId="{B1CCDCC7-1CBD-4126-8DC0-89421D8A9913}" destId="{073E24F1-676D-4B7C-8484-0E93A8DDCE61}" srcOrd="3" destOrd="0" parTransId="{9C64E31A-272C-4580-8CBB-C20FA0293641}" sibTransId="{4BC77754-99E8-4ADB-9543-B897353C66B7}"/>
    <dgm:cxn modelId="{0887BDB8-62C4-4CDF-BC33-267409162F3F}" type="presOf" srcId="{141E25F9-DC6B-4DAF-897B-885C8C70E0D5}" destId="{C4F38D17-BC41-4E7A-B4C3-2A0F9D53DDDC}" srcOrd="0" destOrd="0" presId="urn:microsoft.com/office/officeart/2018/2/layout/IconLabelList"/>
    <dgm:cxn modelId="{8285E9D8-9B27-41C6-8049-450B84468CC1}" type="presOf" srcId="{073E24F1-676D-4B7C-8484-0E93A8DDCE61}" destId="{4C4028DC-333C-4393-9B7D-6351C0AC3239}" srcOrd="0" destOrd="0" presId="urn:microsoft.com/office/officeart/2018/2/layout/IconLabelList"/>
    <dgm:cxn modelId="{3728F4F1-97C1-4549-ACBA-909390440405}" srcId="{B1CCDCC7-1CBD-4126-8DC0-89421D8A9913}" destId="{36413A74-A88D-41DA-97E9-EA5702E1BC9D}" srcOrd="1" destOrd="0" parTransId="{1FFD0858-E0A9-4CCB-817D-4EE8A7D2B088}" sibTransId="{D3001C04-2191-4D98-8CE5-2AA1A1C81963}"/>
    <dgm:cxn modelId="{41D781C3-CE39-4FD0-8120-0593475951BB}" type="presParOf" srcId="{98914E24-6DF5-4835-90D9-9AB46C286A1C}" destId="{02B654B5-E611-40D1-814B-E7390C7B92FA}" srcOrd="0" destOrd="0" presId="urn:microsoft.com/office/officeart/2018/2/layout/IconLabelList"/>
    <dgm:cxn modelId="{82A882C5-C409-4B75-864F-2C3F72FE3FD9}" type="presParOf" srcId="{02B654B5-E611-40D1-814B-E7390C7B92FA}" destId="{78696741-39F6-4B12-95AA-5A0F7A9F8DA3}" srcOrd="0" destOrd="0" presId="urn:microsoft.com/office/officeart/2018/2/layout/IconLabelList"/>
    <dgm:cxn modelId="{1B66DDE8-B658-4A12-9599-F58169AB18A7}" type="presParOf" srcId="{02B654B5-E611-40D1-814B-E7390C7B92FA}" destId="{0020D343-3514-48D4-B851-D416882E69CB}" srcOrd="1" destOrd="0" presId="urn:microsoft.com/office/officeart/2018/2/layout/IconLabelList"/>
    <dgm:cxn modelId="{28E6AAD5-9726-4CE4-8D14-8A36108153D2}" type="presParOf" srcId="{02B654B5-E611-40D1-814B-E7390C7B92FA}" destId="{A467BC0D-D775-440A-AD6B-19129288B748}" srcOrd="2" destOrd="0" presId="urn:microsoft.com/office/officeart/2018/2/layout/IconLabelList"/>
    <dgm:cxn modelId="{265B2C5A-08EB-457B-A734-18491ADFB69F}" type="presParOf" srcId="{98914E24-6DF5-4835-90D9-9AB46C286A1C}" destId="{894BCE68-2635-4AF6-88A2-5351C12E6DD2}" srcOrd="1" destOrd="0" presId="urn:microsoft.com/office/officeart/2018/2/layout/IconLabelList"/>
    <dgm:cxn modelId="{7762FB60-A88A-4872-86E3-8893C3BFEA68}" type="presParOf" srcId="{98914E24-6DF5-4835-90D9-9AB46C286A1C}" destId="{11B10A55-24B1-444F-8BB5-4A80B95DC06B}" srcOrd="2" destOrd="0" presId="urn:microsoft.com/office/officeart/2018/2/layout/IconLabelList"/>
    <dgm:cxn modelId="{2F379B59-E3FE-40B2-B935-0157CC3CDB8F}" type="presParOf" srcId="{11B10A55-24B1-444F-8BB5-4A80B95DC06B}" destId="{3C95CB08-1B02-47AB-A2C1-B44B9D7A7FCB}" srcOrd="0" destOrd="0" presId="urn:microsoft.com/office/officeart/2018/2/layout/IconLabelList"/>
    <dgm:cxn modelId="{C4AC0FB7-5F20-4A50-BC56-5E41BC2D4A3E}" type="presParOf" srcId="{11B10A55-24B1-444F-8BB5-4A80B95DC06B}" destId="{C3388AF8-3F4A-4A9E-805C-771086418D4E}" srcOrd="1" destOrd="0" presId="urn:microsoft.com/office/officeart/2018/2/layout/IconLabelList"/>
    <dgm:cxn modelId="{FC40F68C-5E7E-4D8A-9119-72BFB84202BF}" type="presParOf" srcId="{11B10A55-24B1-444F-8BB5-4A80B95DC06B}" destId="{C9624432-3BDC-4548-83BC-48F81E2CDBB8}" srcOrd="2" destOrd="0" presId="urn:microsoft.com/office/officeart/2018/2/layout/IconLabelList"/>
    <dgm:cxn modelId="{73C59B90-31AB-4E32-AD8A-35978C6A5C3D}" type="presParOf" srcId="{98914E24-6DF5-4835-90D9-9AB46C286A1C}" destId="{01FFCED1-DE7C-4E3D-9B71-FCF087A47F57}" srcOrd="3" destOrd="0" presId="urn:microsoft.com/office/officeart/2018/2/layout/IconLabelList"/>
    <dgm:cxn modelId="{793507AC-1EF0-4A41-8F78-DD9BF18CAF6C}" type="presParOf" srcId="{98914E24-6DF5-4835-90D9-9AB46C286A1C}" destId="{F98D3EFE-450B-4516-8B45-14EF1552FDCC}" srcOrd="4" destOrd="0" presId="urn:microsoft.com/office/officeart/2018/2/layout/IconLabelList"/>
    <dgm:cxn modelId="{81FA6FB8-B2E4-4D14-91B0-BFB19D8CA141}" type="presParOf" srcId="{F98D3EFE-450B-4516-8B45-14EF1552FDCC}" destId="{A4F21380-324A-4E5E-947A-BCE1715F3342}" srcOrd="0" destOrd="0" presId="urn:microsoft.com/office/officeart/2018/2/layout/IconLabelList"/>
    <dgm:cxn modelId="{A9F53FC3-F4B8-4197-B3F3-AD79BCBBB3FB}" type="presParOf" srcId="{F98D3EFE-450B-4516-8B45-14EF1552FDCC}" destId="{8A99E6E2-8F79-47DE-8DDF-C8D96CD5F4DA}" srcOrd="1" destOrd="0" presId="urn:microsoft.com/office/officeart/2018/2/layout/IconLabelList"/>
    <dgm:cxn modelId="{E1AB24B4-4AC2-4800-99BA-468C3F55D457}" type="presParOf" srcId="{F98D3EFE-450B-4516-8B45-14EF1552FDCC}" destId="{C4F38D17-BC41-4E7A-B4C3-2A0F9D53DDDC}" srcOrd="2" destOrd="0" presId="urn:microsoft.com/office/officeart/2018/2/layout/IconLabelList"/>
    <dgm:cxn modelId="{A55771ED-3930-4BC0-9A12-BCE927F31C65}" type="presParOf" srcId="{98914E24-6DF5-4835-90D9-9AB46C286A1C}" destId="{F1975CE9-5B01-421C-82FC-C6C92888CFAE}" srcOrd="5" destOrd="0" presId="urn:microsoft.com/office/officeart/2018/2/layout/IconLabelList"/>
    <dgm:cxn modelId="{C1F13730-0DA0-4C46-9270-1D5E3EFF78DB}" type="presParOf" srcId="{98914E24-6DF5-4835-90D9-9AB46C286A1C}" destId="{6E38F8F7-5411-451D-8A38-9CF73BCE8D6D}" srcOrd="6" destOrd="0" presId="urn:microsoft.com/office/officeart/2018/2/layout/IconLabelList"/>
    <dgm:cxn modelId="{BFDFE45F-D819-4B9E-B477-EF38F2F77C38}" type="presParOf" srcId="{6E38F8F7-5411-451D-8A38-9CF73BCE8D6D}" destId="{7EAA9B71-400A-4539-BC84-928690398ADB}" srcOrd="0" destOrd="0" presId="urn:microsoft.com/office/officeart/2018/2/layout/IconLabelList"/>
    <dgm:cxn modelId="{C93B0CF8-C9ED-45F0-A9D5-FA35CDF2FE93}" type="presParOf" srcId="{6E38F8F7-5411-451D-8A38-9CF73BCE8D6D}" destId="{2A391A04-886C-4394-BEBC-0E4D8A41F7AF}" srcOrd="1" destOrd="0" presId="urn:microsoft.com/office/officeart/2018/2/layout/IconLabelList"/>
    <dgm:cxn modelId="{6CFE6639-3021-446A-9477-893248A66A5D}" type="presParOf" srcId="{6E38F8F7-5411-451D-8A38-9CF73BCE8D6D}" destId="{4C4028DC-333C-4393-9B7D-6351C0AC3239}" srcOrd="2" destOrd="0" presId="urn:microsoft.com/office/officeart/2018/2/layout/IconLabelList"/>
    <dgm:cxn modelId="{A99DACB4-79E7-409D-9FD2-CDE99C5CFDDD}" type="presParOf" srcId="{98914E24-6DF5-4835-90D9-9AB46C286A1C}" destId="{5B089C75-6914-4605-868B-8C36B205DD59}" srcOrd="7" destOrd="0" presId="urn:microsoft.com/office/officeart/2018/2/layout/IconLabelList"/>
    <dgm:cxn modelId="{EE295C33-6793-48C3-BF37-4C237F3BC906}" type="presParOf" srcId="{98914E24-6DF5-4835-90D9-9AB46C286A1C}" destId="{74C72AEC-E90F-471A-8CD2-C0375F71434A}" srcOrd="8" destOrd="0" presId="urn:microsoft.com/office/officeart/2018/2/layout/IconLabelList"/>
    <dgm:cxn modelId="{BBF608BE-5105-4967-8B66-384E3C332CB5}" type="presParOf" srcId="{74C72AEC-E90F-471A-8CD2-C0375F71434A}" destId="{72F60CB6-A94D-4F43-A1C7-739692777D2F}" srcOrd="0" destOrd="0" presId="urn:microsoft.com/office/officeart/2018/2/layout/IconLabelList"/>
    <dgm:cxn modelId="{AEA7B2FF-AA0C-46B6-8A8F-121B739482A2}" type="presParOf" srcId="{74C72AEC-E90F-471A-8CD2-C0375F71434A}" destId="{029BB0F7-B69C-4039-8784-08061F414B1A}" srcOrd="1" destOrd="0" presId="urn:microsoft.com/office/officeart/2018/2/layout/IconLabelList"/>
    <dgm:cxn modelId="{62EEC42A-8A53-411B-80CB-003586510B4C}" type="presParOf" srcId="{74C72AEC-E90F-471A-8CD2-C0375F71434A}" destId="{288C5CB6-EB4B-43B5-A560-F3F97B21CAB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B9D18A-2922-4CC8-B13A-BA2632FC1707}" type="doc">
      <dgm:prSet loTypeId="urn:microsoft.com/office/officeart/2005/8/layout/process4" loCatId="process" qsTypeId="urn:microsoft.com/office/officeart/2005/8/quickstyle/simple5" qsCatId="simple" csTypeId="urn:microsoft.com/office/officeart/2005/8/colors/accent2_2" csCatId="accent2"/>
      <dgm:spPr/>
      <dgm:t>
        <a:bodyPr/>
        <a:lstStyle/>
        <a:p>
          <a:endParaRPr lang="en-US"/>
        </a:p>
      </dgm:t>
    </dgm:pt>
    <dgm:pt modelId="{6B4C1261-2C2F-4353-B00A-4293DCD740C1}">
      <dgm:prSet/>
      <dgm:spPr/>
      <dgm:t>
        <a:bodyPr/>
        <a:lstStyle/>
        <a:p>
          <a:r>
            <a:rPr lang="en-GB"/>
            <a:t>The Patient Registration and Management feature allows the Pharmacist to onboard a new patient or manage existing patients in the system.</a:t>
          </a:r>
          <a:endParaRPr lang="en-US"/>
        </a:p>
      </dgm:t>
    </dgm:pt>
    <dgm:pt modelId="{209687B1-2600-408B-9891-99E5ADF83F35}" type="parTrans" cxnId="{FB3667E6-EC2E-4519-AC0B-831B9590FAB0}">
      <dgm:prSet/>
      <dgm:spPr/>
      <dgm:t>
        <a:bodyPr/>
        <a:lstStyle/>
        <a:p>
          <a:endParaRPr lang="en-US"/>
        </a:p>
      </dgm:t>
    </dgm:pt>
    <dgm:pt modelId="{46472B45-BF1D-45D5-9132-E17CA12034D0}" type="sibTrans" cxnId="{FB3667E6-EC2E-4519-AC0B-831B9590FAB0}">
      <dgm:prSet/>
      <dgm:spPr/>
      <dgm:t>
        <a:bodyPr/>
        <a:lstStyle/>
        <a:p>
          <a:endParaRPr lang="en-US"/>
        </a:p>
      </dgm:t>
    </dgm:pt>
    <dgm:pt modelId="{1C076DE8-E683-4EFB-9A70-FF201BA9B09B}">
      <dgm:prSet/>
      <dgm:spPr/>
      <dgm:t>
        <a:bodyPr/>
        <a:lstStyle/>
        <a:p>
          <a:r>
            <a:rPr lang="en-US"/>
            <a:t>The function entails;</a:t>
          </a:r>
        </a:p>
      </dgm:t>
    </dgm:pt>
    <dgm:pt modelId="{9B4E7DC3-3C8C-4D06-A1CF-2EDA5142B469}" type="parTrans" cxnId="{89646B2E-7F39-44C0-8F07-6C78ED8942B8}">
      <dgm:prSet/>
      <dgm:spPr/>
      <dgm:t>
        <a:bodyPr/>
        <a:lstStyle/>
        <a:p>
          <a:endParaRPr lang="en-US"/>
        </a:p>
      </dgm:t>
    </dgm:pt>
    <dgm:pt modelId="{FFB66DF2-88A7-4304-A130-6D61870F46A4}" type="sibTrans" cxnId="{89646B2E-7F39-44C0-8F07-6C78ED8942B8}">
      <dgm:prSet/>
      <dgm:spPr/>
      <dgm:t>
        <a:bodyPr/>
        <a:lstStyle/>
        <a:p>
          <a:endParaRPr lang="en-US"/>
        </a:p>
      </dgm:t>
    </dgm:pt>
    <dgm:pt modelId="{B5B3BBA1-B118-4BCE-80BD-45B78F499BB5}">
      <dgm:prSet/>
      <dgm:spPr/>
      <dgm:t>
        <a:bodyPr/>
        <a:lstStyle/>
        <a:p>
          <a:r>
            <a:rPr lang="en-US"/>
            <a:t>Patient Demographics.</a:t>
          </a:r>
        </a:p>
      </dgm:t>
    </dgm:pt>
    <dgm:pt modelId="{8C1C06A7-51E4-42C2-8252-B46132BD74D2}" type="parTrans" cxnId="{0E3AB728-1383-4329-AB53-A5B10BAB8373}">
      <dgm:prSet/>
      <dgm:spPr/>
      <dgm:t>
        <a:bodyPr/>
        <a:lstStyle/>
        <a:p>
          <a:endParaRPr lang="en-US"/>
        </a:p>
      </dgm:t>
    </dgm:pt>
    <dgm:pt modelId="{64DF7877-D188-4D83-93E8-3AA9379F1277}" type="sibTrans" cxnId="{0E3AB728-1383-4329-AB53-A5B10BAB8373}">
      <dgm:prSet/>
      <dgm:spPr/>
      <dgm:t>
        <a:bodyPr/>
        <a:lstStyle/>
        <a:p>
          <a:endParaRPr lang="en-US"/>
        </a:p>
      </dgm:t>
    </dgm:pt>
    <dgm:pt modelId="{2BDEE8EF-191F-4EE0-8D5F-E2828D19F88E}">
      <dgm:prSet/>
      <dgm:spPr/>
      <dgm:t>
        <a:bodyPr/>
        <a:lstStyle/>
        <a:p>
          <a:r>
            <a:rPr lang="en-US"/>
            <a:t>Insurance Details.</a:t>
          </a:r>
        </a:p>
      </dgm:t>
    </dgm:pt>
    <dgm:pt modelId="{93FCE07B-D445-4D93-9387-AD094B126F9E}" type="parTrans" cxnId="{A0EE1D45-F5A4-4C73-B25C-10233AFC1053}">
      <dgm:prSet/>
      <dgm:spPr/>
      <dgm:t>
        <a:bodyPr/>
        <a:lstStyle/>
        <a:p>
          <a:endParaRPr lang="en-US"/>
        </a:p>
      </dgm:t>
    </dgm:pt>
    <dgm:pt modelId="{01D3062C-B9BB-4926-8645-8413A4271C1D}" type="sibTrans" cxnId="{A0EE1D45-F5A4-4C73-B25C-10233AFC1053}">
      <dgm:prSet/>
      <dgm:spPr/>
      <dgm:t>
        <a:bodyPr/>
        <a:lstStyle/>
        <a:p>
          <a:endParaRPr lang="en-US"/>
        </a:p>
      </dgm:t>
    </dgm:pt>
    <dgm:pt modelId="{89D96927-A835-425E-B73C-8009BA667229}">
      <dgm:prSet/>
      <dgm:spPr/>
      <dgm:t>
        <a:bodyPr/>
        <a:lstStyle/>
        <a:p>
          <a:r>
            <a:rPr lang="en-US"/>
            <a:t>Tracking Patient Visits/Prescriptions</a:t>
          </a:r>
        </a:p>
      </dgm:t>
    </dgm:pt>
    <dgm:pt modelId="{194715FF-C942-4E2A-8D59-BDE56B737240}" type="parTrans" cxnId="{FBA604FF-7FA9-4C06-A679-AA16B482DB96}">
      <dgm:prSet/>
      <dgm:spPr/>
      <dgm:t>
        <a:bodyPr/>
        <a:lstStyle/>
        <a:p>
          <a:endParaRPr lang="en-US"/>
        </a:p>
      </dgm:t>
    </dgm:pt>
    <dgm:pt modelId="{EA4037A6-3B37-4E02-A905-4C3292BF704F}" type="sibTrans" cxnId="{FBA604FF-7FA9-4C06-A679-AA16B482DB96}">
      <dgm:prSet/>
      <dgm:spPr/>
      <dgm:t>
        <a:bodyPr/>
        <a:lstStyle/>
        <a:p>
          <a:endParaRPr lang="en-US"/>
        </a:p>
      </dgm:t>
    </dgm:pt>
    <dgm:pt modelId="{A3FC3958-4EE5-BD4C-8A03-FAE8B27D9086}" type="pres">
      <dgm:prSet presAssocID="{BBB9D18A-2922-4CC8-B13A-BA2632FC1707}" presName="Name0" presStyleCnt="0">
        <dgm:presLayoutVars>
          <dgm:dir/>
          <dgm:animLvl val="lvl"/>
          <dgm:resizeHandles val="exact"/>
        </dgm:presLayoutVars>
      </dgm:prSet>
      <dgm:spPr/>
    </dgm:pt>
    <dgm:pt modelId="{FC2DBFF5-93E4-BF49-847D-FEFCFDBC401D}" type="pres">
      <dgm:prSet presAssocID="{1C076DE8-E683-4EFB-9A70-FF201BA9B09B}" presName="boxAndChildren" presStyleCnt="0"/>
      <dgm:spPr/>
    </dgm:pt>
    <dgm:pt modelId="{7105431B-6848-FB40-B07F-64C3DE7C7A39}" type="pres">
      <dgm:prSet presAssocID="{1C076DE8-E683-4EFB-9A70-FF201BA9B09B}" presName="parentTextBox" presStyleLbl="node1" presStyleIdx="0" presStyleCnt="2"/>
      <dgm:spPr/>
    </dgm:pt>
    <dgm:pt modelId="{AAD1A970-479D-3A4E-856E-090BD862CDCB}" type="pres">
      <dgm:prSet presAssocID="{1C076DE8-E683-4EFB-9A70-FF201BA9B09B}" presName="entireBox" presStyleLbl="node1" presStyleIdx="0" presStyleCnt="2"/>
      <dgm:spPr/>
    </dgm:pt>
    <dgm:pt modelId="{46CF5159-9D4E-404D-80DF-F7719F996B8D}" type="pres">
      <dgm:prSet presAssocID="{1C076DE8-E683-4EFB-9A70-FF201BA9B09B}" presName="descendantBox" presStyleCnt="0"/>
      <dgm:spPr/>
    </dgm:pt>
    <dgm:pt modelId="{659C160F-EE62-F745-B2FB-2977E38F5068}" type="pres">
      <dgm:prSet presAssocID="{B5B3BBA1-B118-4BCE-80BD-45B78F499BB5}" presName="childTextBox" presStyleLbl="fgAccFollowNode1" presStyleIdx="0" presStyleCnt="3">
        <dgm:presLayoutVars>
          <dgm:bulletEnabled val="1"/>
        </dgm:presLayoutVars>
      </dgm:prSet>
      <dgm:spPr/>
    </dgm:pt>
    <dgm:pt modelId="{490F253D-D1E1-914E-A72C-652C18B7F0B0}" type="pres">
      <dgm:prSet presAssocID="{2BDEE8EF-191F-4EE0-8D5F-E2828D19F88E}" presName="childTextBox" presStyleLbl="fgAccFollowNode1" presStyleIdx="1" presStyleCnt="3">
        <dgm:presLayoutVars>
          <dgm:bulletEnabled val="1"/>
        </dgm:presLayoutVars>
      </dgm:prSet>
      <dgm:spPr/>
    </dgm:pt>
    <dgm:pt modelId="{9DF712DD-D3AB-2647-B5BD-FD4BF9EC5AE5}" type="pres">
      <dgm:prSet presAssocID="{89D96927-A835-425E-B73C-8009BA667229}" presName="childTextBox" presStyleLbl="fgAccFollowNode1" presStyleIdx="2" presStyleCnt="3">
        <dgm:presLayoutVars>
          <dgm:bulletEnabled val="1"/>
        </dgm:presLayoutVars>
      </dgm:prSet>
      <dgm:spPr/>
    </dgm:pt>
    <dgm:pt modelId="{DAD6552C-5B28-F346-921E-7903C8A3F7EA}" type="pres">
      <dgm:prSet presAssocID="{46472B45-BF1D-45D5-9132-E17CA12034D0}" presName="sp" presStyleCnt="0"/>
      <dgm:spPr/>
    </dgm:pt>
    <dgm:pt modelId="{4C100D54-D758-514A-A60D-9F0A2E860745}" type="pres">
      <dgm:prSet presAssocID="{6B4C1261-2C2F-4353-B00A-4293DCD740C1}" presName="arrowAndChildren" presStyleCnt="0"/>
      <dgm:spPr/>
    </dgm:pt>
    <dgm:pt modelId="{1DA903F4-B33F-CF40-9329-3E32B0183291}" type="pres">
      <dgm:prSet presAssocID="{6B4C1261-2C2F-4353-B00A-4293DCD740C1}" presName="parentTextArrow" presStyleLbl="node1" presStyleIdx="1" presStyleCnt="2"/>
      <dgm:spPr/>
    </dgm:pt>
  </dgm:ptLst>
  <dgm:cxnLst>
    <dgm:cxn modelId="{0E3AB728-1383-4329-AB53-A5B10BAB8373}" srcId="{1C076DE8-E683-4EFB-9A70-FF201BA9B09B}" destId="{B5B3BBA1-B118-4BCE-80BD-45B78F499BB5}" srcOrd="0" destOrd="0" parTransId="{8C1C06A7-51E4-42C2-8252-B46132BD74D2}" sibTransId="{64DF7877-D188-4D83-93E8-3AA9379F1277}"/>
    <dgm:cxn modelId="{146D422D-4807-234F-8B11-6E4B5ECDF3F8}" type="presOf" srcId="{2BDEE8EF-191F-4EE0-8D5F-E2828D19F88E}" destId="{490F253D-D1E1-914E-A72C-652C18B7F0B0}" srcOrd="0" destOrd="0" presId="urn:microsoft.com/office/officeart/2005/8/layout/process4"/>
    <dgm:cxn modelId="{89646B2E-7F39-44C0-8F07-6C78ED8942B8}" srcId="{BBB9D18A-2922-4CC8-B13A-BA2632FC1707}" destId="{1C076DE8-E683-4EFB-9A70-FF201BA9B09B}" srcOrd="1" destOrd="0" parTransId="{9B4E7DC3-3C8C-4D06-A1CF-2EDA5142B469}" sibTransId="{FFB66DF2-88A7-4304-A130-6D61870F46A4}"/>
    <dgm:cxn modelId="{B8B96A36-CD0A-EF4D-8D6E-36F6B2BB0188}" type="presOf" srcId="{6B4C1261-2C2F-4353-B00A-4293DCD740C1}" destId="{1DA903F4-B33F-CF40-9329-3E32B0183291}" srcOrd="0" destOrd="0" presId="urn:microsoft.com/office/officeart/2005/8/layout/process4"/>
    <dgm:cxn modelId="{A0EE1D45-F5A4-4C73-B25C-10233AFC1053}" srcId="{1C076DE8-E683-4EFB-9A70-FF201BA9B09B}" destId="{2BDEE8EF-191F-4EE0-8D5F-E2828D19F88E}" srcOrd="1" destOrd="0" parTransId="{93FCE07B-D445-4D93-9387-AD094B126F9E}" sibTransId="{01D3062C-B9BB-4926-8645-8413A4271C1D}"/>
    <dgm:cxn modelId="{B0089C4C-1D21-5D43-9D47-B52F2452058D}" type="presOf" srcId="{1C076DE8-E683-4EFB-9A70-FF201BA9B09B}" destId="{7105431B-6848-FB40-B07F-64C3DE7C7A39}" srcOrd="0" destOrd="0" presId="urn:microsoft.com/office/officeart/2005/8/layout/process4"/>
    <dgm:cxn modelId="{9A494977-0241-6B44-8908-B1FE3AB14A9B}" type="presOf" srcId="{89D96927-A835-425E-B73C-8009BA667229}" destId="{9DF712DD-D3AB-2647-B5BD-FD4BF9EC5AE5}" srcOrd="0" destOrd="0" presId="urn:microsoft.com/office/officeart/2005/8/layout/process4"/>
    <dgm:cxn modelId="{ED3F0AC7-BAA6-414F-A54D-2631202C655A}" type="presOf" srcId="{B5B3BBA1-B118-4BCE-80BD-45B78F499BB5}" destId="{659C160F-EE62-F745-B2FB-2977E38F5068}" srcOrd="0" destOrd="0" presId="urn:microsoft.com/office/officeart/2005/8/layout/process4"/>
    <dgm:cxn modelId="{9503FDD8-575E-4646-B501-91886C5DB45D}" type="presOf" srcId="{1C076DE8-E683-4EFB-9A70-FF201BA9B09B}" destId="{AAD1A970-479D-3A4E-856E-090BD862CDCB}" srcOrd="1" destOrd="0" presId="urn:microsoft.com/office/officeart/2005/8/layout/process4"/>
    <dgm:cxn modelId="{FB3667E6-EC2E-4519-AC0B-831B9590FAB0}" srcId="{BBB9D18A-2922-4CC8-B13A-BA2632FC1707}" destId="{6B4C1261-2C2F-4353-B00A-4293DCD740C1}" srcOrd="0" destOrd="0" parTransId="{209687B1-2600-408B-9891-99E5ADF83F35}" sibTransId="{46472B45-BF1D-45D5-9132-E17CA12034D0}"/>
    <dgm:cxn modelId="{92397DF8-E99A-B14B-AA1D-26B305598E46}" type="presOf" srcId="{BBB9D18A-2922-4CC8-B13A-BA2632FC1707}" destId="{A3FC3958-4EE5-BD4C-8A03-FAE8B27D9086}" srcOrd="0" destOrd="0" presId="urn:microsoft.com/office/officeart/2005/8/layout/process4"/>
    <dgm:cxn modelId="{FBA604FF-7FA9-4C06-A679-AA16B482DB96}" srcId="{1C076DE8-E683-4EFB-9A70-FF201BA9B09B}" destId="{89D96927-A835-425E-B73C-8009BA667229}" srcOrd="2" destOrd="0" parTransId="{194715FF-C942-4E2A-8D59-BDE56B737240}" sibTransId="{EA4037A6-3B37-4E02-A905-4C3292BF704F}"/>
    <dgm:cxn modelId="{03B68932-2743-F74C-BCAA-3C2A95091453}" type="presParOf" srcId="{A3FC3958-4EE5-BD4C-8A03-FAE8B27D9086}" destId="{FC2DBFF5-93E4-BF49-847D-FEFCFDBC401D}" srcOrd="0" destOrd="0" presId="urn:microsoft.com/office/officeart/2005/8/layout/process4"/>
    <dgm:cxn modelId="{9B936E49-D050-2B42-AD14-26999EAEA808}" type="presParOf" srcId="{FC2DBFF5-93E4-BF49-847D-FEFCFDBC401D}" destId="{7105431B-6848-FB40-B07F-64C3DE7C7A39}" srcOrd="0" destOrd="0" presId="urn:microsoft.com/office/officeart/2005/8/layout/process4"/>
    <dgm:cxn modelId="{827B6962-F0EA-0746-BEA6-FC0F49D493FE}" type="presParOf" srcId="{FC2DBFF5-93E4-BF49-847D-FEFCFDBC401D}" destId="{AAD1A970-479D-3A4E-856E-090BD862CDCB}" srcOrd="1" destOrd="0" presId="urn:microsoft.com/office/officeart/2005/8/layout/process4"/>
    <dgm:cxn modelId="{D282F1B1-3894-8344-A180-07CB8D5FDC3D}" type="presParOf" srcId="{FC2DBFF5-93E4-BF49-847D-FEFCFDBC401D}" destId="{46CF5159-9D4E-404D-80DF-F7719F996B8D}" srcOrd="2" destOrd="0" presId="urn:microsoft.com/office/officeart/2005/8/layout/process4"/>
    <dgm:cxn modelId="{3CC0B6B2-39CD-E445-8FA1-22D5E05AC6D4}" type="presParOf" srcId="{46CF5159-9D4E-404D-80DF-F7719F996B8D}" destId="{659C160F-EE62-F745-B2FB-2977E38F5068}" srcOrd="0" destOrd="0" presId="urn:microsoft.com/office/officeart/2005/8/layout/process4"/>
    <dgm:cxn modelId="{6F2BFFD2-A84D-D640-9FEB-17EA521231CD}" type="presParOf" srcId="{46CF5159-9D4E-404D-80DF-F7719F996B8D}" destId="{490F253D-D1E1-914E-A72C-652C18B7F0B0}" srcOrd="1" destOrd="0" presId="urn:microsoft.com/office/officeart/2005/8/layout/process4"/>
    <dgm:cxn modelId="{A6EA20FE-7072-8F41-8E47-0559B6376068}" type="presParOf" srcId="{46CF5159-9D4E-404D-80DF-F7719F996B8D}" destId="{9DF712DD-D3AB-2647-B5BD-FD4BF9EC5AE5}" srcOrd="2" destOrd="0" presId="urn:microsoft.com/office/officeart/2005/8/layout/process4"/>
    <dgm:cxn modelId="{EEDD10BC-55BF-EB42-88D4-50055B147CDC}" type="presParOf" srcId="{A3FC3958-4EE5-BD4C-8A03-FAE8B27D9086}" destId="{DAD6552C-5B28-F346-921E-7903C8A3F7EA}" srcOrd="1" destOrd="0" presId="urn:microsoft.com/office/officeart/2005/8/layout/process4"/>
    <dgm:cxn modelId="{F9342E25-0580-4C43-981C-D961795E8A53}" type="presParOf" srcId="{A3FC3958-4EE5-BD4C-8A03-FAE8B27D9086}" destId="{4C100D54-D758-514A-A60D-9F0A2E860745}" srcOrd="2" destOrd="0" presId="urn:microsoft.com/office/officeart/2005/8/layout/process4"/>
    <dgm:cxn modelId="{8EE6739E-ACAD-9746-A38B-478E20148B21}" type="presParOf" srcId="{4C100D54-D758-514A-A60D-9F0A2E860745}" destId="{1DA903F4-B33F-CF40-9329-3E32B0183291}"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154D54-E567-4115-B8D5-371AB35FA04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CB2F26A-DD29-44B1-B8F6-EA2102BBED65}">
      <dgm:prSet/>
      <dgm:spPr/>
      <dgm:t>
        <a:bodyPr/>
        <a:lstStyle/>
        <a:p>
          <a:pPr>
            <a:lnSpc>
              <a:spcPct val="100000"/>
            </a:lnSpc>
          </a:pPr>
          <a:r>
            <a:rPr lang="en-GB"/>
            <a:t>Pharmacy EHR  System provides a unique advantage in improving operational efficiency.</a:t>
          </a:r>
          <a:endParaRPr lang="en-US"/>
        </a:p>
      </dgm:t>
    </dgm:pt>
    <dgm:pt modelId="{C797DEA0-C6E1-45CC-AD6F-15A9B3058720}" type="parTrans" cxnId="{7A06F952-C8C4-475F-8F06-398F15414BB2}">
      <dgm:prSet/>
      <dgm:spPr/>
      <dgm:t>
        <a:bodyPr/>
        <a:lstStyle/>
        <a:p>
          <a:endParaRPr lang="en-US"/>
        </a:p>
      </dgm:t>
    </dgm:pt>
    <dgm:pt modelId="{BD9B6D55-2E0F-45B2-8ED8-F8C9A7D49843}" type="sibTrans" cxnId="{7A06F952-C8C4-475F-8F06-398F15414BB2}">
      <dgm:prSet/>
      <dgm:spPr/>
      <dgm:t>
        <a:bodyPr/>
        <a:lstStyle/>
        <a:p>
          <a:pPr>
            <a:lnSpc>
              <a:spcPct val="100000"/>
            </a:lnSpc>
          </a:pPr>
          <a:endParaRPr lang="en-US"/>
        </a:p>
      </dgm:t>
    </dgm:pt>
    <dgm:pt modelId="{9C8435CD-7E40-4CDB-8DA2-86175BD58B35}">
      <dgm:prSet/>
      <dgm:spPr/>
      <dgm:t>
        <a:bodyPr/>
        <a:lstStyle/>
        <a:p>
          <a:pPr>
            <a:lnSpc>
              <a:spcPct val="100000"/>
            </a:lnSpc>
          </a:pPr>
          <a:r>
            <a:rPr lang="en-GB"/>
            <a:t>Future enhancements such as AI and Analytics will help address critical pharmacy operation needs.</a:t>
          </a:r>
          <a:endParaRPr lang="en-US"/>
        </a:p>
      </dgm:t>
    </dgm:pt>
    <dgm:pt modelId="{2AAD7C10-635D-42AC-9D46-B79222D86101}" type="parTrans" cxnId="{DB1FDD57-C9B3-4810-9487-9A59A1860D08}">
      <dgm:prSet/>
      <dgm:spPr/>
      <dgm:t>
        <a:bodyPr/>
        <a:lstStyle/>
        <a:p>
          <a:endParaRPr lang="en-US"/>
        </a:p>
      </dgm:t>
    </dgm:pt>
    <dgm:pt modelId="{5DACAEE7-20F0-47B0-91FD-EB18F522F848}" type="sibTrans" cxnId="{DB1FDD57-C9B3-4810-9487-9A59A1860D08}">
      <dgm:prSet/>
      <dgm:spPr/>
      <dgm:t>
        <a:bodyPr/>
        <a:lstStyle/>
        <a:p>
          <a:pPr>
            <a:lnSpc>
              <a:spcPct val="100000"/>
            </a:lnSpc>
          </a:pPr>
          <a:endParaRPr lang="en-US"/>
        </a:p>
      </dgm:t>
    </dgm:pt>
    <dgm:pt modelId="{237F72E0-6F8D-471C-89D1-CEE2187BA2D8}">
      <dgm:prSet/>
      <dgm:spPr/>
      <dgm:t>
        <a:bodyPr/>
        <a:lstStyle/>
        <a:p>
          <a:pPr>
            <a:lnSpc>
              <a:spcPct val="100000"/>
            </a:lnSpc>
          </a:pPr>
          <a:r>
            <a:rPr lang="en-GB"/>
            <a:t>Thank you.</a:t>
          </a:r>
          <a:endParaRPr lang="en-US"/>
        </a:p>
      </dgm:t>
    </dgm:pt>
    <dgm:pt modelId="{C712FDDA-D905-44ED-BB32-E52091B9A72D}" type="parTrans" cxnId="{131EAAC4-8245-44C0-975E-A749B740D706}">
      <dgm:prSet/>
      <dgm:spPr/>
      <dgm:t>
        <a:bodyPr/>
        <a:lstStyle/>
        <a:p>
          <a:endParaRPr lang="en-US"/>
        </a:p>
      </dgm:t>
    </dgm:pt>
    <dgm:pt modelId="{DD0BDD8C-E502-4659-8D01-D3CDA99D48BC}" type="sibTrans" cxnId="{131EAAC4-8245-44C0-975E-A749B740D706}">
      <dgm:prSet/>
      <dgm:spPr/>
      <dgm:t>
        <a:bodyPr/>
        <a:lstStyle/>
        <a:p>
          <a:pPr>
            <a:lnSpc>
              <a:spcPct val="100000"/>
            </a:lnSpc>
          </a:pPr>
          <a:endParaRPr lang="en-US"/>
        </a:p>
      </dgm:t>
    </dgm:pt>
    <dgm:pt modelId="{D34C3451-0CBD-4DC3-A663-922866332BB8}">
      <dgm:prSet/>
      <dgm:spPr/>
      <dgm:t>
        <a:bodyPr/>
        <a:lstStyle/>
        <a:p>
          <a:pPr>
            <a:lnSpc>
              <a:spcPct val="100000"/>
            </a:lnSpc>
          </a:pPr>
          <a:r>
            <a:rPr lang="en-GB"/>
            <a:t>Feel Free to Ask Questions?</a:t>
          </a:r>
          <a:endParaRPr lang="en-US"/>
        </a:p>
      </dgm:t>
    </dgm:pt>
    <dgm:pt modelId="{859D18E1-3606-40CF-BAF0-19E32A15CD42}" type="parTrans" cxnId="{7E880A34-9C9A-40D5-B7C4-49B69670AFB4}">
      <dgm:prSet/>
      <dgm:spPr/>
      <dgm:t>
        <a:bodyPr/>
        <a:lstStyle/>
        <a:p>
          <a:endParaRPr lang="en-US"/>
        </a:p>
      </dgm:t>
    </dgm:pt>
    <dgm:pt modelId="{B25AD243-029C-4E05-A871-2A3C7205EEE6}" type="sibTrans" cxnId="{7E880A34-9C9A-40D5-B7C4-49B69670AFB4}">
      <dgm:prSet/>
      <dgm:spPr/>
      <dgm:t>
        <a:bodyPr/>
        <a:lstStyle/>
        <a:p>
          <a:endParaRPr lang="en-US"/>
        </a:p>
      </dgm:t>
    </dgm:pt>
    <dgm:pt modelId="{D7ADC64E-8D65-4151-81E0-5549C736FE11}" type="pres">
      <dgm:prSet presAssocID="{31154D54-E567-4115-B8D5-371AB35FA042}" presName="root" presStyleCnt="0">
        <dgm:presLayoutVars>
          <dgm:dir/>
          <dgm:resizeHandles val="exact"/>
        </dgm:presLayoutVars>
      </dgm:prSet>
      <dgm:spPr/>
    </dgm:pt>
    <dgm:pt modelId="{68152D77-4A14-4391-AA08-990B159FED7F}" type="pres">
      <dgm:prSet presAssocID="{31154D54-E567-4115-B8D5-371AB35FA042}" presName="container" presStyleCnt="0">
        <dgm:presLayoutVars>
          <dgm:dir/>
          <dgm:resizeHandles val="exact"/>
        </dgm:presLayoutVars>
      </dgm:prSet>
      <dgm:spPr/>
    </dgm:pt>
    <dgm:pt modelId="{0024C66C-FF02-46A8-A1A5-298247571502}" type="pres">
      <dgm:prSet presAssocID="{0CB2F26A-DD29-44B1-B8F6-EA2102BBED65}" presName="compNode" presStyleCnt="0"/>
      <dgm:spPr/>
    </dgm:pt>
    <dgm:pt modelId="{76C6129F-5014-4D7E-BFFF-D635CE26713C}" type="pres">
      <dgm:prSet presAssocID="{0CB2F26A-DD29-44B1-B8F6-EA2102BBED65}" presName="iconBgRect" presStyleLbl="bgShp" presStyleIdx="0" presStyleCnt="4"/>
      <dgm:spPr/>
    </dgm:pt>
    <dgm:pt modelId="{29BDD7FC-484E-4581-B9DE-E9B1F358014C}" type="pres">
      <dgm:prSet presAssocID="{0CB2F26A-DD29-44B1-B8F6-EA2102BBED6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dicine"/>
        </a:ext>
      </dgm:extLst>
    </dgm:pt>
    <dgm:pt modelId="{23991E99-47D1-4D91-85B1-36879DC6EC81}" type="pres">
      <dgm:prSet presAssocID="{0CB2F26A-DD29-44B1-B8F6-EA2102BBED65}" presName="spaceRect" presStyleCnt="0"/>
      <dgm:spPr/>
    </dgm:pt>
    <dgm:pt modelId="{6D71255E-48BD-4307-99EA-2DDD988FA613}" type="pres">
      <dgm:prSet presAssocID="{0CB2F26A-DD29-44B1-B8F6-EA2102BBED65}" presName="textRect" presStyleLbl="revTx" presStyleIdx="0" presStyleCnt="4">
        <dgm:presLayoutVars>
          <dgm:chMax val="1"/>
          <dgm:chPref val="1"/>
        </dgm:presLayoutVars>
      </dgm:prSet>
      <dgm:spPr/>
    </dgm:pt>
    <dgm:pt modelId="{B1EDB703-F3A7-4D18-BA55-46AD166D3136}" type="pres">
      <dgm:prSet presAssocID="{BD9B6D55-2E0F-45B2-8ED8-F8C9A7D49843}" presName="sibTrans" presStyleLbl="sibTrans2D1" presStyleIdx="0" presStyleCnt="0"/>
      <dgm:spPr/>
    </dgm:pt>
    <dgm:pt modelId="{8EE63A92-975F-4B97-8275-173C876D6D22}" type="pres">
      <dgm:prSet presAssocID="{9C8435CD-7E40-4CDB-8DA2-86175BD58B35}" presName="compNode" presStyleCnt="0"/>
      <dgm:spPr/>
    </dgm:pt>
    <dgm:pt modelId="{77B5AD3B-29D6-46E6-A6C8-9915C45ED10E}" type="pres">
      <dgm:prSet presAssocID="{9C8435CD-7E40-4CDB-8DA2-86175BD58B35}" presName="iconBgRect" presStyleLbl="bgShp" presStyleIdx="1" presStyleCnt="4"/>
      <dgm:spPr/>
    </dgm:pt>
    <dgm:pt modelId="{DC0A02D7-8C13-4CD6-9EBC-9B1FB0C49DD8}" type="pres">
      <dgm:prSet presAssocID="{9C8435CD-7E40-4CDB-8DA2-86175BD58B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940A8B1F-BBE3-485E-9ABC-13830F583225}" type="pres">
      <dgm:prSet presAssocID="{9C8435CD-7E40-4CDB-8DA2-86175BD58B35}" presName="spaceRect" presStyleCnt="0"/>
      <dgm:spPr/>
    </dgm:pt>
    <dgm:pt modelId="{D50DC2B2-2C1A-4FA2-B016-E271A4DAC884}" type="pres">
      <dgm:prSet presAssocID="{9C8435CD-7E40-4CDB-8DA2-86175BD58B35}" presName="textRect" presStyleLbl="revTx" presStyleIdx="1" presStyleCnt="4">
        <dgm:presLayoutVars>
          <dgm:chMax val="1"/>
          <dgm:chPref val="1"/>
        </dgm:presLayoutVars>
      </dgm:prSet>
      <dgm:spPr/>
    </dgm:pt>
    <dgm:pt modelId="{E0D885B4-B40E-4BF3-B36C-19CAC24928F0}" type="pres">
      <dgm:prSet presAssocID="{5DACAEE7-20F0-47B0-91FD-EB18F522F848}" presName="sibTrans" presStyleLbl="sibTrans2D1" presStyleIdx="0" presStyleCnt="0"/>
      <dgm:spPr/>
    </dgm:pt>
    <dgm:pt modelId="{04FE20A1-7659-4653-8BCD-A1843FA8F0F9}" type="pres">
      <dgm:prSet presAssocID="{237F72E0-6F8D-471C-89D1-CEE2187BA2D8}" presName="compNode" presStyleCnt="0"/>
      <dgm:spPr/>
    </dgm:pt>
    <dgm:pt modelId="{42E4A890-A869-4F45-93B6-11DFFE8FA83F}" type="pres">
      <dgm:prSet presAssocID="{237F72E0-6F8D-471C-89D1-CEE2187BA2D8}" presName="iconBgRect" presStyleLbl="bgShp" presStyleIdx="2" presStyleCnt="4"/>
      <dgm:spPr/>
    </dgm:pt>
    <dgm:pt modelId="{543DD507-1B24-4353-B72E-07CBF3F0B600}" type="pres">
      <dgm:prSet presAssocID="{237F72E0-6F8D-471C-89D1-CEE2187BA2D8}" presName="iconRect" presStyleLbl="node1" presStyleIdx="2" presStyleCnt="4" custScaleX="104178" custScaleY="107783" custLinFactNeighborX="-1834" custLinFactNeighborY="1834"/>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000" r="-2000"/>
          </a:stretch>
        </a:blipFill>
      </dgm:spPr>
      <dgm:extLst>
        <a:ext uri="{E40237B7-FDA0-4F09-8148-C483321AD2D9}">
          <dgm14:cNvPr xmlns:dgm14="http://schemas.microsoft.com/office/drawing/2010/diagram" id="0" name="" descr="Clapping hands with solid fill"/>
        </a:ext>
      </dgm:extLst>
    </dgm:pt>
    <dgm:pt modelId="{4C8AC9FB-1EBB-423B-9842-6F75DAF960B5}" type="pres">
      <dgm:prSet presAssocID="{237F72E0-6F8D-471C-89D1-CEE2187BA2D8}" presName="spaceRect" presStyleCnt="0"/>
      <dgm:spPr/>
    </dgm:pt>
    <dgm:pt modelId="{7772889E-4EBB-4FDD-8D90-6CF775BC812A}" type="pres">
      <dgm:prSet presAssocID="{237F72E0-6F8D-471C-89D1-CEE2187BA2D8}" presName="textRect" presStyleLbl="revTx" presStyleIdx="2" presStyleCnt="4">
        <dgm:presLayoutVars>
          <dgm:chMax val="1"/>
          <dgm:chPref val="1"/>
        </dgm:presLayoutVars>
      </dgm:prSet>
      <dgm:spPr/>
    </dgm:pt>
    <dgm:pt modelId="{408B3B4F-70A3-4FAC-8875-589F0C2EEDEB}" type="pres">
      <dgm:prSet presAssocID="{DD0BDD8C-E502-4659-8D01-D3CDA99D48BC}" presName="sibTrans" presStyleLbl="sibTrans2D1" presStyleIdx="0" presStyleCnt="0"/>
      <dgm:spPr/>
    </dgm:pt>
    <dgm:pt modelId="{56882052-A431-4B93-9FA9-6772CB461510}" type="pres">
      <dgm:prSet presAssocID="{D34C3451-0CBD-4DC3-A663-922866332BB8}" presName="compNode" presStyleCnt="0"/>
      <dgm:spPr/>
    </dgm:pt>
    <dgm:pt modelId="{79D6A4E5-2640-430F-9E47-252398439328}" type="pres">
      <dgm:prSet presAssocID="{D34C3451-0CBD-4DC3-A663-922866332BB8}" presName="iconBgRect" presStyleLbl="bgShp" presStyleIdx="3" presStyleCnt="4"/>
      <dgm:spPr/>
    </dgm:pt>
    <dgm:pt modelId="{8FDA6095-B690-4CB8-8478-24C7EEE99DD0}" type="pres">
      <dgm:prSet presAssocID="{D34C3451-0CBD-4DC3-A663-922866332B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Question mark"/>
        </a:ext>
      </dgm:extLst>
    </dgm:pt>
    <dgm:pt modelId="{9DE3555D-84BD-479B-AAD5-299A880EB639}" type="pres">
      <dgm:prSet presAssocID="{D34C3451-0CBD-4DC3-A663-922866332BB8}" presName="spaceRect" presStyleCnt="0"/>
      <dgm:spPr/>
    </dgm:pt>
    <dgm:pt modelId="{89726EBD-4AD8-48EC-944E-9A7685232C8E}" type="pres">
      <dgm:prSet presAssocID="{D34C3451-0CBD-4DC3-A663-922866332BB8}" presName="textRect" presStyleLbl="revTx" presStyleIdx="3" presStyleCnt="4">
        <dgm:presLayoutVars>
          <dgm:chMax val="1"/>
          <dgm:chPref val="1"/>
        </dgm:presLayoutVars>
      </dgm:prSet>
      <dgm:spPr/>
    </dgm:pt>
  </dgm:ptLst>
  <dgm:cxnLst>
    <dgm:cxn modelId="{C056610F-5581-419A-BC62-FE2F9AF54DBF}" type="presOf" srcId="{237F72E0-6F8D-471C-89D1-CEE2187BA2D8}" destId="{7772889E-4EBB-4FDD-8D90-6CF775BC812A}" srcOrd="0" destOrd="0" presId="urn:microsoft.com/office/officeart/2018/2/layout/IconCircleList"/>
    <dgm:cxn modelId="{1171A32A-9CEF-46AC-A0FD-DA58ABBE5E2E}" type="presOf" srcId="{BD9B6D55-2E0F-45B2-8ED8-F8C9A7D49843}" destId="{B1EDB703-F3A7-4D18-BA55-46AD166D3136}" srcOrd="0" destOrd="0" presId="urn:microsoft.com/office/officeart/2018/2/layout/IconCircleList"/>
    <dgm:cxn modelId="{7E880A34-9C9A-40D5-B7C4-49B69670AFB4}" srcId="{31154D54-E567-4115-B8D5-371AB35FA042}" destId="{D34C3451-0CBD-4DC3-A663-922866332BB8}" srcOrd="3" destOrd="0" parTransId="{859D18E1-3606-40CF-BAF0-19E32A15CD42}" sibTransId="{B25AD243-029C-4E05-A871-2A3C7205EEE6}"/>
    <dgm:cxn modelId="{7A06F952-C8C4-475F-8F06-398F15414BB2}" srcId="{31154D54-E567-4115-B8D5-371AB35FA042}" destId="{0CB2F26A-DD29-44B1-B8F6-EA2102BBED65}" srcOrd="0" destOrd="0" parTransId="{C797DEA0-C6E1-45CC-AD6F-15A9B3058720}" sibTransId="{BD9B6D55-2E0F-45B2-8ED8-F8C9A7D49843}"/>
    <dgm:cxn modelId="{DB1FDD57-C9B3-4810-9487-9A59A1860D08}" srcId="{31154D54-E567-4115-B8D5-371AB35FA042}" destId="{9C8435CD-7E40-4CDB-8DA2-86175BD58B35}" srcOrd="1" destOrd="0" parTransId="{2AAD7C10-635D-42AC-9D46-B79222D86101}" sibTransId="{5DACAEE7-20F0-47B0-91FD-EB18F522F848}"/>
    <dgm:cxn modelId="{7E6E6F58-DCD8-4D9F-98B3-366317493D0C}" type="presOf" srcId="{31154D54-E567-4115-B8D5-371AB35FA042}" destId="{D7ADC64E-8D65-4151-81E0-5549C736FE11}" srcOrd="0" destOrd="0" presId="urn:microsoft.com/office/officeart/2018/2/layout/IconCircleList"/>
    <dgm:cxn modelId="{EEF26D92-4538-4348-8618-1A057A2D2367}" type="presOf" srcId="{0CB2F26A-DD29-44B1-B8F6-EA2102BBED65}" destId="{6D71255E-48BD-4307-99EA-2DDD988FA613}" srcOrd="0" destOrd="0" presId="urn:microsoft.com/office/officeart/2018/2/layout/IconCircleList"/>
    <dgm:cxn modelId="{D82F03C1-D21B-4E9A-9C68-A57A66DACBDA}" type="presOf" srcId="{D34C3451-0CBD-4DC3-A663-922866332BB8}" destId="{89726EBD-4AD8-48EC-944E-9A7685232C8E}" srcOrd="0" destOrd="0" presId="urn:microsoft.com/office/officeart/2018/2/layout/IconCircleList"/>
    <dgm:cxn modelId="{131EAAC4-8245-44C0-975E-A749B740D706}" srcId="{31154D54-E567-4115-B8D5-371AB35FA042}" destId="{237F72E0-6F8D-471C-89D1-CEE2187BA2D8}" srcOrd="2" destOrd="0" parTransId="{C712FDDA-D905-44ED-BB32-E52091B9A72D}" sibTransId="{DD0BDD8C-E502-4659-8D01-D3CDA99D48BC}"/>
    <dgm:cxn modelId="{FAA9A5CA-10AF-412A-90C5-ED3738F87FA7}" type="presOf" srcId="{9C8435CD-7E40-4CDB-8DA2-86175BD58B35}" destId="{D50DC2B2-2C1A-4FA2-B016-E271A4DAC884}" srcOrd="0" destOrd="0" presId="urn:microsoft.com/office/officeart/2018/2/layout/IconCircleList"/>
    <dgm:cxn modelId="{2C523ACF-C5E3-4989-AB20-69C29021147F}" type="presOf" srcId="{5DACAEE7-20F0-47B0-91FD-EB18F522F848}" destId="{E0D885B4-B40E-4BF3-B36C-19CAC24928F0}" srcOrd="0" destOrd="0" presId="urn:microsoft.com/office/officeart/2018/2/layout/IconCircleList"/>
    <dgm:cxn modelId="{DD0764EE-D87B-486B-8C2B-700D7490DF72}" type="presOf" srcId="{DD0BDD8C-E502-4659-8D01-D3CDA99D48BC}" destId="{408B3B4F-70A3-4FAC-8875-589F0C2EEDEB}" srcOrd="0" destOrd="0" presId="urn:microsoft.com/office/officeart/2018/2/layout/IconCircleList"/>
    <dgm:cxn modelId="{4128BB07-92BD-4FB2-8B60-631620C62155}" type="presParOf" srcId="{D7ADC64E-8D65-4151-81E0-5549C736FE11}" destId="{68152D77-4A14-4391-AA08-990B159FED7F}" srcOrd="0" destOrd="0" presId="urn:microsoft.com/office/officeart/2018/2/layout/IconCircleList"/>
    <dgm:cxn modelId="{6EB251F5-B8C6-45A4-BA1C-7EBF88932FBB}" type="presParOf" srcId="{68152D77-4A14-4391-AA08-990B159FED7F}" destId="{0024C66C-FF02-46A8-A1A5-298247571502}" srcOrd="0" destOrd="0" presId="urn:microsoft.com/office/officeart/2018/2/layout/IconCircleList"/>
    <dgm:cxn modelId="{5F664E23-C938-461C-BE5B-A62552DB8000}" type="presParOf" srcId="{0024C66C-FF02-46A8-A1A5-298247571502}" destId="{76C6129F-5014-4D7E-BFFF-D635CE26713C}" srcOrd="0" destOrd="0" presId="urn:microsoft.com/office/officeart/2018/2/layout/IconCircleList"/>
    <dgm:cxn modelId="{F0CCD2A6-62E8-4235-91E7-0B0C1AC37807}" type="presParOf" srcId="{0024C66C-FF02-46A8-A1A5-298247571502}" destId="{29BDD7FC-484E-4581-B9DE-E9B1F358014C}" srcOrd="1" destOrd="0" presId="urn:microsoft.com/office/officeart/2018/2/layout/IconCircleList"/>
    <dgm:cxn modelId="{43B3C714-E7F4-4176-8673-53D72B832424}" type="presParOf" srcId="{0024C66C-FF02-46A8-A1A5-298247571502}" destId="{23991E99-47D1-4D91-85B1-36879DC6EC81}" srcOrd="2" destOrd="0" presId="urn:microsoft.com/office/officeart/2018/2/layout/IconCircleList"/>
    <dgm:cxn modelId="{DFF6A103-5CF8-4459-AC1F-BADE6CCB0EBE}" type="presParOf" srcId="{0024C66C-FF02-46A8-A1A5-298247571502}" destId="{6D71255E-48BD-4307-99EA-2DDD988FA613}" srcOrd="3" destOrd="0" presId="urn:microsoft.com/office/officeart/2018/2/layout/IconCircleList"/>
    <dgm:cxn modelId="{1B836F1A-1F7D-412D-BBC3-A9565C13700F}" type="presParOf" srcId="{68152D77-4A14-4391-AA08-990B159FED7F}" destId="{B1EDB703-F3A7-4D18-BA55-46AD166D3136}" srcOrd="1" destOrd="0" presId="urn:microsoft.com/office/officeart/2018/2/layout/IconCircleList"/>
    <dgm:cxn modelId="{A3C779B8-A959-4F41-9FAA-845F86B7C5D6}" type="presParOf" srcId="{68152D77-4A14-4391-AA08-990B159FED7F}" destId="{8EE63A92-975F-4B97-8275-173C876D6D22}" srcOrd="2" destOrd="0" presId="urn:microsoft.com/office/officeart/2018/2/layout/IconCircleList"/>
    <dgm:cxn modelId="{2C9A16B4-A942-4E46-979C-FFDCFCB9A2C9}" type="presParOf" srcId="{8EE63A92-975F-4B97-8275-173C876D6D22}" destId="{77B5AD3B-29D6-46E6-A6C8-9915C45ED10E}" srcOrd="0" destOrd="0" presId="urn:microsoft.com/office/officeart/2018/2/layout/IconCircleList"/>
    <dgm:cxn modelId="{D21BB058-FD3E-4058-9CB9-034A89ED42CF}" type="presParOf" srcId="{8EE63A92-975F-4B97-8275-173C876D6D22}" destId="{DC0A02D7-8C13-4CD6-9EBC-9B1FB0C49DD8}" srcOrd="1" destOrd="0" presId="urn:microsoft.com/office/officeart/2018/2/layout/IconCircleList"/>
    <dgm:cxn modelId="{3B7D9155-CD7A-4A30-B5FD-A33FF6F06BEC}" type="presParOf" srcId="{8EE63A92-975F-4B97-8275-173C876D6D22}" destId="{940A8B1F-BBE3-485E-9ABC-13830F583225}" srcOrd="2" destOrd="0" presId="urn:microsoft.com/office/officeart/2018/2/layout/IconCircleList"/>
    <dgm:cxn modelId="{8B3183DD-D858-4F7A-88B1-29162C91EF6B}" type="presParOf" srcId="{8EE63A92-975F-4B97-8275-173C876D6D22}" destId="{D50DC2B2-2C1A-4FA2-B016-E271A4DAC884}" srcOrd="3" destOrd="0" presId="urn:microsoft.com/office/officeart/2018/2/layout/IconCircleList"/>
    <dgm:cxn modelId="{54A79234-67A2-4736-927B-EF9B5A0CACE0}" type="presParOf" srcId="{68152D77-4A14-4391-AA08-990B159FED7F}" destId="{E0D885B4-B40E-4BF3-B36C-19CAC24928F0}" srcOrd="3" destOrd="0" presId="urn:microsoft.com/office/officeart/2018/2/layout/IconCircleList"/>
    <dgm:cxn modelId="{192C7C3E-35F6-434C-8F92-E1298B71BEDD}" type="presParOf" srcId="{68152D77-4A14-4391-AA08-990B159FED7F}" destId="{04FE20A1-7659-4653-8BCD-A1843FA8F0F9}" srcOrd="4" destOrd="0" presId="urn:microsoft.com/office/officeart/2018/2/layout/IconCircleList"/>
    <dgm:cxn modelId="{133E25CE-2449-4080-9EB8-0DF66C34AEFB}" type="presParOf" srcId="{04FE20A1-7659-4653-8BCD-A1843FA8F0F9}" destId="{42E4A890-A869-4F45-93B6-11DFFE8FA83F}" srcOrd="0" destOrd="0" presId="urn:microsoft.com/office/officeart/2018/2/layout/IconCircleList"/>
    <dgm:cxn modelId="{24C5DDE7-C073-40FC-9615-51B13FAF891B}" type="presParOf" srcId="{04FE20A1-7659-4653-8BCD-A1843FA8F0F9}" destId="{543DD507-1B24-4353-B72E-07CBF3F0B600}" srcOrd="1" destOrd="0" presId="urn:microsoft.com/office/officeart/2018/2/layout/IconCircleList"/>
    <dgm:cxn modelId="{628F123E-9E72-408D-8EC6-67FE369EE352}" type="presParOf" srcId="{04FE20A1-7659-4653-8BCD-A1843FA8F0F9}" destId="{4C8AC9FB-1EBB-423B-9842-6F75DAF960B5}" srcOrd="2" destOrd="0" presId="urn:microsoft.com/office/officeart/2018/2/layout/IconCircleList"/>
    <dgm:cxn modelId="{14BE07A4-AF25-4536-8601-B031FF8CF410}" type="presParOf" srcId="{04FE20A1-7659-4653-8BCD-A1843FA8F0F9}" destId="{7772889E-4EBB-4FDD-8D90-6CF775BC812A}" srcOrd="3" destOrd="0" presId="urn:microsoft.com/office/officeart/2018/2/layout/IconCircleList"/>
    <dgm:cxn modelId="{182E50F5-1D46-470C-8122-D9E7AD85021C}" type="presParOf" srcId="{68152D77-4A14-4391-AA08-990B159FED7F}" destId="{408B3B4F-70A3-4FAC-8875-589F0C2EEDEB}" srcOrd="5" destOrd="0" presId="urn:microsoft.com/office/officeart/2018/2/layout/IconCircleList"/>
    <dgm:cxn modelId="{46A31864-CF6A-4875-B900-2C8B39B87EB4}" type="presParOf" srcId="{68152D77-4A14-4391-AA08-990B159FED7F}" destId="{56882052-A431-4B93-9FA9-6772CB461510}" srcOrd="6" destOrd="0" presId="urn:microsoft.com/office/officeart/2018/2/layout/IconCircleList"/>
    <dgm:cxn modelId="{DCD8CC42-3746-4EA2-B3D7-76C5CDB73056}" type="presParOf" srcId="{56882052-A431-4B93-9FA9-6772CB461510}" destId="{79D6A4E5-2640-430F-9E47-252398439328}" srcOrd="0" destOrd="0" presId="urn:microsoft.com/office/officeart/2018/2/layout/IconCircleList"/>
    <dgm:cxn modelId="{2AA4A96E-6370-4C5E-9BC2-D1B2AAE9DEB8}" type="presParOf" srcId="{56882052-A431-4B93-9FA9-6772CB461510}" destId="{8FDA6095-B690-4CB8-8478-24C7EEE99DD0}" srcOrd="1" destOrd="0" presId="urn:microsoft.com/office/officeart/2018/2/layout/IconCircleList"/>
    <dgm:cxn modelId="{D3FE3E07-9EA3-4E84-A50F-044E30F40869}" type="presParOf" srcId="{56882052-A431-4B93-9FA9-6772CB461510}" destId="{9DE3555D-84BD-479B-AAD5-299A880EB639}" srcOrd="2" destOrd="0" presId="urn:microsoft.com/office/officeart/2018/2/layout/IconCircleList"/>
    <dgm:cxn modelId="{683A4719-7064-4F5E-A1F4-8F9806171C86}" type="presParOf" srcId="{56882052-A431-4B93-9FA9-6772CB461510}" destId="{89726EBD-4AD8-48EC-944E-9A7685232C8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C8693-BF25-4E62-B5C0-4B6895DA45B6}">
      <dsp:nvSpPr>
        <dsp:cNvPr id="0" name=""/>
        <dsp:cNvSpPr/>
      </dsp:nvSpPr>
      <dsp:spPr>
        <a:xfrm>
          <a:off x="108989" y="21654"/>
          <a:ext cx="1282575" cy="12825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F56B8-F235-4192-B8CB-3BB6D195CE83}">
      <dsp:nvSpPr>
        <dsp:cNvPr id="0" name=""/>
        <dsp:cNvSpPr/>
      </dsp:nvSpPr>
      <dsp:spPr>
        <a:xfrm>
          <a:off x="378329" y="290994"/>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D4B176-2F23-4840-953B-306472A17556}">
      <dsp:nvSpPr>
        <dsp:cNvPr id="0" name=""/>
        <dsp:cNvSpPr/>
      </dsp:nvSpPr>
      <dsp:spPr>
        <a:xfrm>
          <a:off x="1666401"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a:t>Overview of Current Pharmacy Operations – Manual and Error prone documentation and record keeping.</a:t>
          </a:r>
          <a:endParaRPr lang="en-US" sz="1800" kern="1200"/>
        </a:p>
      </dsp:txBody>
      <dsp:txXfrm>
        <a:off x="1666401" y="21654"/>
        <a:ext cx="3023212" cy="1282575"/>
      </dsp:txXfrm>
    </dsp:sp>
    <dsp:sp modelId="{E3DE9F92-35F5-4004-B886-1067815E5A6A}">
      <dsp:nvSpPr>
        <dsp:cNvPr id="0" name=""/>
        <dsp:cNvSpPr/>
      </dsp:nvSpPr>
      <dsp:spPr>
        <a:xfrm>
          <a:off x="5216385" y="21654"/>
          <a:ext cx="1282575" cy="12825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F28444-2CCA-41B9-A040-E91C580CF019}">
      <dsp:nvSpPr>
        <dsp:cNvPr id="0" name=""/>
        <dsp:cNvSpPr/>
      </dsp:nvSpPr>
      <dsp:spPr>
        <a:xfrm>
          <a:off x="5485726" y="290994"/>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4B80D4-3375-40D8-B83D-DF7D559429C1}">
      <dsp:nvSpPr>
        <dsp:cNvPr id="0" name=""/>
        <dsp:cNvSpPr/>
      </dsp:nvSpPr>
      <dsp:spPr>
        <a:xfrm>
          <a:off x="6773798"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a:t>Importance of EHR in Pharmacy Management- efficiency, reliability, and patient safety.</a:t>
          </a:r>
          <a:endParaRPr lang="en-US" sz="1800" kern="1200"/>
        </a:p>
      </dsp:txBody>
      <dsp:txXfrm>
        <a:off x="6773798" y="21654"/>
        <a:ext cx="3023212" cy="1282575"/>
      </dsp:txXfrm>
    </dsp:sp>
    <dsp:sp modelId="{0527DD71-194D-453C-8D52-2D59DDE5100D}">
      <dsp:nvSpPr>
        <dsp:cNvPr id="0" name=""/>
        <dsp:cNvSpPr/>
      </dsp:nvSpPr>
      <dsp:spPr>
        <a:xfrm>
          <a:off x="108989" y="1838491"/>
          <a:ext cx="1282575" cy="12825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9ED4B-CDF0-4AC0-961D-C9B690AEEE5F}">
      <dsp:nvSpPr>
        <dsp:cNvPr id="0" name=""/>
        <dsp:cNvSpPr/>
      </dsp:nvSpPr>
      <dsp:spPr>
        <a:xfrm>
          <a:off x="378329" y="2107832"/>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F3F2E3-DAF4-40C0-9981-49CFF8B7C630}">
      <dsp:nvSpPr>
        <dsp:cNvPr id="0" name=""/>
        <dsp:cNvSpPr/>
      </dsp:nvSpPr>
      <dsp:spPr>
        <a:xfrm>
          <a:off x="1666401"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a:t>Objectives of Implementing EHR system – Streamlined operations, Improved Patient Outcomes, Enhanced data management</a:t>
          </a:r>
          <a:endParaRPr lang="en-US" sz="1800" kern="1200"/>
        </a:p>
      </dsp:txBody>
      <dsp:txXfrm>
        <a:off x="1666401" y="1838491"/>
        <a:ext cx="3023212" cy="1282575"/>
      </dsp:txXfrm>
    </dsp:sp>
    <dsp:sp modelId="{451300C7-8E8B-4237-8E4A-D9563B763A1A}">
      <dsp:nvSpPr>
        <dsp:cNvPr id="0" name=""/>
        <dsp:cNvSpPr/>
      </dsp:nvSpPr>
      <dsp:spPr>
        <a:xfrm>
          <a:off x="5216385" y="1838491"/>
          <a:ext cx="1282575" cy="128257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414422-B1D3-4C08-9D2E-F7C6BE1792B1}">
      <dsp:nvSpPr>
        <dsp:cNvPr id="0" name=""/>
        <dsp:cNvSpPr/>
      </dsp:nvSpPr>
      <dsp:spPr>
        <a:xfrm>
          <a:off x="5485726" y="2107832"/>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133695-0641-4480-BE61-9C77CDEF8EC6}">
      <dsp:nvSpPr>
        <dsp:cNvPr id="0" name=""/>
        <dsp:cNvSpPr/>
      </dsp:nvSpPr>
      <dsp:spPr>
        <a:xfrm>
          <a:off x="6773798"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a:t>Key benefits expected – Reduced Errors, Better Management of Medication,  Regulatory Compliance.</a:t>
          </a:r>
          <a:endParaRPr lang="en-US" sz="1800" kern="1200"/>
        </a:p>
      </dsp:txBody>
      <dsp:txXfrm>
        <a:off x="6773798" y="1838491"/>
        <a:ext cx="3023212" cy="1282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7B791-CE71-4B6F-AB63-2FA8D776C222}">
      <dsp:nvSpPr>
        <dsp:cNvPr id="0" name=""/>
        <dsp:cNvSpPr/>
      </dsp:nvSpPr>
      <dsp:spPr>
        <a:xfrm>
          <a:off x="0" y="0"/>
          <a:ext cx="5518943" cy="153162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Increased operational efficiency  by reducing  manual functions and automated data processing and management. </a:t>
          </a:r>
          <a:endParaRPr lang="en-US" sz="2300" kern="1200"/>
        </a:p>
      </dsp:txBody>
      <dsp:txXfrm>
        <a:off x="44860" y="44860"/>
        <a:ext cx="3866205" cy="1441900"/>
      </dsp:txXfrm>
    </dsp:sp>
    <dsp:sp modelId="{BFD4D77C-EB40-48C5-B3B4-D583EB75CA1D}">
      <dsp:nvSpPr>
        <dsp:cNvPr id="0" name=""/>
        <dsp:cNvSpPr/>
      </dsp:nvSpPr>
      <dsp:spPr>
        <a:xfrm>
          <a:off x="486965" y="1786890"/>
          <a:ext cx="5518943" cy="1531620"/>
        </a:xfrm>
        <a:prstGeom prst="roundRect">
          <a:avLst>
            <a:gd name="adj" fmla="val 10000"/>
          </a:avLst>
        </a:prstGeom>
        <a:solidFill>
          <a:schemeClr val="accent2">
            <a:hueOff val="2394041"/>
            <a:satOff val="-7276"/>
            <a:lumOff val="-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Improved accuracy in patient medication records to improve patient safety.</a:t>
          </a:r>
          <a:endParaRPr lang="en-US" sz="2300" kern="1200"/>
        </a:p>
      </dsp:txBody>
      <dsp:txXfrm>
        <a:off x="531825" y="1831750"/>
        <a:ext cx="3946705" cy="1441900"/>
      </dsp:txXfrm>
    </dsp:sp>
    <dsp:sp modelId="{7B3194BE-5F05-49A7-8C2D-783643BC0A41}">
      <dsp:nvSpPr>
        <dsp:cNvPr id="0" name=""/>
        <dsp:cNvSpPr/>
      </dsp:nvSpPr>
      <dsp:spPr>
        <a:xfrm>
          <a:off x="973931" y="3573780"/>
          <a:ext cx="5518943" cy="1531620"/>
        </a:xfrm>
        <a:prstGeom prst="roundRect">
          <a:avLst>
            <a:gd name="adj" fmla="val 10000"/>
          </a:avLst>
        </a:prstGeom>
        <a:solidFill>
          <a:schemeClr val="accent2">
            <a:hueOff val="4788082"/>
            <a:satOff val="-14551"/>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Ensure regulatory compliance on including data security, data management, and inventory data management. </a:t>
          </a:r>
          <a:endParaRPr lang="en-US" sz="2300" kern="1200"/>
        </a:p>
      </dsp:txBody>
      <dsp:txXfrm>
        <a:off x="1018791" y="3618640"/>
        <a:ext cx="3946705" cy="1441900"/>
      </dsp:txXfrm>
    </dsp:sp>
    <dsp:sp modelId="{03D5AABF-4437-49BA-8734-322EFCDF99F5}">
      <dsp:nvSpPr>
        <dsp:cNvPr id="0" name=""/>
        <dsp:cNvSpPr/>
      </dsp:nvSpPr>
      <dsp:spPr>
        <a:xfrm>
          <a:off x="4523390" y="1161478"/>
          <a:ext cx="995553" cy="995553"/>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747389" y="1161478"/>
        <a:ext cx="547555" cy="749154"/>
      </dsp:txXfrm>
    </dsp:sp>
    <dsp:sp modelId="{7A1535FC-613D-49DD-9A0A-183A792FB9C4}">
      <dsp:nvSpPr>
        <dsp:cNvPr id="0" name=""/>
        <dsp:cNvSpPr/>
      </dsp:nvSpPr>
      <dsp:spPr>
        <a:xfrm>
          <a:off x="5010356" y="2938157"/>
          <a:ext cx="995553" cy="995553"/>
        </a:xfrm>
        <a:prstGeom prst="downArrow">
          <a:avLst>
            <a:gd name="adj1" fmla="val 55000"/>
            <a:gd name="adj2" fmla="val 45000"/>
          </a:avLst>
        </a:prstGeom>
        <a:solidFill>
          <a:schemeClr val="accent2">
            <a:tint val="40000"/>
            <a:alpha val="90000"/>
            <a:hueOff val="4141915"/>
            <a:satOff val="-14661"/>
            <a:lumOff val="-638"/>
            <a:alphaOff val="0"/>
          </a:schemeClr>
        </a:solidFill>
        <a:ln w="15875" cap="flat" cmpd="sng" algn="ctr">
          <a:solidFill>
            <a:schemeClr val="accent2">
              <a:tint val="40000"/>
              <a:alpha val="90000"/>
              <a:hueOff val="4141915"/>
              <a:satOff val="-14661"/>
              <a:lumOff val="-6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34355" y="2938157"/>
        <a:ext cx="547555" cy="749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96741-39F6-4B12-95AA-5A0F7A9F8DA3}">
      <dsp:nvSpPr>
        <dsp:cNvPr id="0" name=""/>
        <dsp:cNvSpPr/>
      </dsp:nvSpPr>
      <dsp:spPr>
        <a:xfrm>
          <a:off x="480949" y="902426"/>
          <a:ext cx="781523" cy="781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67BC0D-D775-440A-AD6B-19129288B748}">
      <dsp:nvSpPr>
        <dsp:cNvPr id="0" name=""/>
        <dsp:cNvSpPr/>
      </dsp:nvSpPr>
      <dsp:spPr>
        <a:xfrm>
          <a:off x="3351" y="1944597"/>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a:t>Conceptualization Phase – Define the Functions of the EHR System.</a:t>
          </a:r>
          <a:endParaRPr lang="en-US" sz="1200" kern="1200"/>
        </a:p>
      </dsp:txBody>
      <dsp:txXfrm>
        <a:off x="3351" y="1944597"/>
        <a:ext cx="1736718" cy="694687"/>
      </dsp:txXfrm>
    </dsp:sp>
    <dsp:sp modelId="{3C95CB08-1B02-47AB-A2C1-B44B9D7A7FCB}">
      <dsp:nvSpPr>
        <dsp:cNvPr id="0" name=""/>
        <dsp:cNvSpPr/>
      </dsp:nvSpPr>
      <dsp:spPr>
        <a:xfrm>
          <a:off x="2521593" y="902426"/>
          <a:ext cx="781523" cy="781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624432-3BDC-4548-83BC-48F81E2CDBB8}">
      <dsp:nvSpPr>
        <dsp:cNvPr id="0" name=""/>
        <dsp:cNvSpPr/>
      </dsp:nvSpPr>
      <dsp:spPr>
        <a:xfrm>
          <a:off x="2043996" y="1944597"/>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a:t>Development Phase – Identify and Modify existing EHR systems to conform to the concept.</a:t>
          </a:r>
          <a:endParaRPr lang="en-US" sz="1200" kern="1200"/>
        </a:p>
      </dsp:txBody>
      <dsp:txXfrm>
        <a:off x="2043996" y="1944597"/>
        <a:ext cx="1736718" cy="694687"/>
      </dsp:txXfrm>
    </dsp:sp>
    <dsp:sp modelId="{A4F21380-324A-4E5E-947A-BCE1715F3342}">
      <dsp:nvSpPr>
        <dsp:cNvPr id="0" name=""/>
        <dsp:cNvSpPr/>
      </dsp:nvSpPr>
      <dsp:spPr>
        <a:xfrm>
          <a:off x="4562238" y="902426"/>
          <a:ext cx="781523" cy="7815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F38D17-BC41-4E7A-B4C3-2A0F9D53DDDC}">
      <dsp:nvSpPr>
        <dsp:cNvPr id="0" name=""/>
        <dsp:cNvSpPr/>
      </dsp:nvSpPr>
      <dsp:spPr>
        <a:xfrm>
          <a:off x="4084640" y="1944597"/>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a:t>Testing Phase- Involve to test the System</a:t>
          </a:r>
          <a:endParaRPr lang="en-US" sz="1200" kern="1200"/>
        </a:p>
      </dsp:txBody>
      <dsp:txXfrm>
        <a:off x="4084640" y="1944597"/>
        <a:ext cx="1736718" cy="694687"/>
      </dsp:txXfrm>
    </dsp:sp>
    <dsp:sp modelId="{7EAA9B71-400A-4539-BC84-928690398ADB}">
      <dsp:nvSpPr>
        <dsp:cNvPr id="0" name=""/>
        <dsp:cNvSpPr/>
      </dsp:nvSpPr>
      <dsp:spPr>
        <a:xfrm>
          <a:off x="6602882" y="902426"/>
          <a:ext cx="781523" cy="7815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4028DC-333C-4393-9B7D-6351C0AC3239}">
      <dsp:nvSpPr>
        <dsp:cNvPr id="0" name=""/>
        <dsp:cNvSpPr/>
      </dsp:nvSpPr>
      <dsp:spPr>
        <a:xfrm>
          <a:off x="6125285" y="1944597"/>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a:t>Implementation Phase- Integrate the System in a Pharmacy</a:t>
          </a:r>
          <a:endParaRPr lang="en-US" sz="1200" kern="1200"/>
        </a:p>
      </dsp:txBody>
      <dsp:txXfrm>
        <a:off x="6125285" y="1944597"/>
        <a:ext cx="1736718" cy="694687"/>
      </dsp:txXfrm>
    </dsp:sp>
    <dsp:sp modelId="{72F60CB6-A94D-4F43-A1C7-739692777D2F}">
      <dsp:nvSpPr>
        <dsp:cNvPr id="0" name=""/>
        <dsp:cNvSpPr/>
      </dsp:nvSpPr>
      <dsp:spPr>
        <a:xfrm>
          <a:off x="8643527" y="902426"/>
          <a:ext cx="781523" cy="7815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8C5CB6-EB4B-43B5-A560-F3F97B21CAB6}">
      <dsp:nvSpPr>
        <dsp:cNvPr id="0" name=""/>
        <dsp:cNvSpPr/>
      </dsp:nvSpPr>
      <dsp:spPr>
        <a:xfrm>
          <a:off x="8165929" y="1944597"/>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a:t>Project Timeline- 4 weeks.</a:t>
          </a:r>
          <a:endParaRPr lang="en-US" sz="1200" kern="1200"/>
        </a:p>
      </dsp:txBody>
      <dsp:txXfrm>
        <a:off x="8165929" y="1944597"/>
        <a:ext cx="1736718" cy="694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1A970-479D-3A4E-856E-090BD862CDCB}">
      <dsp:nvSpPr>
        <dsp:cNvPr id="0" name=""/>
        <dsp:cNvSpPr/>
      </dsp:nvSpPr>
      <dsp:spPr>
        <a:xfrm>
          <a:off x="0" y="2137610"/>
          <a:ext cx="9906000" cy="140250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The function entails;</a:t>
          </a:r>
        </a:p>
      </dsp:txBody>
      <dsp:txXfrm>
        <a:off x="0" y="2137610"/>
        <a:ext cx="9906000" cy="757352"/>
      </dsp:txXfrm>
    </dsp:sp>
    <dsp:sp modelId="{659C160F-EE62-F745-B2FB-2977E38F5068}">
      <dsp:nvSpPr>
        <dsp:cNvPr id="0" name=""/>
        <dsp:cNvSpPr/>
      </dsp:nvSpPr>
      <dsp:spPr>
        <a:xfrm>
          <a:off x="4836" y="2866912"/>
          <a:ext cx="3298775" cy="645151"/>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a:t>Patient Demographics.</a:t>
          </a:r>
        </a:p>
      </dsp:txBody>
      <dsp:txXfrm>
        <a:off x="4836" y="2866912"/>
        <a:ext cx="3298775" cy="645151"/>
      </dsp:txXfrm>
    </dsp:sp>
    <dsp:sp modelId="{490F253D-D1E1-914E-A72C-652C18B7F0B0}">
      <dsp:nvSpPr>
        <dsp:cNvPr id="0" name=""/>
        <dsp:cNvSpPr/>
      </dsp:nvSpPr>
      <dsp:spPr>
        <a:xfrm>
          <a:off x="3303612" y="2866912"/>
          <a:ext cx="3298775" cy="645151"/>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a:t>Insurance Details.</a:t>
          </a:r>
        </a:p>
      </dsp:txBody>
      <dsp:txXfrm>
        <a:off x="3303612" y="2866912"/>
        <a:ext cx="3298775" cy="645151"/>
      </dsp:txXfrm>
    </dsp:sp>
    <dsp:sp modelId="{9DF712DD-D3AB-2647-B5BD-FD4BF9EC5AE5}">
      <dsp:nvSpPr>
        <dsp:cNvPr id="0" name=""/>
        <dsp:cNvSpPr/>
      </dsp:nvSpPr>
      <dsp:spPr>
        <a:xfrm>
          <a:off x="6602387" y="2866912"/>
          <a:ext cx="3298775" cy="645151"/>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a:t>Tracking Patient Visits/Prescriptions</a:t>
          </a:r>
        </a:p>
      </dsp:txBody>
      <dsp:txXfrm>
        <a:off x="6602387" y="2866912"/>
        <a:ext cx="3298775" cy="645151"/>
      </dsp:txXfrm>
    </dsp:sp>
    <dsp:sp modelId="{1DA903F4-B33F-CF40-9329-3E32B0183291}">
      <dsp:nvSpPr>
        <dsp:cNvPr id="0" name=""/>
        <dsp:cNvSpPr/>
      </dsp:nvSpPr>
      <dsp:spPr>
        <a:xfrm rot="10800000">
          <a:off x="0" y="1597"/>
          <a:ext cx="9906000" cy="2157051"/>
        </a:xfrm>
        <a:prstGeom prst="upArrowCallou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GB" sz="2700" kern="1200"/>
            <a:t>The Patient Registration and Management feature allows the Pharmacist to onboard a new patient or manage existing patients in the system.</a:t>
          </a:r>
          <a:endParaRPr lang="en-US" sz="2700" kern="1200"/>
        </a:p>
      </dsp:txBody>
      <dsp:txXfrm rot="10800000">
        <a:off x="0" y="1597"/>
        <a:ext cx="9906000" cy="1401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6129F-5014-4D7E-BFFF-D635CE26713C}">
      <dsp:nvSpPr>
        <dsp:cNvPr id="0" name=""/>
        <dsp:cNvSpPr/>
      </dsp:nvSpPr>
      <dsp:spPr>
        <a:xfrm>
          <a:off x="108989" y="187235"/>
          <a:ext cx="1282575" cy="12825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DD7FC-484E-4581-B9DE-E9B1F358014C}">
      <dsp:nvSpPr>
        <dsp:cNvPr id="0" name=""/>
        <dsp:cNvSpPr/>
      </dsp:nvSpPr>
      <dsp:spPr>
        <a:xfrm>
          <a:off x="378329" y="456576"/>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71255E-48BD-4307-99EA-2DDD988FA613}">
      <dsp:nvSpPr>
        <dsp:cNvPr id="0" name=""/>
        <dsp:cNvSpPr/>
      </dsp:nvSpPr>
      <dsp:spPr>
        <a:xfrm>
          <a:off x="1666401" y="187235"/>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t>Pharmacy EHR  System provides a unique advantage in improving operational efficiency.</a:t>
          </a:r>
          <a:endParaRPr lang="en-US" sz="2100" kern="1200"/>
        </a:p>
      </dsp:txBody>
      <dsp:txXfrm>
        <a:off x="1666401" y="187235"/>
        <a:ext cx="3023212" cy="1282575"/>
      </dsp:txXfrm>
    </dsp:sp>
    <dsp:sp modelId="{77B5AD3B-29D6-46E6-A6C8-9915C45ED10E}">
      <dsp:nvSpPr>
        <dsp:cNvPr id="0" name=""/>
        <dsp:cNvSpPr/>
      </dsp:nvSpPr>
      <dsp:spPr>
        <a:xfrm>
          <a:off x="5216385" y="187235"/>
          <a:ext cx="1282575" cy="12825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0A02D7-8C13-4CD6-9EBC-9B1FB0C49DD8}">
      <dsp:nvSpPr>
        <dsp:cNvPr id="0" name=""/>
        <dsp:cNvSpPr/>
      </dsp:nvSpPr>
      <dsp:spPr>
        <a:xfrm>
          <a:off x="5485726" y="456576"/>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0DC2B2-2C1A-4FA2-B016-E271A4DAC884}">
      <dsp:nvSpPr>
        <dsp:cNvPr id="0" name=""/>
        <dsp:cNvSpPr/>
      </dsp:nvSpPr>
      <dsp:spPr>
        <a:xfrm>
          <a:off x="6773798" y="187235"/>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t>Future enhancements such as AI and Analytics will help address critical pharmacy operation needs.</a:t>
          </a:r>
          <a:endParaRPr lang="en-US" sz="2100" kern="1200"/>
        </a:p>
      </dsp:txBody>
      <dsp:txXfrm>
        <a:off x="6773798" y="187235"/>
        <a:ext cx="3023212" cy="1282575"/>
      </dsp:txXfrm>
    </dsp:sp>
    <dsp:sp modelId="{42E4A890-A869-4F45-93B6-11DFFE8FA83F}">
      <dsp:nvSpPr>
        <dsp:cNvPr id="0" name=""/>
        <dsp:cNvSpPr/>
      </dsp:nvSpPr>
      <dsp:spPr>
        <a:xfrm>
          <a:off x="108989" y="2071901"/>
          <a:ext cx="1282575" cy="12825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DD507-1B24-4353-B72E-07CBF3F0B600}">
      <dsp:nvSpPr>
        <dsp:cNvPr id="0" name=""/>
        <dsp:cNvSpPr/>
      </dsp:nvSpPr>
      <dsp:spPr>
        <a:xfrm>
          <a:off x="349146" y="2325936"/>
          <a:ext cx="774973" cy="80179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72889E-4EBB-4FDD-8D90-6CF775BC812A}">
      <dsp:nvSpPr>
        <dsp:cNvPr id="0" name=""/>
        <dsp:cNvSpPr/>
      </dsp:nvSpPr>
      <dsp:spPr>
        <a:xfrm>
          <a:off x="1666401" y="207190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t>Thank you.</a:t>
          </a:r>
          <a:endParaRPr lang="en-US" sz="2100" kern="1200"/>
        </a:p>
      </dsp:txBody>
      <dsp:txXfrm>
        <a:off x="1666401" y="2071901"/>
        <a:ext cx="3023212" cy="1282575"/>
      </dsp:txXfrm>
    </dsp:sp>
    <dsp:sp modelId="{79D6A4E5-2640-430F-9E47-252398439328}">
      <dsp:nvSpPr>
        <dsp:cNvPr id="0" name=""/>
        <dsp:cNvSpPr/>
      </dsp:nvSpPr>
      <dsp:spPr>
        <a:xfrm>
          <a:off x="5216385" y="2071901"/>
          <a:ext cx="1282575" cy="12825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DA6095-B690-4CB8-8478-24C7EEE99DD0}">
      <dsp:nvSpPr>
        <dsp:cNvPr id="0" name=""/>
        <dsp:cNvSpPr/>
      </dsp:nvSpPr>
      <dsp:spPr>
        <a:xfrm>
          <a:off x="5485726" y="2341242"/>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726EBD-4AD8-48EC-944E-9A7685232C8E}">
      <dsp:nvSpPr>
        <dsp:cNvPr id="0" name=""/>
        <dsp:cNvSpPr/>
      </dsp:nvSpPr>
      <dsp:spPr>
        <a:xfrm>
          <a:off x="6773798" y="207190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t>Feel Free to Ask Questions?</a:t>
          </a:r>
          <a:endParaRPr lang="en-US" sz="2100" kern="1200"/>
        </a:p>
      </dsp:txBody>
      <dsp:txXfrm>
        <a:off x="6773798" y="2071901"/>
        <a:ext cx="3023212" cy="128257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3A4C1-AF8D-4275-9B06-E18554515CCA}"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FCD09-2B3B-48D3-9D6F-C9F809E8003D}" type="slidenum">
              <a:rPr lang="en-US" smtClean="0"/>
              <a:t>‹#›</a:t>
            </a:fld>
            <a:endParaRPr lang="en-US"/>
          </a:p>
        </p:txBody>
      </p:sp>
    </p:spTree>
    <p:extLst>
      <p:ext uri="{BB962C8B-B14F-4D97-AF65-F5344CB8AC3E}">
        <p14:creationId xmlns:p14="http://schemas.microsoft.com/office/powerpoint/2010/main" val="1533349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9FCD09-2B3B-48D3-9D6F-C9F809E8003D}" type="slidenum">
              <a:rPr lang="en-US" smtClean="0"/>
              <a:t>1</a:t>
            </a:fld>
            <a:endParaRPr lang="en-US"/>
          </a:p>
        </p:txBody>
      </p:sp>
    </p:spTree>
    <p:extLst>
      <p:ext uri="{BB962C8B-B14F-4D97-AF65-F5344CB8AC3E}">
        <p14:creationId xmlns:p14="http://schemas.microsoft.com/office/powerpoint/2010/main" val="141595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Pharmacy EHR system includes a medication inventory management function that tracks the drug stock levels, monitors the expiry dates and ensures timely replenishment. The function improves operational efficiency by helping the pharmacy  avoid shortages and wastage</a:t>
            </a:r>
            <a:endParaRPr lang="en-US" dirty="0"/>
          </a:p>
        </p:txBody>
      </p:sp>
      <p:sp>
        <p:nvSpPr>
          <p:cNvPr id="4" name="Slide Number Placeholder 3"/>
          <p:cNvSpPr>
            <a:spLocks noGrp="1"/>
          </p:cNvSpPr>
          <p:nvPr>
            <p:ph type="sldNum" sz="quarter" idx="5"/>
          </p:nvPr>
        </p:nvSpPr>
        <p:spPr/>
        <p:txBody>
          <a:bodyPr/>
          <a:lstStyle/>
          <a:p>
            <a:fld id="{259FCD09-2B3B-48D3-9D6F-C9F809E8003D}" type="slidenum">
              <a:rPr lang="en-US" smtClean="0"/>
              <a:t>11</a:t>
            </a:fld>
            <a:endParaRPr lang="en-US"/>
          </a:p>
        </p:txBody>
      </p:sp>
    </p:spTree>
    <p:extLst>
      <p:ext uri="{BB962C8B-B14F-4D97-AF65-F5344CB8AC3E}">
        <p14:creationId xmlns:p14="http://schemas.microsoft.com/office/powerpoint/2010/main" val="1660196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billing and payment processing feature allows efficient financial management. The function calculates the total costs for orders and handles payments from insurance providers and customers. Moreover, the function provides detailed billing statement for easier reconciliation, transparency, and accuracy. </a:t>
            </a:r>
            <a:endParaRPr lang="en-US"/>
          </a:p>
        </p:txBody>
      </p:sp>
      <p:sp>
        <p:nvSpPr>
          <p:cNvPr id="4" name="Slide Number Placeholder 3"/>
          <p:cNvSpPr>
            <a:spLocks noGrp="1"/>
          </p:cNvSpPr>
          <p:nvPr>
            <p:ph type="sldNum" sz="quarter" idx="5"/>
          </p:nvPr>
        </p:nvSpPr>
        <p:spPr/>
        <p:txBody>
          <a:bodyPr/>
          <a:lstStyle/>
          <a:p>
            <a:fld id="{259FCD09-2B3B-48D3-9D6F-C9F809E8003D}" type="slidenum">
              <a:rPr lang="en-US" smtClean="0"/>
              <a:t>12</a:t>
            </a:fld>
            <a:endParaRPr lang="en-US"/>
          </a:p>
        </p:txBody>
      </p:sp>
    </p:spTree>
    <p:extLst>
      <p:ext uri="{BB962C8B-B14F-4D97-AF65-F5344CB8AC3E}">
        <p14:creationId xmlns:p14="http://schemas.microsoft.com/office/powerpoint/2010/main" val="2593540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encountered several challenges and issues while developing the system. The most significant challenges include data security and privacy concerns, challenges in integration with existing systems, need for comprehensive user training and adoption, and ensuring compliance with regulatory standards. </a:t>
            </a:r>
            <a:endParaRPr lang="en-US"/>
          </a:p>
        </p:txBody>
      </p:sp>
      <p:sp>
        <p:nvSpPr>
          <p:cNvPr id="4" name="Slide Number Placeholder 3"/>
          <p:cNvSpPr>
            <a:spLocks noGrp="1"/>
          </p:cNvSpPr>
          <p:nvPr>
            <p:ph type="sldNum" sz="quarter" idx="5"/>
          </p:nvPr>
        </p:nvSpPr>
        <p:spPr/>
        <p:txBody>
          <a:bodyPr/>
          <a:lstStyle/>
          <a:p>
            <a:fld id="{259FCD09-2B3B-48D3-9D6F-C9F809E8003D}" type="slidenum">
              <a:rPr lang="en-US" smtClean="0"/>
              <a:t>13</a:t>
            </a:fld>
            <a:endParaRPr lang="en-US"/>
          </a:p>
        </p:txBody>
      </p:sp>
    </p:spTree>
    <p:extLst>
      <p:ext uri="{BB962C8B-B14F-4D97-AF65-F5344CB8AC3E}">
        <p14:creationId xmlns:p14="http://schemas.microsoft.com/office/powerpoint/2010/main" val="3266133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project ingrained numerous lessons including the importance of thorough research and planning before developing a system. Similarly, the need for improved data security measures to mitigate the risks and adversity of data breach and ensure patient safety. Also, use feedback and training are invaluable for system adoption. Notably, cross-functional collaboration helped brainstorm and solve challenges to enhance the project outcomes. </a:t>
            </a:r>
            <a:endParaRPr lang="en-US"/>
          </a:p>
        </p:txBody>
      </p:sp>
      <p:sp>
        <p:nvSpPr>
          <p:cNvPr id="4" name="Slide Number Placeholder 3"/>
          <p:cNvSpPr>
            <a:spLocks noGrp="1"/>
          </p:cNvSpPr>
          <p:nvPr>
            <p:ph type="sldNum" sz="quarter" idx="5"/>
          </p:nvPr>
        </p:nvSpPr>
        <p:spPr/>
        <p:txBody>
          <a:bodyPr/>
          <a:lstStyle/>
          <a:p>
            <a:fld id="{259FCD09-2B3B-48D3-9D6F-C9F809E8003D}" type="slidenum">
              <a:rPr lang="en-US" smtClean="0"/>
              <a:t>14</a:t>
            </a:fld>
            <a:endParaRPr lang="en-US"/>
          </a:p>
        </p:txBody>
      </p:sp>
    </p:spTree>
    <p:extLst>
      <p:ext uri="{BB962C8B-B14F-4D97-AF65-F5344CB8AC3E}">
        <p14:creationId xmlns:p14="http://schemas.microsoft.com/office/powerpoint/2010/main" val="4229344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traditional methods involved in pharmacy management include the manual data entry and management. The traditional methods face limitations such as errors in records and documentation and risk of patient safety.  Electronic Health Records provides a framework for pharmacies to improve efficiency, accuracy, and patient safety by integrating pharmacy records in a database with defined functions. The current project aimed to develop a Pharmacy EHR management system to streamline operations, enhance data management and improve patient outcomes. The Pharmacy EHR management system has numerous benefits including reduced errors, better management of medication and inventory, regulatory compliance, data security, and enhanced patient outcomes. </a:t>
            </a:r>
            <a:endParaRPr lang="en-US"/>
          </a:p>
        </p:txBody>
      </p:sp>
      <p:sp>
        <p:nvSpPr>
          <p:cNvPr id="4" name="Slide Number Placeholder 3"/>
          <p:cNvSpPr>
            <a:spLocks noGrp="1"/>
          </p:cNvSpPr>
          <p:nvPr>
            <p:ph type="sldNum" sz="quarter" idx="5"/>
          </p:nvPr>
        </p:nvSpPr>
        <p:spPr/>
        <p:txBody>
          <a:bodyPr/>
          <a:lstStyle/>
          <a:p>
            <a:fld id="{259FCD09-2B3B-48D3-9D6F-C9F809E8003D}" type="slidenum">
              <a:rPr lang="en-US" smtClean="0"/>
              <a:t>2</a:t>
            </a:fld>
            <a:endParaRPr lang="en-US"/>
          </a:p>
        </p:txBody>
      </p:sp>
    </p:spTree>
    <p:extLst>
      <p:ext uri="{BB962C8B-B14F-4D97-AF65-F5344CB8AC3E}">
        <p14:creationId xmlns:p14="http://schemas.microsoft.com/office/powerpoint/2010/main" val="259873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Pharmacies play a significant role in the healthcare environment and improving patient outcomes. The main objectives and goals of a Pharmacy EHR management system include increasing operational efficiency, improved accuracy in record keeping, enhanced patient safety, and regulatory compliance.  Notably, the development and integration of a Pharmacy EHR system will enable the pharmacy comply with regulations, reduce errors caused by manual data handling, and promote patient safety.</a:t>
            </a:r>
            <a:endParaRPr lang="en-US"/>
          </a:p>
        </p:txBody>
      </p:sp>
      <p:sp>
        <p:nvSpPr>
          <p:cNvPr id="4" name="Slide Number Placeholder 3"/>
          <p:cNvSpPr>
            <a:spLocks noGrp="1"/>
          </p:cNvSpPr>
          <p:nvPr>
            <p:ph type="sldNum" sz="quarter" idx="5"/>
          </p:nvPr>
        </p:nvSpPr>
        <p:spPr/>
        <p:txBody>
          <a:bodyPr/>
          <a:lstStyle/>
          <a:p>
            <a:fld id="{259FCD09-2B3B-48D3-9D6F-C9F809E8003D}" type="slidenum">
              <a:rPr lang="en-US" smtClean="0"/>
              <a:t>3</a:t>
            </a:fld>
            <a:endParaRPr lang="en-US"/>
          </a:p>
        </p:txBody>
      </p:sp>
    </p:spTree>
    <p:extLst>
      <p:ext uri="{BB962C8B-B14F-4D97-AF65-F5344CB8AC3E}">
        <p14:creationId xmlns:p14="http://schemas.microsoft.com/office/powerpoint/2010/main" val="74589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scope of the current project follows a project timeline of 4 weeks to cover each scope. The first step is the Conceptualization of the functions of the desired Pharmacy EHR  management system. The second phase is the development phase where the researchers will identify and modify or configure EHR  system to align with the intended objectives based on pharmacy operations. The third phase is the testing phase  and patients at UVic will test the system and provide feedback. The final process is the implementation where the EHR system will be integrated into a pharmacy. </a:t>
            </a:r>
            <a:endParaRPr lang="en-US"/>
          </a:p>
        </p:txBody>
      </p:sp>
      <p:sp>
        <p:nvSpPr>
          <p:cNvPr id="4" name="Slide Number Placeholder 3"/>
          <p:cNvSpPr>
            <a:spLocks noGrp="1"/>
          </p:cNvSpPr>
          <p:nvPr>
            <p:ph type="sldNum" sz="quarter" idx="5"/>
          </p:nvPr>
        </p:nvSpPr>
        <p:spPr/>
        <p:txBody>
          <a:bodyPr/>
          <a:lstStyle/>
          <a:p>
            <a:fld id="{259FCD09-2B3B-48D3-9D6F-C9F809E8003D}" type="slidenum">
              <a:rPr lang="en-US" smtClean="0"/>
              <a:t>4</a:t>
            </a:fld>
            <a:endParaRPr lang="en-US"/>
          </a:p>
        </p:txBody>
      </p:sp>
    </p:spTree>
    <p:extLst>
      <p:ext uri="{BB962C8B-B14F-4D97-AF65-F5344CB8AC3E}">
        <p14:creationId xmlns:p14="http://schemas.microsoft.com/office/powerpoint/2010/main" val="658362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key features of the Pharmacy </a:t>
            </a:r>
            <a:r>
              <a:rPr lang="en-GB" err="1"/>
              <a:t>EHRManagement</a:t>
            </a:r>
            <a:r>
              <a:rPr lang="en-GB"/>
              <a:t> System include patient registration and management, efficient handling of prescriptions, comprehensive management of medication inventory, and a streamlined billing and insurance processing. </a:t>
            </a:r>
            <a:endParaRPr lang="en-US"/>
          </a:p>
        </p:txBody>
      </p:sp>
      <p:sp>
        <p:nvSpPr>
          <p:cNvPr id="4" name="Slide Number Placeholder 3"/>
          <p:cNvSpPr>
            <a:spLocks noGrp="1"/>
          </p:cNvSpPr>
          <p:nvPr>
            <p:ph type="sldNum" sz="quarter" idx="5"/>
          </p:nvPr>
        </p:nvSpPr>
        <p:spPr/>
        <p:txBody>
          <a:bodyPr/>
          <a:lstStyle/>
          <a:p>
            <a:fld id="{259FCD09-2B3B-48D3-9D6F-C9F809E8003D}" type="slidenum">
              <a:rPr lang="en-US" smtClean="0"/>
              <a:t>5</a:t>
            </a:fld>
            <a:endParaRPr lang="en-US"/>
          </a:p>
        </p:txBody>
      </p:sp>
    </p:spTree>
    <p:extLst>
      <p:ext uri="{BB962C8B-B14F-4D97-AF65-F5344CB8AC3E}">
        <p14:creationId xmlns:p14="http://schemas.microsoft.com/office/powerpoint/2010/main" val="2226177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EHR  Management System development utilized a structured methodology. The first step involved research and planning to define and understand existing EHR systems and solutions. The research step helps familiarize with the current technological trends and regulatory compliance to ensure the prototype is feasible in the operational environment. </a:t>
            </a:r>
            <a:endParaRPr lang="en-US"/>
          </a:p>
        </p:txBody>
      </p:sp>
      <p:sp>
        <p:nvSpPr>
          <p:cNvPr id="4" name="Slide Number Placeholder 3"/>
          <p:cNvSpPr>
            <a:spLocks noGrp="1"/>
          </p:cNvSpPr>
          <p:nvPr>
            <p:ph type="sldNum" sz="quarter" idx="5"/>
          </p:nvPr>
        </p:nvSpPr>
        <p:spPr/>
        <p:txBody>
          <a:bodyPr/>
          <a:lstStyle/>
          <a:p>
            <a:fld id="{259FCD09-2B3B-48D3-9D6F-C9F809E8003D}" type="slidenum">
              <a:rPr lang="en-US" smtClean="0"/>
              <a:t>6</a:t>
            </a:fld>
            <a:endParaRPr lang="en-US"/>
          </a:p>
        </p:txBody>
      </p:sp>
    </p:spTree>
    <p:extLst>
      <p:ext uri="{BB962C8B-B14F-4D97-AF65-F5344CB8AC3E}">
        <p14:creationId xmlns:p14="http://schemas.microsoft.com/office/powerpoint/2010/main" val="2143699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9FCD09-2B3B-48D3-9D6F-C9F809E8003D}" type="slidenum">
              <a:rPr lang="en-US" smtClean="0"/>
              <a:t>7</a:t>
            </a:fld>
            <a:endParaRPr lang="en-US"/>
          </a:p>
        </p:txBody>
      </p:sp>
    </p:spTree>
    <p:extLst>
      <p:ext uri="{BB962C8B-B14F-4D97-AF65-F5344CB8AC3E}">
        <p14:creationId xmlns:p14="http://schemas.microsoft.com/office/powerpoint/2010/main" val="2667630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pharmacy EHR management system captures and stores patient demographic information, processes insurance details, and tracks patient visits. The functions enables accurate and up-to-date records are available and helps in care coordination.</a:t>
            </a:r>
            <a:endParaRPr lang="en-US"/>
          </a:p>
        </p:txBody>
      </p:sp>
      <p:sp>
        <p:nvSpPr>
          <p:cNvPr id="4" name="Slide Number Placeholder 3"/>
          <p:cNvSpPr>
            <a:spLocks noGrp="1"/>
          </p:cNvSpPr>
          <p:nvPr>
            <p:ph type="sldNum" sz="quarter" idx="5"/>
          </p:nvPr>
        </p:nvSpPr>
        <p:spPr/>
        <p:txBody>
          <a:bodyPr/>
          <a:lstStyle/>
          <a:p>
            <a:fld id="{259FCD09-2B3B-48D3-9D6F-C9F809E8003D}" type="slidenum">
              <a:rPr lang="en-US" smtClean="0"/>
              <a:t>9</a:t>
            </a:fld>
            <a:endParaRPr lang="en-US"/>
          </a:p>
        </p:txBody>
      </p:sp>
    </p:spTree>
    <p:extLst>
      <p:ext uri="{BB962C8B-B14F-4D97-AF65-F5344CB8AC3E}">
        <p14:creationId xmlns:p14="http://schemas.microsoft.com/office/powerpoint/2010/main" val="1080913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Prescription management is a key feature in the EHR system. The functions allows the pharmacy to record prescription details and avail them to pharmacists with the patient information. The system then tracks the prescribed drugs and refill limits to ensure accurate dispensing of drugs. </a:t>
            </a:r>
            <a:endParaRPr lang="en-US"/>
          </a:p>
        </p:txBody>
      </p:sp>
      <p:sp>
        <p:nvSpPr>
          <p:cNvPr id="4" name="Slide Number Placeholder 3"/>
          <p:cNvSpPr>
            <a:spLocks noGrp="1"/>
          </p:cNvSpPr>
          <p:nvPr>
            <p:ph type="sldNum" sz="quarter" idx="5"/>
          </p:nvPr>
        </p:nvSpPr>
        <p:spPr/>
        <p:txBody>
          <a:bodyPr/>
          <a:lstStyle/>
          <a:p>
            <a:fld id="{259FCD09-2B3B-48D3-9D6F-C9F809E8003D}" type="slidenum">
              <a:rPr lang="en-US" smtClean="0"/>
              <a:t>10</a:t>
            </a:fld>
            <a:endParaRPr lang="en-US"/>
          </a:p>
        </p:txBody>
      </p:sp>
    </p:spTree>
    <p:extLst>
      <p:ext uri="{BB962C8B-B14F-4D97-AF65-F5344CB8AC3E}">
        <p14:creationId xmlns:p14="http://schemas.microsoft.com/office/powerpoint/2010/main" val="550787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DA374BBB-BB89-4982-93C6-1C5D1E76E587}" type="datetimeFigureOut">
              <a:rPr lang="en-US" smtClean="0"/>
              <a:t>12/1/2024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282446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74BBB-BB89-4982-93C6-1C5D1E76E58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212009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74BBB-BB89-4982-93C6-1C5D1E76E58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1217810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74BBB-BB89-4982-93C6-1C5D1E76E58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06EF0-0E21-46FF-ABC7-076427C0588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520858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74BBB-BB89-4982-93C6-1C5D1E76E58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3546017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374BBB-BB89-4982-93C6-1C5D1E76E587}"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1815658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374BBB-BB89-4982-93C6-1C5D1E76E587}"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21086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374BBB-BB89-4982-93C6-1C5D1E76E58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2856435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374BBB-BB89-4982-93C6-1C5D1E76E58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403268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374BBB-BB89-4982-93C6-1C5D1E76E58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133688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374BBB-BB89-4982-93C6-1C5D1E76E58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352262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374BBB-BB89-4982-93C6-1C5D1E76E58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115853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374BBB-BB89-4982-93C6-1C5D1E76E587}"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29024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374BBB-BB89-4982-93C6-1C5D1E76E587}"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7522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374BBB-BB89-4982-93C6-1C5D1E76E587}"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151134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74BBB-BB89-4982-93C6-1C5D1E76E58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417798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74BBB-BB89-4982-93C6-1C5D1E76E58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06EF0-0E21-46FF-ABC7-076427C05883}" type="slidenum">
              <a:rPr lang="en-US" smtClean="0"/>
              <a:t>‹#›</a:t>
            </a:fld>
            <a:endParaRPr lang="en-US"/>
          </a:p>
        </p:txBody>
      </p:sp>
    </p:spTree>
    <p:extLst>
      <p:ext uri="{BB962C8B-B14F-4D97-AF65-F5344CB8AC3E}">
        <p14:creationId xmlns:p14="http://schemas.microsoft.com/office/powerpoint/2010/main" val="2895570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374BBB-BB89-4982-93C6-1C5D1E76E587}" type="datetimeFigureOut">
              <a:rPr lang="en-US" smtClean="0"/>
              <a:t>12/1/2024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E06EF0-0E21-46FF-ABC7-076427C05883}" type="slidenum">
              <a:rPr lang="en-US" smtClean="0"/>
              <a:t>‹#›</a:t>
            </a:fld>
            <a:endParaRPr lang="en-US"/>
          </a:p>
        </p:txBody>
      </p:sp>
    </p:spTree>
    <p:extLst>
      <p:ext uri="{BB962C8B-B14F-4D97-AF65-F5344CB8AC3E}">
        <p14:creationId xmlns:p14="http://schemas.microsoft.com/office/powerpoint/2010/main" val="377654075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jpe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0.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3.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3.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6.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1.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21.svg"/><Relationship Id="rId4" Type="http://schemas.openxmlformats.org/officeDocument/2006/relationships/diagramData" Target="../diagrams/data1.xm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3.svg"/></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5.sv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hyperlink" Target="https://heisapex.uvic.ca/alpha/r/hinf_007/pharmacy-uvic415/login?session=120451076466555" TargetMode="Externa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48.svg"/><Relationship Id="rId4" Type="http://schemas.openxmlformats.org/officeDocument/2006/relationships/diagramData" Target="../diagrams/data4.xml"/><Relationship Id="rId9"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91" name="Picture 2">
            <a:extLst>
              <a:ext uri="{FF2B5EF4-FFF2-40B4-BE49-F238E27FC236}">
                <a16:creationId xmlns:a16="http://schemas.microsoft.com/office/drawing/2014/main" id="{519FA62B-A2C9-49F5-8C45-9D5CDCD72B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nvGrpSpPr>
          <p:cNvPr id="93" name="Group 92">
            <a:extLst>
              <a:ext uri="{FF2B5EF4-FFF2-40B4-BE49-F238E27FC236}">
                <a16:creationId xmlns:a16="http://schemas.microsoft.com/office/drawing/2014/main" id="{A24E966C-35F3-4DB1-8C23-4BC252E4E4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4" name="Group 93">
              <a:extLst>
                <a:ext uri="{FF2B5EF4-FFF2-40B4-BE49-F238E27FC236}">
                  <a16:creationId xmlns:a16="http://schemas.microsoft.com/office/drawing/2014/main" id="{C24ADCBC-2A94-4F6E-BC8D-278612B7AC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106" name="Rectangle 5">
                <a:extLst>
                  <a:ext uri="{FF2B5EF4-FFF2-40B4-BE49-F238E27FC236}">
                    <a16:creationId xmlns:a16="http://schemas.microsoft.com/office/drawing/2014/main" id="{38F45A3E-0BAF-4E7A-AD24-51B345041D5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107" name="Freeform 6">
                <a:extLst>
                  <a:ext uri="{FF2B5EF4-FFF2-40B4-BE49-F238E27FC236}">
                    <a16:creationId xmlns:a16="http://schemas.microsoft.com/office/drawing/2014/main" id="{5340FE26-BABB-409C-A32A-B3D10BD23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8" name="Freeform 7">
                <a:extLst>
                  <a:ext uri="{FF2B5EF4-FFF2-40B4-BE49-F238E27FC236}">
                    <a16:creationId xmlns:a16="http://schemas.microsoft.com/office/drawing/2014/main" id="{A9468B59-1984-42C3-88A4-942CF6EF75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9" name="Freeform 8">
                <a:extLst>
                  <a:ext uri="{FF2B5EF4-FFF2-40B4-BE49-F238E27FC236}">
                    <a16:creationId xmlns:a16="http://schemas.microsoft.com/office/drawing/2014/main" id="{F6B5E914-0078-49CC-AD42-C97DC361C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0" name="Freeform 9">
                <a:extLst>
                  <a:ext uri="{FF2B5EF4-FFF2-40B4-BE49-F238E27FC236}">
                    <a16:creationId xmlns:a16="http://schemas.microsoft.com/office/drawing/2014/main" id="{D18B3F5A-0978-48AE-9360-8ABC8CEAB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1" name="Freeform 10">
                <a:extLst>
                  <a:ext uri="{FF2B5EF4-FFF2-40B4-BE49-F238E27FC236}">
                    <a16:creationId xmlns:a16="http://schemas.microsoft.com/office/drawing/2014/main" id="{27E73F9B-CBFF-473A-9B41-8964B831E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2" name="Freeform 11">
                <a:extLst>
                  <a:ext uri="{FF2B5EF4-FFF2-40B4-BE49-F238E27FC236}">
                    <a16:creationId xmlns:a16="http://schemas.microsoft.com/office/drawing/2014/main" id="{558218B5-0904-4C19-8935-1A64432BC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3" name="Freeform 12">
                <a:extLst>
                  <a:ext uri="{FF2B5EF4-FFF2-40B4-BE49-F238E27FC236}">
                    <a16:creationId xmlns:a16="http://schemas.microsoft.com/office/drawing/2014/main" id="{DBCBCB59-A700-4032-AB43-CB06687996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4" name="Freeform 13">
                <a:extLst>
                  <a:ext uri="{FF2B5EF4-FFF2-40B4-BE49-F238E27FC236}">
                    <a16:creationId xmlns:a16="http://schemas.microsoft.com/office/drawing/2014/main" id="{861A9C11-1685-4F09-B995-D5ECAD153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5" name="Freeform 14">
                <a:extLst>
                  <a:ext uri="{FF2B5EF4-FFF2-40B4-BE49-F238E27FC236}">
                    <a16:creationId xmlns:a16="http://schemas.microsoft.com/office/drawing/2014/main" id="{57CCC420-3BF0-4A3E-A4FB-41537B064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6" name="Freeform 15">
                <a:extLst>
                  <a:ext uri="{FF2B5EF4-FFF2-40B4-BE49-F238E27FC236}">
                    <a16:creationId xmlns:a16="http://schemas.microsoft.com/office/drawing/2014/main" id="{1DEFC6D1-15DA-4DDC-8FD1-B7630B8D60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7" name="Line 16">
                <a:extLst>
                  <a:ext uri="{FF2B5EF4-FFF2-40B4-BE49-F238E27FC236}">
                    <a16:creationId xmlns:a16="http://schemas.microsoft.com/office/drawing/2014/main" id="{0C6F2EE9-81FE-4B46-9513-6EC7D930124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18" name="Freeform 17">
                <a:extLst>
                  <a:ext uri="{FF2B5EF4-FFF2-40B4-BE49-F238E27FC236}">
                    <a16:creationId xmlns:a16="http://schemas.microsoft.com/office/drawing/2014/main" id="{26DF77E9-F68C-4FE0-864E-A4A4DE36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9" name="Freeform 18">
                <a:extLst>
                  <a:ext uri="{FF2B5EF4-FFF2-40B4-BE49-F238E27FC236}">
                    <a16:creationId xmlns:a16="http://schemas.microsoft.com/office/drawing/2014/main" id="{9D3495ED-B588-4755-B8BB-18D33E4AC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0" name="Freeform 19">
                <a:extLst>
                  <a:ext uri="{FF2B5EF4-FFF2-40B4-BE49-F238E27FC236}">
                    <a16:creationId xmlns:a16="http://schemas.microsoft.com/office/drawing/2014/main" id="{E76105FE-305A-42A7-B2DD-388B99FAB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1" name="Freeform 20">
                <a:extLst>
                  <a:ext uri="{FF2B5EF4-FFF2-40B4-BE49-F238E27FC236}">
                    <a16:creationId xmlns:a16="http://schemas.microsoft.com/office/drawing/2014/main" id="{F1883F6E-6FAE-49E2-AE28-02B88BEBF6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2" name="Rectangle 21">
                <a:extLst>
                  <a:ext uri="{FF2B5EF4-FFF2-40B4-BE49-F238E27FC236}">
                    <a16:creationId xmlns:a16="http://schemas.microsoft.com/office/drawing/2014/main" id="{8C8A198F-A0AA-455F-ACD5-8587457BDD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123" name="Freeform 22">
                <a:extLst>
                  <a:ext uri="{FF2B5EF4-FFF2-40B4-BE49-F238E27FC236}">
                    <a16:creationId xmlns:a16="http://schemas.microsoft.com/office/drawing/2014/main" id="{E57E155C-0F05-498E-B0E3-33AE15B7E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4" name="Freeform 23">
                <a:extLst>
                  <a:ext uri="{FF2B5EF4-FFF2-40B4-BE49-F238E27FC236}">
                    <a16:creationId xmlns:a16="http://schemas.microsoft.com/office/drawing/2014/main" id="{3D7FB1D7-F9DB-443D-A2D4-40C46F6975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5" name="Freeform 24">
                <a:extLst>
                  <a:ext uri="{FF2B5EF4-FFF2-40B4-BE49-F238E27FC236}">
                    <a16:creationId xmlns:a16="http://schemas.microsoft.com/office/drawing/2014/main" id="{9EF7FB08-B52A-4C0D-BF32-AC6D91AE9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6" name="Freeform 25">
                <a:extLst>
                  <a:ext uri="{FF2B5EF4-FFF2-40B4-BE49-F238E27FC236}">
                    <a16:creationId xmlns:a16="http://schemas.microsoft.com/office/drawing/2014/main" id="{2A27D708-7911-4EAB-8A9D-E608726B5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7" name="Freeform 26">
                <a:extLst>
                  <a:ext uri="{FF2B5EF4-FFF2-40B4-BE49-F238E27FC236}">
                    <a16:creationId xmlns:a16="http://schemas.microsoft.com/office/drawing/2014/main" id="{40A3E3AC-335B-4EAB-A5D4-E72C8434A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8" name="Freeform 27">
                <a:extLst>
                  <a:ext uri="{FF2B5EF4-FFF2-40B4-BE49-F238E27FC236}">
                    <a16:creationId xmlns:a16="http://schemas.microsoft.com/office/drawing/2014/main" id="{FC4E923E-7CEC-4950-8C12-F40EAE7A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9" name="Freeform 28">
                <a:extLst>
                  <a:ext uri="{FF2B5EF4-FFF2-40B4-BE49-F238E27FC236}">
                    <a16:creationId xmlns:a16="http://schemas.microsoft.com/office/drawing/2014/main" id="{23A92FB5-3211-4195-8FFA-A8F49F6777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0" name="Freeform 29">
                <a:extLst>
                  <a:ext uri="{FF2B5EF4-FFF2-40B4-BE49-F238E27FC236}">
                    <a16:creationId xmlns:a16="http://schemas.microsoft.com/office/drawing/2014/main" id="{BB88442A-84E1-4264-BD24-B14020F21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1" name="Freeform 30">
                <a:extLst>
                  <a:ext uri="{FF2B5EF4-FFF2-40B4-BE49-F238E27FC236}">
                    <a16:creationId xmlns:a16="http://schemas.microsoft.com/office/drawing/2014/main" id="{B47AD665-0844-40BF-AE62-BA493929C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2" name="Freeform 31">
                <a:extLst>
                  <a:ext uri="{FF2B5EF4-FFF2-40B4-BE49-F238E27FC236}">
                    <a16:creationId xmlns:a16="http://schemas.microsoft.com/office/drawing/2014/main" id="{01D8E540-292C-4867-BD21-43910262E9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grpSp>
        <p:grpSp>
          <p:nvGrpSpPr>
            <p:cNvPr id="95" name="Group 94">
              <a:extLst>
                <a:ext uri="{FF2B5EF4-FFF2-40B4-BE49-F238E27FC236}">
                  <a16:creationId xmlns:a16="http://schemas.microsoft.com/office/drawing/2014/main" id="{A00C8F50-D632-4BE8-B5BF-8AEAE2D13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96" name="Freeform 32">
                <a:extLst>
                  <a:ext uri="{FF2B5EF4-FFF2-40B4-BE49-F238E27FC236}">
                    <a16:creationId xmlns:a16="http://schemas.microsoft.com/office/drawing/2014/main" id="{7870CC07-8D37-4F4D-A73B-9762FFAB1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7" name="Freeform 33">
                <a:extLst>
                  <a:ext uri="{FF2B5EF4-FFF2-40B4-BE49-F238E27FC236}">
                    <a16:creationId xmlns:a16="http://schemas.microsoft.com/office/drawing/2014/main" id="{06B84BAB-C27B-4804-9496-FDDA7FF6F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8" name="Freeform 34">
                <a:extLst>
                  <a:ext uri="{FF2B5EF4-FFF2-40B4-BE49-F238E27FC236}">
                    <a16:creationId xmlns:a16="http://schemas.microsoft.com/office/drawing/2014/main" id="{45E90447-AF32-4C90-8940-D5EBE9F64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9" name="Freeform 35">
                <a:extLst>
                  <a:ext uri="{FF2B5EF4-FFF2-40B4-BE49-F238E27FC236}">
                    <a16:creationId xmlns:a16="http://schemas.microsoft.com/office/drawing/2014/main" id="{DFD35AB5-2871-471E-87D3-C3C024C3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0" name="Freeform 36">
                <a:extLst>
                  <a:ext uri="{FF2B5EF4-FFF2-40B4-BE49-F238E27FC236}">
                    <a16:creationId xmlns:a16="http://schemas.microsoft.com/office/drawing/2014/main" id="{60EED77B-C4CD-44DE-B7AA-472CBEE6EC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1" name="Freeform 37">
                <a:extLst>
                  <a:ext uri="{FF2B5EF4-FFF2-40B4-BE49-F238E27FC236}">
                    <a16:creationId xmlns:a16="http://schemas.microsoft.com/office/drawing/2014/main" id="{68122908-2E24-4971-A70E-29CFE95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2" name="Freeform 38">
                <a:extLst>
                  <a:ext uri="{FF2B5EF4-FFF2-40B4-BE49-F238E27FC236}">
                    <a16:creationId xmlns:a16="http://schemas.microsoft.com/office/drawing/2014/main" id="{43930918-848F-4F70-8C42-426DCCB4D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3" name="Freeform 39">
                <a:extLst>
                  <a:ext uri="{FF2B5EF4-FFF2-40B4-BE49-F238E27FC236}">
                    <a16:creationId xmlns:a16="http://schemas.microsoft.com/office/drawing/2014/main" id="{7C2C1A0B-06A1-4F89-9A58-66CAB57F1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4" name="Freeform 40">
                <a:extLst>
                  <a:ext uri="{FF2B5EF4-FFF2-40B4-BE49-F238E27FC236}">
                    <a16:creationId xmlns:a16="http://schemas.microsoft.com/office/drawing/2014/main" id="{F26FAEF0-6EA1-41B4-AC1D-0BC56E43EF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5" name="Rectangle 41">
                <a:extLst>
                  <a:ext uri="{FF2B5EF4-FFF2-40B4-BE49-F238E27FC236}">
                    <a16:creationId xmlns:a16="http://schemas.microsoft.com/office/drawing/2014/main" id="{563F085C-A9C1-47AB-9656-468B79DE5A2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grpSp>
      </p:grpSp>
      <p:grpSp>
        <p:nvGrpSpPr>
          <p:cNvPr id="134" name="Group 133">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5" name="Rectangle 134">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sp>
        <p:nvSpPr>
          <p:cNvPr id="2" name="Title 1">
            <a:extLst>
              <a:ext uri="{FF2B5EF4-FFF2-40B4-BE49-F238E27FC236}">
                <a16:creationId xmlns:a16="http://schemas.microsoft.com/office/drawing/2014/main" id="{75C90C93-5E40-6ACD-A7AD-44315FBFC1E9}"/>
              </a:ext>
            </a:extLst>
          </p:cNvPr>
          <p:cNvSpPr>
            <a:spLocks noGrp="1"/>
          </p:cNvSpPr>
          <p:nvPr>
            <p:ph type="ctrTitle"/>
          </p:nvPr>
        </p:nvSpPr>
        <p:spPr>
          <a:xfrm>
            <a:off x="6448425" y="618518"/>
            <a:ext cx="4598985" cy="1478570"/>
          </a:xfrm>
        </p:spPr>
        <p:txBody>
          <a:bodyPr vert="horz" lIns="91440" tIns="45720" rIns="91440" bIns="45720" rtlCol="0" anchor="ctr">
            <a:normAutofit/>
          </a:bodyPr>
          <a:lstStyle/>
          <a:p>
            <a:r>
              <a:rPr lang="en-US" sz="3600" dirty="0"/>
              <a:t>UVic PHARMACY EHR MANAGEMENT SYSTEM</a:t>
            </a:r>
          </a:p>
        </p:txBody>
      </p:sp>
      <p:pic>
        <p:nvPicPr>
          <p:cNvPr id="5" name="Picture 4" descr="Capsules and pills inside a glass bowl">
            <a:extLst>
              <a:ext uri="{FF2B5EF4-FFF2-40B4-BE49-F238E27FC236}">
                <a16:creationId xmlns:a16="http://schemas.microsoft.com/office/drawing/2014/main" id="{ADA06294-40FF-F406-2305-F36563D603BE}"/>
              </a:ext>
            </a:extLst>
          </p:cNvPr>
          <p:cNvPicPr>
            <a:picLocks noChangeAspect="1"/>
          </p:cNvPicPr>
          <p:nvPr/>
        </p:nvPicPr>
        <p:blipFill>
          <a:blip r:embed="rId5"/>
          <a:srcRect r="33272"/>
          <a:stretch/>
        </p:blipFill>
        <p:spPr>
          <a:xfrm>
            <a:off x="-5596" y="10"/>
            <a:ext cx="5480707" cy="6857990"/>
          </a:xfrm>
          <a:prstGeom prst="rect">
            <a:avLst/>
          </a:prstGeom>
        </p:spPr>
      </p:pic>
      <p:grpSp>
        <p:nvGrpSpPr>
          <p:cNvPr id="138" name="Group 137">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39" name="Rectangle 138">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140"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41"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42" name="Rectangle 141">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143"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44"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45"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46"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47"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48"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49"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50"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51"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52"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53"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54"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55"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56"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57"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58"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59"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60"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61"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62"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63"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64"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65"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66"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67" name="Rectangle 166">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168"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69"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70"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71"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72"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73"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74"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75"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76"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77"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78"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79" name="Rectangle 178">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180"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81"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82"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83"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84"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85"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86"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87"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88"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89"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90"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91"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92"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grpSp>
      <p:sp>
        <p:nvSpPr>
          <p:cNvPr id="3" name="Subtitle 2">
            <a:extLst>
              <a:ext uri="{FF2B5EF4-FFF2-40B4-BE49-F238E27FC236}">
                <a16:creationId xmlns:a16="http://schemas.microsoft.com/office/drawing/2014/main" id="{903B7DE6-8C66-0876-E720-2F2D440EA74B}"/>
              </a:ext>
            </a:extLst>
          </p:cNvPr>
          <p:cNvSpPr>
            <a:spLocks noGrp="1"/>
          </p:cNvSpPr>
          <p:nvPr>
            <p:ph type="subTitle" idx="1"/>
          </p:nvPr>
        </p:nvSpPr>
        <p:spPr>
          <a:xfrm>
            <a:off x="6064459" y="2367309"/>
            <a:ext cx="5288139" cy="3971717"/>
          </a:xfrm>
        </p:spPr>
        <p:txBody>
          <a:bodyPr vert="horz" lIns="91440" tIns="45720" rIns="91440" bIns="45720" rtlCol="0" anchor="t">
            <a:noAutofit/>
          </a:bodyPr>
          <a:lstStyle/>
          <a:p>
            <a:r>
              <a:rPr lang="en-US" sz="2400" dirty="0">
                <a:solidFill>
                  <a:schemeClr val="tx1"/>
                </a:solidFill>
              </a:rPr>
              <a:t>Student: Paras Rana – V01044062</a:t>
            </a:r>
          </a:p>
          <a:p>
            <a:endParaRPr lang="en-US" sz="2400" dirty="0">
              <a:solidFill>
                <a:schemeClr val="tx1"/>
              </a:solidFill>
            </a:endParaRPr>
          </a:p>
          <a:p>
            <a:r>
              <a:rPr lang="en-US" sz="2400" dirty="0">
                <a:solidFill>
                  <a:schemeClr val="tx1"/>
                </a:solidFill>
              </a:rPr>
              <a:t>HINF 200: Principles of health databased design</a:t>
            </a:r>
          </a:p>
          <a:p>
            <a:endParaRPr lang="en-US" sz="2400" dirty="0">
              <a:solidFill>
                <a:schemeClr val="tx1"/>
              </a:solidFill>
            </a:endParaRPr>
          </a:p>
          <a:p>
            <a:r>
              <a:rPr lang="en-US" sz="2400" dirty="0">
                <a:solidFill>
                  <a:schemeClr val="tx1"/>
                </a:solidFill>
              </a:rPr>
              <a:t>Instructor: Alex </a:t>
            </a:r>
            <a:r>
              <a:rPr lang="en-US" sz="2400" dirty="0" err="1">
                <a:solidFill>
                  <a:schemeClr val="tx1"/>
                </a:solidFill>
              </a:rPr>
              <a:t>kuo</a:t>
            </a:r>
            <a:endParaRPr lang="en-US" sz="2400" dirty="0">
              <a:solidFill>
                <a:schemeClr val="tx1"/>
              </a:solidFill>
            </a:endParaRPr>
          </a:p>
        </p:txBody>
      </p:sp>
      <p:pic>
        <p:nvPicPr>
          <p:cNvPr id="24" name="Graphic 23" descr="Graduation cap outline">
            <a:extLst>
              <a:ext uri="{FF2B5EF4-FFF2-40B4-BE49-F238E27FC236}">
                <a16:creationId xmlns:a16="http://schemas.microsoft.com/office/drawing/2014/main" id="{B8A1E661-E6E8-F6FC-81D1-59DD3EF6DE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4785" y="2403107"/>
            <a:ext cx="450000" cy="450000"/>
          </a:xfrm>
          <a:prstGeom prst="rect">
            <a:avLst/>
          </a:prstGeom>
        </p:spPr>
      </p:pic>
      <p:pic>
        <p:nvPicPr>
          <p:cNvPr id="87" name="Graphic 86" descr="Classroom outline">
            <a:extLst>
              <a:ext uri="{FF2B5EF4-FFF2-40B4-BE49-F238E27FC236}">
                <a16:creationId xmlns:a16="http://schemas.microsoft.com/office/drawing/2014/main" id="{6EE5CE58-96EF-1711-CEE3-1641688383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65599" y="3699120"/>
            <a:ext cx="450000" cy="450000"/>
          </a:xfrm>
          <a:prstGeom prst="rect">
            <a:avLst/>
          </a:prstGeom>
        </p:spPr>
      </p:pic>
      <p:pic>
        <p:nvPicPr>
          <p:cNvPr id="89" name="Graphic 88" descr="Professor male outline">
            <a:extLst>
              <a:ext uri="{FF2B5EF4-FFF2-40B4-BE49-F238E27FC236}">
                <a16:creationId xmlns:a16="http://schemas.microsoft.com/office/drawing/2014/main" id="{E1358AEF-129B-DB1B-A056-4C48A1A469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77760" y="5095672"/>
            <a:ext cx="450000" cy="450000"/>
          </a:xfrm>
          <a:prstGeom prst="rect">
            <a:avLst/>
          </a:prstGeom>
        </p:spPr>
      </p:pic>
      <p:pic>
        <p:nvPicPr>
          <p:cNvPr id="137" name="Graphic 136" descr="Medicine with solid fill">
            <a:extLst>
              <a:ext uri="{FF2B5EF4-FFF2-40B4-BE49-F238E27FC236}">
                <a16:creationId xmlns:a16="http://schemas.microsoft.com/office/drawing/2014/main" id="{09C9179C-3AEE-872A-D594-6751741B901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579670" y="867410"/>
            <a:ext cx="914400" cy="914400"/>
          </a:xfrm>
          <a:prstGeom prst="rect">
            <a:avLst/>
          </a:prstGeom>
        </p:spPr>
      </p:pic>
    </p:spTree>
    <p:extLst>
      <p:ext uri="{BB962C8B-B14F-4D97-AF65-F5344CB8AC3E}">
        <p14:creationId xmlns:p14="http://schemas.microsoft.com/office/powerpoint/2010/main" val="40962928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sp>
        <p:nvSpPr>
          <p:cNvPr id="2" name="Title 1">
            <a:extLst>
              <a:ext uri="{FF2B5EF4-FFF2-40B4-BE49-F238E27FC236}">
                <a16:creationId xmlns:a16="http://schemas.microsoft.com/office/drawing/2014/main" id="{558E6E95-7C97-4721-0FAF-EC0260FE64F4}"/>
              </a:ext>
            </a:extLst>
          </p:cNvPr>
          <p:cNvSpPr>
            <a:spLocks noGrp="1"/>
          </p:cNvSpPr>
          <p:nvPr>
            <p:ph type="title"/>
          </p:nvPr>
        </p:nvSpPr>
        <p:spPr>
          <a:xfrm>
            <a:off x="5044323" y="1005378"/>
            <a:ext cx="6050713" cy="1478570"/>
          </a:xfrm>
        </p:spPr>
        <p:txBody>
          <a:bodyPr>
            <a:normAutofit/>
          </a:bodyPr>
          <a:lstStyle/>
          <a:p>
            <a:pPr algn="ctr"/>
            <a:r>
              <a:rPr lang="en-GB"/>
              <a:t>Systems Demo: Prescription Management</a:t>
            </a:r>
            <a:endParaRPr lang="en-US"/>
          </a:p>
        </p:txBody>
      </p:sp>
      <p:pic>
        <p:nvPicPr>
          <p:cNvPr id="5" name="Picture 4" descr="Capsules and pills inside a glass bowl">
            <a:extLst>
              <a:ext uri="{FF2B5EF4-FFF2-40B4-BE49-F238E27FC236}">
                <a16:creationId xmlns:a16="http://schemas.microsoft.com/office/drawing/2014/main" id="{49EA2790-4A6D-E098-C2A0-D2457A31F8EA}"/>
              </a:ext>
            </a:extLst>
          </p:cNvPr>
          <p:cNvPicPr>
            <a:picLocks noChangeAspect="1"/>
          </p:cNvPicPr>
          <p:nvPr/>
        </p:nvPicPr>
        <p:blipFill>
          <a:blip r:embed="rId5"/>
          <a:srcRect r="49305"/>
          <a:stretch/>
        </p:blipFill>
        <p:spPr>
          <a:xfrm>
            <a:off x="-5597" y="10"/>
            <a:ext cx="4635583" cy="6857990"/>
          </a:xfrm>
          <a:prstGeom prst="rect">
            <a:avLst/>
          </a:prstGeom>
        </p:spPr>
      </p:pic>
      <p:grpSp>
        <p:nvGrpSpPr>
          <p:cNvPr id="14" name="Group 13">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8"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9" name="Rectangle 68">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70"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71"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72"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6"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7"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2"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2"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3" name="Rectangle 42">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44"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1"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2"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3"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4"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5" name="Rectangle 54">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56"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7"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8"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9"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0"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1"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2"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3"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4"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5"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6"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7"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8"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50F174EA-F508-C83D-AB5E-1961DBCA5CB1}"/>
              </a:ext>
            </a:extLst>
          </p:cNvPr>
          <p:cNvSpPr>
            <a:spLocks noGrp="1"/>
          </p:cNvSpPr>
          <p:nvPr>
            <p:ph idx="1"/>
          </p:nvPr>
        </p:nvSpPr>
        <p:spPr>
          <a:xfrm>
            <a:off x="5044323" y="2679699"/>
            <a:ext cx="6078453" cy="3541714"/>
          </a:xfrm>
        </p:spPr>
        <p:txBody>
          <a:bodyPr>
            <a:normAutofit/>
          </a:bodyPr>
          <a:lstStyle/>
          <a:p>
            <a:r>
              <a:rPr lang="en-GB"/>
              <a:t>The system’s prescription management feature entails the following</a:t>
            </a:r>
            <a:r>
              <a:rPr lang="en-US"/>
              <a:t>;</a:t>
            </a:r>
          </a:p>
          <a:p>
            <a:pPr lvl="1"/>
            <a:r>
              <a:rPr lang="en-US"/>
              <a:t>Recording and Storing Prescription Details</a:t>
            </a:r>
          </a:p>
          <a:p>
            <a:pPr lvl="1"/>
            <a:r>
              <a:rPr lang="en-US"/>
              <a:t>Providing Patient Information to Pharmacist.</a:t>
            </a:r>
          </a:p>
          <a:p>
            <a:pPr lvl="1"/>
            <a:r>
              <a:rPr lang="en-US"/>
              <a:t>Tracking Prescribed Drugs, and Refill Limits</a:t>
            </a:r>
            <a:endParaRPr lang="en-GB"/>
          </a:p>
        </p:txBody>
      </p:sp>
      <p:pic>
        <p:nvPicPr>
          <p:cNvPr id="13" name="Graphic 12" descr="Board Of Directors with solid fill">
            <a:extLst>
              <a:ext uri="{FF2B5EF4-FFF2-40B4-BE49-F238E27FC236}">
                <a16:creationId xmlns:a16="http://schemas.microsoft.com/office/drawing/2014/main" id="{427B2CB4-00AD-5804-E235-76B75BB471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90009" y="998538"/>
            <a:ext cx="821531" cy="821531"/>
          </a:xfrm>
          <a:prstGeom prst="rect">
            <a:avLst/>
          </a:prstGeom>
        </p:spPr>
      </p:pic>
    </p:spTree>
    <p:extLst>
      <p:ext uri="{BB962C8B-B14F-4D97-AF65-F5344CB8AC3E}">
        <p14:creationId xmlns:p14="http://schemas.microsoft.com/office/powerpoint/2010/main" val="3302126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sp>
        <p:nvSpPr>
          <p:cNvPr id="2" name="Title 1">
            <a:extLst>
              <a:ext uri="{FF2B5EF4-FFF2-40B4-BE49-F238E27FC236}">
                <a16:creationId xmlns:a16="http://schemas.microsoft.com/office/drawing/2014/main" id="{951C6240-840B-6EF6-4034-3951E6524202}"/>
              </a:ext>
            </a:extLst>
          </p:cNvPr>
          <p:cNvSpPr>
            <a:spLocks noGrp="1"/>
          </p:cNvSpPr>
          <p:nvPr>
            <p:ph type="title"/>
          </p:nvPr>
        </p:nvSpPr>
        <p:spPr>
          <a:xfrm>
            <a:off x="4996697" y="618518"/>
            <a:ext cx="6050713" cy="1478570"/>
          </a:xfrm>
        </p:spPr>
        <p:txBody>
          <a:bodyPr>
            <a:normAutofit/>
          </a:bodyPr>
          <a:lstStyle/>
          <a:p>
            <a:r>
              <a:rPr lang="en-GB"/>
              <a:t>Medication Inventory Management</a:t>
            </a:r>
            <a:endParaRPr lang="en-US"/>
          </a:p>
        </p:txBody>
      </p:sp>
      <p:pic>
        <p:nvPicPr>
          <p:cNvPr id="5" name="Picture 4" descr="Close-up unopened pill packets">
            <a:extLst>
              <a:ext uri="{FF2B5EF4-FFF2-40B4-BE49-F238E27FC236}">
                <a16:creationId xmlns:a16="http://schemas.microsoft.com/office/drawing/2014/main" id="{82855A0F-BD29-8D7E-89EE-242BF7E22A09}"/>
              </a:ext>
            </a:extLst>
          </p:cNvPr>
          <p:cNvPicPr>
            <a:picLocks noChangeAspect="1"/>
          </p:cNvPicPr>
          <p:nvPr/>
        </p:nvPicPr>
        <p:blipFill>
          <a:blip r:embed="rId5"/>
          <a:srcRect l="30805" r="24752"/>
          <a:stretch/>
        </p:blipFill>
        <p:spPr>
          <a:xfrm>
            <a:off x="-5597" y="10"/>
            <a:ext cx="4635583" cy="6857990"/>
          </a:xfrm>
          <a:prstGeom prst="rect">
            <a:avLst/>
          </a:prstGeom>
        </p:spPr>
      </p:pic>
      <p:grpSp>
        <p:nvGrpSpPr>
          <p:cNvPr id="14" name="Group 13">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8"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9" name="Rectangle 68">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70"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71"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72"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6"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7"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2"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2"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3" name="Rectangle 42">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44"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1"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2"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3"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4"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5" name="Rectangle 54">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56"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7"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8"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9"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0"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1"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2"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3"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4"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5"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6"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7"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8"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49A06B4D-9F77-96C8-D5C8-40E13E35E03C}"/>
              </a:ext>
            </a:extLst>
          </p:cNvPr>
          <p:cNvSpPr>
            <a:spLocks noGrp="1"/>
          </p:cNvSpPr>
          <p:nvPr>
            <p:ph idx="1"/>
          </p:nvPr>
        </p:nvSpPr>
        <p:spPr>
          <a:xfrm>
            <a:off x="4968958" y="2249487"/>
            <a:ext cx="6078453" cy="3541714"/>
          </a:xfrm>
        </p:spPr>
        <p:txBody>
          <a:bodyPr>
            <a:normAutofit/>
          </a:bodyPr>
          <a:lstStyle/>
          <a:p>
            <a:r>
              <a:rPr lang="en-GB"/>
              <a:t>The medication inventory management function allows the pharmacy to efficiently manage inventory.</a:t>
            </a:r>
          </a:p>
          <a:p>
            <a:r>
              <a:rPr lang="en-GB"/>
              <a:t>The functions include;</a:t>
            </a:r>
          </a:p>
          <a:p>
            <a:pPr lvl="1"/>
            <a:r>
              <a:rPr lang="en-GB"/>
              <a:t>Tracking Stock Levels of Different Drugs.</a:t>
            </a:r>
          </a:p>
          <a:p>
            <a:pPr lvl="1"/>
            <a:r>
              <a:rPr lang="en-GB"/>
              <a:t>Monitoring Expiry Dates .</a:t>
            </a:r>
          </a:p>
          <a:p>
            <a:pPr lvl="1"/>
            <a:r>
              <a:rPr lang="en-GB"/>
              <a:t>Ensuring Timely Replenishment.</a:t>
            </a:r>
            <a:endParaRPr lang="en-US"/>
          </a:p>
        </p:txBody>
      </p:sp>
      <p:pic>
        <p:nvPicPr>
          <p:cNvPr id="6" name="Graphic 5" descr="Search Inventory with solid fill">
            <a:extLst>
              <a:ext uri="{FF2B5EF4-FFF2-40B4-BE49-F238E27FC236}">
                <a16:creationId xmlns:a16="http://schemas.microsoft.com/office/drawing/2014/main" id="{B6BF9DF1-9404-4C98-C13D-F4E8E4FBD6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45448" y="963613"/>
            <a:ext cx="914400" cy="914400"/>
          </a:xfrm>
          <a:prstGeom prst="rect">
            <a:avLst/>
          </a:prstGeom>
        </p:spPr>
      </p:pic>
    </p:spTree>
    <p:extLst>
      <p:ext uri="{BB962C8B-B14F-4D97-AF65-F5344CB8AC3E}">
        <p14:creationId xmlns:p14="http://schemas.microsoft.com/office/powerpoint/2010/main" val="1528255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sp>
        <p:nvSpPr>
          <p:cNvPr id="2" name="Title 1">
            <a:extLst>
              <a:ext uri="{FF2B5EF4-FFF2-40B4-BE49-F238E27FC236}">
                <a16:creationId xmlns:a16="http://schemas.microsoft.com/office/drawing/2014/main" id="{4A86420C-C01D-C69E-DFD7-C870B5F66C1C}"/>
              </a:ext>
            </a:extLst>
          </p:cNvPr>
          <p:cNvSpPr>
            <a:spLocks noGrp="1"/>
          </p:cNvSpPr>
          <p:nvPr>
            <p:ph type="title"/>
          </p:nvPr>
        </p:nvSpPr>
        <p:spPr>
          <a:xfrm>
            <a:off x="4982411" y="867539"/>
            <a:ext cx="6050713" cy="1478570"/>
          </a:xfrm>
        </p:spPr>
        <p:txBody>
          <a:bodyPr>
            <a:normAutofit/>
          </a:bodyPr>
          <a:lstStyle/>
          <a:p>
            <a:r>
              <a:rPr lang="en-GB"/>
              <a:t>Systems Demo: Billing and Payment Processing</a:t>
            </a:r>
            <a:endParaRPr lang="en-US"/>
          </a:p>
        </p:txBody>
      </p:sp>
      <p:pic>
        <p:nvPicPr>
          <p:cNvPr id="5" name="Picture 4">
            <a:extLst>
              <a:ext uri="{FF2B5EF4-FFF2-40B4-BE49-F238E27FC236}">
                <a16:creationId xmlns:a16="http://schemas.microsoft.com/office/drawing/2014/main" id="{23264ABA-4D3D-FBEE-B476-36AFBDE671C9}"/>
              </a:ext>
            </a:extLst>
          </p:cNvPr>
          <p:cNvPicPr>
            <a:picLocks noChangeAspect="1"/>
          </p:cNvPicPr>
          <p:nvPr/>
        </p:nvPicPr>
        <p:blipFill>
          <a:blip r:embed="rId5"/>
          <a:srcRect l="19591" r="42388"/>
          <a:stretch/>
        </p:blipFill>
        <p:spPr>
          <a:xfrm>
            <a:off x="-5597" y="10"/>
            <a:ext cx="4635583" cy="6857990"/>
          </a:xfrm>
          <a:prstGeom prst="rect">
            <a:avLst/>
          </a:prstGeom>
        </p:spPr>
      </p:pic>
      <p:grpSp>
        <p:nvGrpSpPr>
          <p:cNvPr id="14" name="Group 13">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8"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9" name="Rectangle 68">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70"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71"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72"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6"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7"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2"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2"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3" name="Rectangle 42">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44"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1"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2"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3"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4"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5" name="Rectangle 54">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56"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7"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8"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9"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0"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1"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2"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3"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4"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5"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6"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7"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8"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55F9D086-7A97-6F1E-3683-6A09AC7233B8}"/>
              </a:ext>
            </a:extLst>
          </p:cNvPr>
          <p:cNvSpPr>
            <a:spLocks noGrp="1"/>
          </p:cNvSpPr>
          <p:nvPr>
            <p:ph idx="1"/>
          </p:nvPr>
        </p:nvSpPr>
        <p:spPr>
          <a:xfrm>
            <a:off x="5006223" y="2847036"/>
            <a:ext cx="6078453" cy="3541714"/>
          </a:xfrm>
        </p:spPr>
        <p:txBody>
          <a:bodyPr>
            <a:normAutofit/>
          </a:bodyPr>
          <a:lstStyle/>
          <a:p>
            <a:r>
              <a:rPr lang="en-GB"/>
              <a:t>The Billing and Payment Processing feature has the following functions:</a:t>
            </a:r>
          </a:p>
          <a:p>
            <a:pPr lvl="1"/>
            <a:r>
              <a:rPr lang="en-GB"/>
              <a:t>Calculating Total Costs </a:t>
            </a:r>
          </a:p>
          <a:p>
            <a:pPr lvl="1"/>
            <a:r>
              <a:rPr lang="en-GB"/>
              <a:t>Generating Billing Statements</a:t>
            </a:r>
          </a:p>
          <a:p>
            <a:pPr lvl="1"/>
            <a:r>
              <a:rPr lang="en-GB"/>
              <a:t>Customer and Insurance Payment Processing</a:t>
            </a:r>
            <a:endParaRPr lang="en-US"/>
          </a:p>
        </p:txBody>
      </p:sp>
      <p:pic>
        <p:nvPicPr>
          <p:cNvPr id="6" name="Graphic 5" descr="Flying Money with solid fill">
            <a:extLst>
              <a:ext uri="{FF2B5EF4-FFF2-40B4-BE49-F238E27FC236}">
                <a16:creationId xmlns:a16="http://schemas.microsoft.com/office/drawing/2014/main" id="{6A09D40E-90C0-8403-9BFE-25653224D3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70407" y="1148918"/>
            <a:ext cx="914400" cy="914400"/>
          </a:xfrm>
          <a:prstGeom prst="rect">
            <a:avLst/>
          </a:prstGeom>
        </p:spPr>
      </p:pic>
    </p:spTree>
    <p:extLst>
      <p:ext uri="{BB962C8B-B14F-4D97-AF65-F5344CB8AC3E}">
        <p14:creationId xmlns:p14="http://schemas.microsoft.com/office/powerpoint/2010/main" val="10875019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4218AB0-A36E-751A-BF32-C96C0CF47519}"/>
              </a:ext>
            </a:extLst>
          </p:cNvPr>
          <p:cNvSpPr>
            <a:spLocks noGrp="1"/>
          </p:cNvSpPr>
          <p:nvPr>
            <p:ph type="title"/>
          </p:nvPr>
        </p:nvSpPr>
        <p:spPr>
          <a:xfrm>
            <a:off x="1071403" y="1223315"/>
            <a:ext cx="3059969" cy="3034145"/>
          </a:xfrm>
        </p:spPr>
        <p:txBody>
          <a:bodyPr>
            <a:normAutofit/>
          </a:bodyPr>
          <a:lstStyle/>
          <a:p>
            <a:r>
              <a:rPr lang="en-GB"/>
              <a:t>Issues in Conducting the Project</a:t>
            </a:r>
            <a:endParaRPr lang="en-US"/>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FB1708-B53D-6C6B-726D-E39FE97491E0}"/>
              </a:ext>
            </a:extLst>
          </p:cNvPr>
          <p:cNvSpPr>
            <a:spLocks noGrp="1"/>
          </p:cNvSpPr>
          <p:nvPr>
            <p:ph idx="1"/>
          </p:nvPr>
        </p:nvSpPr>
        <p:spPr>
          <a:xfrm>
            <a:off x="5310719" y="1667704"/>
            <a:ext cx="5831944" cy="4697413"/>
          </a:xfrm>
        </p:spPr>
        <p:txBody>
          <a:bodyPr vert="horz" lIns="91440" tIns="45720" rIns="91440" bIns="45720" rtlCol="0" anchor="t">
            <a:normAutofit/>
          </a:bodyPr>
          <a:lstStyle/>
          <a:p>
            <a:r>
              <a:rPr lang="en-GB" dirty="0"/>
              <a:t>The following concerns and challenges were encountered in the project</a:t>
            </a:r>
          </a:p>
          <a:p>
            <a:pPr lvl="1"/>
            <a:r>
              <a:rPr lang="en-GB" dirty="0"/>
              <a:t>Patient data security and privacy concerns.</a:t>
            </a:r>
          </a:p>
          <a:p>
            <a:pPr lvl="1"/>
            <a:r>
              <a:rPr lang="en-GB" dirty="0"/>
              <a:t>Challenges in integration with existing systems.</a:t>
            </a:r>
          </a:p>
          <a:p>
            <a:pPr lvl="1"/>
            <a:r>
              <a:rPr lang="en-GB" dirty="0"/>
              <a:t>Challenges with Regulatory Concerns.</a:t>
            </a:r>
          </a:p>
          <a:p>
            <a:pPr lvl="1"/>
            <a:r>
              <a:rPr lang="en-GB" dirty="0"/>
              <a:t>User Training and Adoption.</a:t>
            </a:r>
            <a:endParaRPr lang="en-US" dirty="0"/>
          </a:p>
        </p:txBody>
      </p:sp>
      <p:pic>
        <p:nvPicPr>
          <p:cNvPr id="5" name="Graphic 4" descr="Tools with solid fill">
            <a:extLst>
              <a:ext uri="{FF2B5EF4-FFF2-40B4-BE49-F238E27FC236}">
                <a16:creationId xmlns:a16="http://schemas.microsoft.com/office/drawing/2014/main" id="{5825A31F-9C1B-70E8-3508-0229310C1C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5342" y="4186130"/>
            <a:ext cx="914400" cy="914400"/>
          </a:xfrm>
          <a:prstGeom prst="rect">
            <a:avLst/>
          </a:prstGeom>
        </p:spPr>
      </p:pic>
    </p:spTree>
    <p:extLst>
      <p:ext uri="{BB962C8B-B14F-4D97-AF65-F5344CB8AC3E}">
        <p14:creationId xmlns:p14="http://schemas.microsoft.com/office/powerpoint/2010/main" val="2411192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sp>
        <p:nvSpPr>
          <p:cNvPr id="2" name="Title 1">
            <a:extLst>
              <a:ext uri="{FF2B5EF4-FFF2-40B4-BE49-F238E27FC236}">
                <a16:creationId xmlns:a16="http://schemas.microsoft.com/office/drawing/2014/main" id="{4EB7F35C-BD88-B433-0654-A4A1AF067062}"/>
              </a:ext>
            </a:extLst>
          </p:cNvPr>
          <p:cNvSpPr>
            <a:spLocks noGrp="1"/>
          </p:cNvSpPr>
          <p:nvPr>
            <p:ph type="title"/>
          </p:nvPr>
        </p:nvSpPr>
        <p:spPr>
          <a:xfrm>
            <a:off x="4996697" y="618518"/>
            <a:ext cx="6050713" cy="1478570"/>
          </a:xfrm>
        </p:spPr>
        <p:txBody>
          <a:bodyPr>
            <a:normAutofit/>
          </a:bodyPr>
          <a:lstStyle/>
          <a:p>
            <a:r>
              <a:rPr lang="en-GB"/>
              <a:t>Lessons Learned</a:t>
            </a:r>
            <a:endParaRPr lang="en-US"/>
          </a:p>
        </p:txBody>
      </p:sp>
      <p:pic>
        <p:nvPicPr>
          <p:cNvPr id="5" name="Picture 4" descr="Person holding a puzzle piece">
            <a:extLst>
              <a:ext uri="{FF2B5EF4-FFF2-40B4-BE49-F238E27FC236}">
                <a16:creationId xmlns:a16="http://schemas.microsoft.com/office/drawing/2014/main" id="{7B65DFAA-D1E7-73F2-DD28-0CAD42608953}"/>
              </a:ext>
            </a:extLst>
          </p:cNvPr>
          <p:cNvPicPr>
            <a:picLocks noChangeAspect="1"/>
          </p:cNvPicPr>
          <p:nvPr/>
        </p:nvPicPr>
        <p:blipFill>
          <a:blip r:embed="rId5"/>
          <a:srcRect l="27276" r="26928" b="-1"/>
          <a:stretch/>
        </p:blipFill>
        <p:spPr>
          <a:xfrm>
            <a:off x="-5597" y="10"/>
            <a:ext cx="4635583" cy="6857990"/>
          </a:xfrm>
          <a:prstGeom prst="rect">
            <a:avLst/>
          </a:prstGeom>
        </p:spPr>
      </p:pic>
      <p:grpSp>
        <p:nvGrpSpPr>
          <p:cNvPr id="14" name="Group 13">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8"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9" name="Rectangle 68">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70"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71"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72"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6"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7"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2"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2"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3" name="Rectangle 42">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44"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1"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2"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3"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4"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5" name="Rectangle 54">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56"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7"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8"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9"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0"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1"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2"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3"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4"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5"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6"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7"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8"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EEC2BDB5-259F-B080-D47C-3F9B72307C34}"/>
              </a:ext>
            </a:extLst>
          </p:cNvPr>
          <p:cNvSpPr>
            <a:spLocks noGrp="1"/>
          </p:cNvSpPr>
          <p:nvPr>
            <p:ph idx="1"/>
          </p:nvPr>
        </p:nvSpPr>
        <p:spPr>
          <a:xfrm>
            <a:off x="4968958" y="2249487"/>
            <a:ext cx="6078453" cy="3541714"/>
          </a:xfrm>
        </p:spPr>
        <p:txBody>
          <a:bodyPr>
            <a:normAutofit/>
          </a:bodyPr>
          <a:lstStyle/>
          <a:p>
            <a:r>
              <a:rPr lang="en-GB"/>
              <a:t>Importance of Comprehensive Planning and Research.</a:t>
            </a:r>
          </a:p>
          <a:p>
            <a:r>
              <a:rPr lang="en-GB"/>
              <a:t>The need for updated data security measures and access control.</a:t>
            </a:r>
          </a:p>
          <a:p>
            <a:r>
              <a:rPr lang="en-GB"/>
              <a:t>The value of User-Feedback and Training.</a:t>
            </a:r>
          </a:p>
          <a:p>
            <a:r>
              <a:rPr lang="en-GB"/>
              <a:t>The advantages of cross-functional collaboration. </a:t>
            </a:r>
            <a:endParaRPr lang="en-US"/>
          </a:p>
        </p:txBody>
      </p:sp>
      <p:pic>
        <p:nvPicPr>
          <p:cNvPr id="6" name="Graphic 5" descr="Idea with solid fill">
            <a:extLst>
              <a:ext uri="{FF2B5EF4-FFF2-40B4-BE49-F238E27FC236}">
                <a16:creationId xmlns:a16="http://schemas.microsoft.com/office/drawing/2014/main" id="{7945A67D-A301-D468-1468-9ED13D5F2E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96475" y="839933"/>
            <a:ext cx="914400" cy="914400"/>
          </a:xfrm>
          <a:prstGeom prst="rect">
            <a:avLst/>
          </a:prstGeom>
        </p:spPr>
      </p:pic>
    </p:spTree>
    <p:extLst>
      <p:ext uri="{BB962C8B-B14F-4D97-AF65-F5344CB8AC3E}">
        <p14:creationId xmlns:p14="http://schemas.microsoft.com/office/powerpoint/2010/main" val="27574884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C543-4A23-AC9D-8641-0145518F50A4}"/>
              </a:ext>
            </a:extLst>
          </p:cNvPr>
          <p:cNvSpPr>
            <a:spLocks noGrp="1"/>
          </p:cNvSpPr>
          <p:nvPr>
            <p:ph type="title"/>
          </p:nvPr>
        </p:nvSpPr>
        <p:spPr/>
        <p:txBody>
          <a:bodyPr/>
          <a:lstStyle/>
          <a:p>
            <a:r>
              <a:rPr lang="en-GB"/>
              <a:t>Conclusion : Q&amp;A Session</a:t>
            </a:r>
            <a:endParaRPr lang="en-US"/>
          </a:p>
        </p:txBody>
      </p:sp>
      <p:graphicFrame>
        <p:nvGraphicFramePr>
          <p:cNvPr id="5" name="Content Placeholder 2">
            <a:extLst>
              <a:ext uri="{FF2B5EF4-FFF2-40B4-BE49-F238E27FC236}">
                <a16:creationId xmlns:a16="http://schemas.microsoft.com/office/drawing/2014/main" id="{2062E9D6-8BF8-28D0-7FA2-25F9C057461F}"/>
              </a:ext>
            </a:extLst>
          </p:cNvPr>
          <p:cNvGraphicFramePr>
            <a:graphicFrameLocks noGrp="1"/>
          </p:cNvGraphicFramePr>
          <p:nvPr>
            <p:ph idx="1"/>
            <p:extLst>
              <p:ext uri="{D42A27DB-BD31-4B8C-83A1-F6EECF244321}">
                <p14:modId xmlns:p14="http://schemas.microsoft.com/office/powerpoint/2010/main" val="3307078893"/>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8994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EECE-E116-6C6E-0F0B-D8EEC9AB185F}"/>
              </a:ext>
            </a:extLst>
          </p:cNvPr>
          <p:cNvSpPr>
            <a:spLocks noGrp="1"/>
          </p:cNvSpPr>
          <p:nvPr>
            <p:ph type="title"/>
          </p:nvPr>
        </p:nvSpPr>
        <p:spPr>
          <a:xfrm>
            <a:off x="2166650" y="641608"/>
            <a:ext cx="9905998" cy="1478570"/>
          </a:xfrm>
        </p:spPr>
        <p:txBody>
          <a:bodyPr>
            <a:normAutofit/>
          </a:bodyPr>
          <a:lstStyle/>
          <a:p>
            <a:r>
              <a:rPr lang="en-GB"/>
              <a:t>Background Information</a:t>
            </a:r>
            <a:endParaRPr lang="en-US"/>
          </a:p>
        </p:txBody>
      </p:sp>
      <p:graphicFrame>
        <p:nvGraphicFramePr>
          <p:cNvPr id="5" name="Content Placeholder 2">
            <a:extLst>
              <a:ext uri="{FF2B5EF4-FFF2-40B4-BE49-F238E27FC236}">
                <a16:creationId xmlns:a16="http://schemas.microsoft.com/office/drawing/2014/main" id="{41418118-3DCC-F287-97A2-CB217F9D6D18}"/>
              </a:ext>
            </a:extLst>
          </p:cNvPr>
          <p:cNvGraphicFramePr>
            <a:graphicFrameLocks noGrp="1"/>
          </p:cNvGraphicFramePr>
          <p:nvPr>
            <p:ph idx="1"/>
            <p:extLst>
              <p:ext uri="{D42A27DB-BD31-4B8C-83A1-F6EECF244321}">
                <p14:modId xmlns:p14="http://schemas.microsoft.com/office/powerpoint/2010/main" val="3972474720"/>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Postit Notes with solid fill">
            <a:extLst>
              <a:ext uri="{FF2B5EF4-FFF2-40B4-BE49-F238E27FC236}">
                <a16:creationId xmlns:a16="http://schemas.microsoft.com/office/drawing/2014/main" id="{B04CB883-811F-E64A-84BE-EAAFD66A561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66104" y="926379"/>
            <a:ext cx="740159" cy="740159"/>
          </a:xfrm>
          <a:prstGeom prst="rect">
            <a:avLst/>
          </a:prstGeom>
        </p:spPr>
      </p:pic>
    </p:spTree>
    <p:extLst>
      <p:ext uri="{BB962C8B-B14F-4D97-AF65-F5344CB8AC3E}">
        <p14:creationId xmlns:p14="http://schemas.microsoft.com/office/powerpoint/2010/main" val="2703906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1B6D-E33B-2882-DAA8-5525EB52BDF9}"/>
              </a:ext>
            </a:extLst>
          </p:cNvPr>
          <p:cNvSpPr>
            <a:spLocks noGrp="1"/>
          </p:cNvSpPr>
          <p:nvPr>
            <p:ph type="title"/>
          </p:nvPr>
        </p:nvSpPr>
        <p:spPr>
          <a:xfrm>
            <a:off x="535020" y="685800"/>
            <a:ext cx="3612909" cy="5105400"/>
          </a:xfrm>
        </p:spPr>
        <p:txBody>
          <a:bodyPr>
            <a:normAutofit/>
          </a:bodyPr>
          <a:lstStyle/>
          <a:p>
            <a:pPr algn="ctr"/>
            <a:r>
              <a:rPr lang="en-GB">
                <a:solidFill>
                  <a:srgbClr val="FFFFFF"/>
                </a:solidFill>
              </a:rPr>
              <a:t>Objectives and Goals of  Pharmacy EHR System</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18B143A3-DFB2-A263-E8B1-30DD063017AE}"/>
              </a:ext>
            </a:extLst>
          </p:cNvPr>
          <p:cNvGraphicFramePr>
            <a:graphicFrameLocks noGrp="1"/>
          </p:cNvGraphicFramePr>
          <p:nvPr>
            <p:ph idx="1"/>
            <p:extLst>
              <p:ext uri="{D42A27DB-BD31-4B8C-83A1-F6EECF244321}">
                <p14:modId xmlns:p14="http://schemas.microsoft.com/office/powerpoint/2010/main" val="64198788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Target Audience with solid fill">
            <a:extLst>
              <a:ext uri="{FF2B5EF4-FFF2-40B4-BE49-F238E27FC236}">
                <a16:creationId xmlns:a16="http://schemas.microsoft.com/office/drawing/2014/main" id="{B303D1B0-D89D-199A-494D-8EDB61E158D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45673" y="4315691"/>
            <a:ext cx="914400" cy="914400"/>
          </a:xfrm>
          <a:prstGeom prst="rect">
            <a:avLst/>
          </a:prstGeom>
        </p:spPr>
      </p:pic>
    </p:spTree>
    <p:extLst>
      <p:ext uri="{BB962C8B-B14F-4D97-AF65-F5344CB8AC3E}">
        <p14:creationId xmlns:p14="http://schemas.microsoft.com/office/powerpoint/2010/main" val="31782271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9913-CF3B-69C0-4AA4-CBE738B2EFDD}"/>
              </a:ext>
            </a:extLst>
          </p:cNvPr>
          <p:cNvSpPr>
            <a:spLocks noGrp="1"/>
          </p:cNvSpPr>
          <p:nvPr>
            <p:ph type="title"/>
          </p:nvPr>
        </p:nvSpPr>
        <p:spPr/>
        <p:txBody>
          <a:bodyPr/>
          <a:lstStyle/>
          <a:p>
            <a:pPr algn="ctr"/>
            <a:r>
              <a:rPr lang="en-GB"/>
              <a:t>Scope of the Project</a:t>
            </a:r>
            <a:endParaRPr lang="en-US"/>
          </a:p>
        </p:txBody>
      </p:sp>
      <p:graphicFrame>
        <p:nvGraphicFramePr>
          <p:cNvPr id="21" name="Content Placeholder 2">
            <a:extLst>
              <a:ext uri="{FF2B5EF4-FFF2-40B4-BE49-F238E27FC236}">
                <a16:creationId xmlns:a16="http://schemas.microsoft.com/office/drawing/2014/main" id="{B16A37F4-AC23-D327-837F-A1D24B0A680A}"/>
              </a:ext>
            </a:extLst>
          </p:cNvPr>
          <p:cNvGraphicFramePr>
            <a:graphicFrameLocks noGrp="1"/>
          </p:cNvGraphicFramePr>
          <p:nvPr>
            <p:ph idx="1"/>
            <p:extLst>
              <p:ext uri="{D42A27DB-BD31-4B8C-83A1-F6EECF244321}">
                <p14:modId xmlns:p14="http://schemas.microsoft.com/office/powerpoint/2010/main" val="116951767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List with solid fill">
            <a:extLst>
              <a:ext uri="{FF2B5EF4-FFF2-40B4-BE49-F238E27FC236}">
                <a16:creationId xmlns:a16="http://schemas.microsoft.com/office/drawing/2014/main" id="{1A29AB23-67DF-8F7C-7E1C-91BD6F4751A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04655" y="942167"/>
            <a:ext cx="789709" cy="789709"/>
          </a:xfrm>
          <a:prstGeom prst="rect">
            <a:avLst/>
          </a:prstGeom>
        </p:spPr>
      </p:pic>
    </p:spTree>
    <p:extLst>
      <p:ext uri="{BB962C8B-B14F-4D97-AF65-F5344CB8AC3E}">
        <p14:creationId xmlns:p14="http://schemas.microsoft.com/office/powerpoint/2010/main" val="22775192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8" name="Rectangle 77">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sp>
        <p:nvSpPr>
          <p:cNvPr id="2" name="Title 1">
            <a:extLst>
              <a:ext uri="{FF2B5EF4-FFF2-40B4-BE49-F238E27FC236}">
                <a16:creationId xmlns:a16="http://schemas.microsoft.com/office/drawing/2014/main" id="{0FE5E41E-73BC-04A1-8DEA-A02D390A1239}"/>
              </a:ext>
            </a:extLst>
          </p:cNvPr>
          <p:cNvSpPr>
            <a:spLocks noGrp="1"/>
          </p:cNvSpPr>
          <p:nvPr>
            <p:ph type="title"/>
          </p:nvPr>
        </p:nvSpPr>
        <p:spPr>
          <a:xfrm>
            <a:off x="4996697" y="618518"/>
            <a:ext cx="6050713" cy="1478570"/>
          </a:xfrm>
        </p:spPr>
        <p:txBody>
          <a:bodyPr>
            <a:normAutofit/>
          </a:bodyPr>
          <a:lstStyle/>
          <a:p>
            <a:r>
              <a:rPr lang="en-GB"/>
              <a:t>System Design</a:t>
            </a:r>
            <a:endParaRPr lang="en-US"/>
          </a:p>
        </p:txBody>
      </p:sp>
      <p:pic>
        <p:nvPicPr>
          <p:cNvPr id="5" name="Picture 4">
            <a:extLst>
              <a:ext uri="{FF2B5EF4-FFF2-40B4-BE49-F238E27FC236}">
                <a16:creationId xmlns:a16="http://schemas.microsoft.com/office/drawing/2014/main" id="{3CB26290-A0EF-B9E9-9F16-3B5891825CF7}"/>
              </a:ext>
            </a:extLst>
          </p:cNvPr>
          <p:cNvPicPr>
            <a:picLocks noChangeAspect="1"/>
          </p:cNvPicPr>
          <p:nvPr/>
        </p:nvPicPr>
        <p:blipFill>
          <a:blip r:embed="rId5"/>
          <a:srcRect l="14108" r="47871"/>
          <a:stretch/>
        </p:blipFill>
        <p:spPr>
          <a:xfrm>
            <a:off x="-5597" y="10"/>
            <a:ext cx="4635583" cy="6857990"/>
          </a:xfrm>
          <a:prstGeom prst="rect">
            <a:avLst/>
          </a:prstGeom>
        </p:spPr>
      </p:pic>
      <p:grpSp>
        <p:nvGrpSpPr>
          <p:cNvPr id="81" name="Group 80">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82" name="Rectangle 81">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83"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4"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5" name="Rectangle 84">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86"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7"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8"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9"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0"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1"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2"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3"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4"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5"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6"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7"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8"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9"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0"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1"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2"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3"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4"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5"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6"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7"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8"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9"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0" name="Rectangle 109">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111"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2"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3"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4"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5"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6"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7"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8"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9"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0"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1"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2" name="Rectangle 121">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123"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4"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5"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6"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7"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8"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9"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0"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1"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2"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3"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4"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5"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F3904D86-97F5-E12F-5E98-C54F8841B1AA}"/>
              </a:ext>
            </a:extLst>
          </p:cNvPr>
          <p:cNvSpPr>
            <a:spLocks noGrp="1"/>
          </p:cNvSpPr>
          <p:nvPr>
            <p:ph idx="1"/>
          </p:nvPr>
        </p:nvSpPr>
        <p:spPr>
          <a:xfrm>
            <a:off x="4968958" y="2249487"/>
            <a:ext cx="6078453" cy="3541714"/>
          </a:xfrm>
        </p:spPr>
        <p:txBody>
          <a:bodyPr vert="horz" lIns="91440" tIns="45720" rIns="91440" bIns="45720" rtlCol="0" anchor="t">
            <a:normAutofit/>
          </a:bodyPr>
          <a:lstStyle/>
          <a:p>
            <a:r>
              <a:rPr lang="en-GB"/>
              <a:t>The System Design refers to the Key features and functions of the system. The proposed prototype has the following features and functions</a:t>
            </a:r>
          </a:p>
          <a:p>
            <a:pPr lvl="1"/>
            <a:r>
              <a:rPr lang="en-GB"/>
              <a:t>Patient Registration and Management.</a:t>
            </a:r>
          </a:p>
          <a:p>
            <a:pPr lvl="1"/>
            <a:r>
              <a:rPr lang="en-GB"/>
              <a:t>Prescription Handling.</a:t>
            </a:r>
          </a:p>
          <a:p>
            <a:pPr lvl="1"/>
            <a:r>
              <a:rPr lang="en-GB"/>
              <a:t>Medical Inventory Management</a:t>
            </a:r>
          </a:p>
          <a:p>
            <a:pPr lvl="1"/>
            <a:r>
              <a:rPr lang="en-GB"/>
              <a:t>Billing and Insurance Processing</a:t>
            </a:r>
            <a:endParaRPr lang="en-US"/>
          </a:p>
        </p:txBody>
      </p:sp>
      <p:pic>
        <p:nvPicPr>
          <p:cNvPr id="6" name="Graphic 5" descr="Network diagram with solid fill">
            <a:extLst>
              <a:ext uri="{FF2B5EF4-FFF2-40B4-BE49-F238E27FC236}">
                <a16:creationId xmlns:a16="http://schemas.microsoft.com/office/drawing/2014/main" id="{D7B239F5-5418-4FB7-2557-48B4236B2E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8297629" y="859115"/>
            <a:ext cx="914400" cy="914400"/>
          </a:xfrm>
          <a:prstGeom prst="rect">
            <a:avLst/>
          </a:prstGeom>
        </p:spPr>
      </p:pic>
    </p:spTree>
    <p:extLst>
      <p:ext uri="{BB962C8B-B14F-4D97-AF65-F5344CB8AC3E}">
        <p14:creationId xmlns:p14="http://schemas.microsoft.com/office/powerpoint/2010/main" val="21139412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4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1366CF3-576C-7BB6-4A4D-CE7BA198E7BA}"/>
              </a:ext>
            </a:extLst>
          </p:cNvPr>
          <p:cNvSpPr>
            <a:spLocks noGrp="1"/>
          </p:cNvSpPr>
          <p:nvPr>
            <p:ph type="title"/>
          </p:nvPr>
        </p:nvSpPr>
        <p:spPr>
          <a:xfrm>
            <a:off x="910353" y="1012825"/>
            <a:ext cx="3910877" cy="2642320"/>
          </a:xfrm>
        </p:spPr>
        <p:txBody>
          <a:bodyPr>
            <a:normAutofit/>
          </a:bodyPr>
          <a:lstStyle/>
          <a:p>
            <a:r>
              <a:rPr lang="en-GB" sz="3100"/>
              <a:t>Methodology</a:t>
            </a:r>
            <a:endParaRPr lang="en-US" sz="310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ED2DC0-650C-861E-2BD6-AA64B19A6070}"/>
              </a:ext>
            </a:extLst>
          </p:cNvPr>
          <p:cNvSpPr>
            <a:spLocks noGrp="1"/>
          </p:cNvSpPr>
          <p:nvPr>
            <p:ph idx="1"/>
          </p:nvPr>
        </p:nvSpPr>
        <p:spPr>
          <a:xfrm>
            <a:off x="5215467" y="1093788"/>
            <a:ext cx="5831944" cy="4697413"/>
          </a:xfrm>
        </p:spPr>
        <p:txBody>
          <a:bodyPr vert="horz" lIns="91440" tIns="45720" rIns="91440" bIns="45720" rtlCol="0" anchor="t">
            <a:normAutofit lnSpcReduction="10000"/>
          </a:bodyPr>
          <a:lstStyle/>
          <a:p>
            <a:pPr>
              <a:lnSpc>
                <a:spcPct val="110000"/>
              </a:lnSpc>
            </a:pPr>
            <a:r>
              <a:rPr lang="en-GB"/>
              <a:t>The UVic Pharmacy EHR Management System Project utilized  the following methodology</a:t>
            </a:r>
          </a:p>
          <a:p>
            <a:pPr lvl="1">
              <a:lnSpc>
                <a:spcPct val="110000"/>
              </a:lnSpc>
            </a:pPr>
            <a:r>
              <a:rPr lang="en-GB"/>
              <a:t>Research and Planning  - Understand EHR  Systems and Solutions</a:t>
            </a:r>
          </a:p>
          <a:p>
            <a:pPr lvl="1">
              <a:lnSpc>
                <a:spcPct val="110000"/>
              </a:lnSpc>
            </a:pPr>
            <a:r>
              <a:rPr lang="en-GB"/>
              <a:t>System Design – Features and Functionality.</a:t>
            </a:r>
          </a:p>
          <a:p>
            <a:pPr lvl="1">
              <a:lnSpc>
                <a:spcPct val="110000"/>
              </a:lnSpc>
            </a:pPr>
            <a:r>
              <a:rPr lang="en-GB"/>
              <a:t>Development and Customization – Pharmacy  Environment. </a:t>
            </a:r>
          </a:p>
          <a:p>
            <a:pPr lvl="1">
              <a:lnSpc>
                <a:spcPct val="110000"/>
              </a:lnSpc>
            </a:pPr>
            <a:r>
              <a:rPr lang="en-GB"/>
              <a:t>Testing and Quality Assurance – Obtain Feedback from Stakeholders.</a:t>
            </a:r>
          </a:p>
          <a:p>
            <a:pPr lvl="1">
              <a:lnSpc>
                <a:spcPct val="110000"/>
              </a:lnSpc>
            </a:pPr>
            <a:r>
              <a:rPr lang="en-GB"/>
              <a:t>Deployment and Training  - Integration of Pharmacy EHR System into pharmacy operations and training staff how to use it. </a:t>
            </a:r>
            <a:endParaRPr lang="en-US"/>
          </a:p>
        </p:txBody>
      </p:sp>
      <p:pic>
        <p:nvPicPr>
          <p:cNvPr id="30" name="Graphic 29" descr="Circles with arrows with solid fill">
            <a:extLst>
              <a:ext uri="{FF2B5EF4-FFF2-40B4-BE49-F238E27FC236}">
                <a16:creationId xmlns:a16="http://schemas.microsoft.com/office/drawing/2014/main" id="{084674D3-0C7B-8BBF-8D91-C7E4C95DCE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0079" y="2916586"/>
            <a:ext cx="1564927" cy="1564927"/>
          </a:xfrm>
          <a:prstGeom prst="rect">
            <a:avLst/>
          </a:prstGeom>
        </p:spPr>
      </p:pic>
    </p:spTree>
    <p:extLst>
      <p:ext uri="{BB962C8B-B14F-4D97-AF65-F5344CB8AC3E}">
        <p14:creationId xmlns:p14="http://schemas.microsoft.com/office/powerpoint/2010/main" val="4173894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C95A-AD94-31D8-AB4F-CD1D2AF9D9BE}"/>
              </a:ext>
            </a:extLst>
          </p:cNvPr>
          <p:cNvSpPr>
            <a:spLocks noGrp="1"/>
          </p:cNvSpPr>
          <p:nvPr>
            <p:ph type="title"/>
          </p:nvPr>
        </p:nvSpPr>
        <p:spPr>
          <a:xfrm>
            <a:off x="4612474" y="-4572"/>
            <a:ext cx="7495762" cy="1143000"/>
          </a:xfrm>
        </p:spPr>
        <p:txBody>
          <a:bodyPr/>
          <a:lstStyle/>
          <a:p>
            <a:r>
              <a:rPr lang="en-GB"/>
              <a:t>ERD Design</a:t>
            </a:r>
            <a:endParaRPr lang="en-US"/>
          </a:p>
        </p:txBody>
      </p:sp>
      <p:pic>
        <p:nvPicPr>
          <p:cNvPr id="4" name="Graphic 3" descr="Web design with solid fill">
            <a:extLst>
              <a:ext uri="{FF2B5EF4-FFF2-40B4-BE49-F238E27FC236}">
                <a16:creationId xmlns:a16="http://schemas.microsoft.com/office/drawing/2014/main" id="{3C835E38-F8FB-1452-FDDF-69FCAE3C7D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2657" y="159951"/>
            <a:ext cx="813954" cy="813954"/>
          </a:xfrm>
          <a:prstGeom prst="rect">
            <a:avLst/>
          </a:prstGeom>
        </p:spPr>
      </p:pic>
      <p:pic>
        <p:nvPicPr>
          <p:cNvPr id="7" name="Content Placeholder 6" descr="A screenshot of a computer screen&#10;&#10;Description automatically generated">
            <a:extLst>
              <a:ext uri="{FF2B5EF4-FFF2-40B4-BE49-F238E27FC236}">
                <a16:creationId xmlns:a16="http://schemas.microsoft.com/office/drawing/2014/main" id="{6021D4F9-1933-2150-F31E-CCDBE2988A27}"/>
              </a:ext>
            </a:extLst>
          </p:cNvPr>
          <p:cNvPicPr>
            <a:picLocks noGrp="1" noChangeAspect="1"/>
          </p:cNvPicPr>
          <p:nvPr>
            <p:ph idx="1"/>
          </p:nvPr>
        </p:nvPicPr>
        <p:blipFill>
          <a:blip r:embed="rId5"/>
          <a:stretch>
            <a:fillRect/>
          </a:stretch>
        </p:blipFill>
        <p:spPr>
          <a:xfrm>
            <a:off x="846136" y="887179"/>
            <a:ext cx="10506075" cy="5799604"/>
          </a:xfrm>
        </p:spPr>
      </p:pic>
    </p:spTree>
    <p:extLst>
      <p:ext uri="{BB962C8B-B14F-4D97-AF65-F5344CB8AC3E}">
        <p14:creationId xmlns:p14="http://schemas.microsoft.com/office/powerpoint/2010/main" val="23424863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4" name="Picture 2">
            <a:extLst>
              <a:ext uri="{FF2B5EF4-FFF2-40B4-BE49-F238E27FC236}">
                <a16:creationId xmlns:a16="http://schemas.microsoft.com/office/drawing/2014/main" id="{A725256B-14D4-4D13-99C3-67DB4DB08B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46" name="Group 45">
            <a:extLst>
              <a:ext uri="{FF2B5EF4-FFF2-40B4-BE49-F238E27FC236}">
                <a16:creationId xmlns:a16="http://schemas.microsoft.com/office/drawing/2014/main" id="{63B162F2-B930-47F6-A9DC-B50E364544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47" name="Rectangle 5">
              <a:extLst>
                <a:ext uri="{FF2B5EF4-FFF2-40B4-BE49-F238E27FC236}">
                  <a16:creationId xmlns:a16="http://schemas.microsoft.com/office/drawing/2014/main" id="{6D0E7CA2-3FE6-4654-9900-A471C13122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8" name="Freeform 6">
              <a:extLst>
                <a:ext uri="{FF2B5EF4-FFF2-40B4-BE49-F238E27FC236}">
                  <a16:creationId xmlns:a16="http://schemas.microsoft.com/office/drawing/2014/main" id="{55AD5E0D-76E5-49B6-BC6B-0E05F9F60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7">
              <a:extLst>
                <a:ext uri="{FF2B5EF4-FFF2-40B4-BE49-F238E27FC236}">
                  <a16:creationId xmlns:a16="http://schemas.microsoft.com/office/drawing/2014/main" id="{0C9EF950-31D2-48DF-ACA2-E34AD353DE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Rectangle 8">
              <a:extLst>
                <a:ext uri="{FF2B5EF4-FFF2-40B4-BE49-F238E27FC236}">
                  <a16:creationId xmlns:a16="http://schemas.microsoft.com/office/drawing/2014/main" id="{DE78A160-3564-432F-B8BC-5656867D3B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1" name="Freeform 9">
              <a:extLst>
                <a:ext uri="{FF2B5EF4-FFF2-40B4-BE49-F238E27FC236}">
                  <a16:creationId xmlns:a16="http://schemas.microsoft.com/office/drawing/2014/main" id="{476DB23F-8033-45F5-9922-F7858DA4F5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10">
              <a:extLst>
                <a:ext uri="{FF2B5EF4-FFF2-40B4-BE49-F238E27FC236}">
                  <a16:creationId xmlns:a16="http://schemas.microsoft.com/office/drawing/2014/main" id="{4069CC88-3CCB-4F31-9416-7C8B4AFB0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11">
              <a:extLst>
                <a:ext uri="{FF2B5EF4-FFF2-40B4-BE49-F238E27FC236}">
                  <a16:creationId xmlns:a16="http://schemas.microsoft.com/office/drawing/2014/main" id="{4AEDE138-84AE-45BA-BCE8-0F9F2E3CE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12">
              <a:extLst>
                <a:ext uri="{FF2B5EF4-FFF2-40B4-BE49-F238E27FC236}">
                  <a16:creationId xmlns:a16="http://schemas.microsoft.com/office/drawing/2014/main" id="{81F00943-F4AD-44CD-B70E-46DA968949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13">
              <a:extLst>
                <a:ext uri="{FF2B5EF4-FFF2-40B4-BE49-F238E27FC236}">
                  <a16:creationId xmlns:a16="http://schemas.microsoft.com/office/drawing/2014/main" id="{4BE68431-6001-4AB1-BC5C-E94999B20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14">
              <a:extLst>
                <a:ext uri="{FF2B5EF4-FFF2-40B4-BE49-F238E27FC236}">
                  <a16:creationId xmlns:a16="http://schemas.microsoft.com/office/drawing/2014/main" id="{967C9189-F86F-4CE3-8D31-D23227B59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15">
              <a:extLst>
                <a:ext uri="{FF2B5EF4-FFF2-40B4-BE49-F238E27FC236}">
                  <a16:creationId xmlns:a16="http://schemas.microsoft.com/office/drawing/2014/main" id="{7B2449D7-EFEF-475B-A5C0-A40D374A34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16">
              <a:extLst>
                <a:ext uri="{FF2B5EF4-FFF2-40B4-BE49-F238E27FC236}">
                  <a16:creationId xmlns:a16="http://schemas.microsoft.com/office/drawing/2014/main" id="{34D92C4F-DD4F-4D85-8BC6-FCE6AB5A67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17">
              <a:extLst>
                <a:ext uri="{FF2B5EF4-FFF2-40B4-BE49-F238E27FC236}">
                  <a16:creationId xmlns:a16="http://schemas.microsoft.com/office/drawing/2014/main" id="{A4AAAF9D-16BC-4DA1-A813-FC37F182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18">
              <a:extLst>
                <a:ext uri="{FF2B5EF4-FFF2-40B4-BE49-F238E27FC236}">
                  <a16:creationId xmlns:a16="http://schemas.microsoft.com/office/drawing/2014/main" id="{83BF3428-5CAD-4606-8F85-07BE0D1D56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19">
              <a:extLst>
                <a:ext uri="{FF2B5EF4-FFF2-40B4-BE49-F238E27FC236}">
                  <a16:creationId xmlns:a16="http://schemas.microsoft.com/office/drawing/2014/main" id="{53DFE6DE-47E4-4F4B-8A42-AD863AADC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20">
              <a:extLst>
                <a:ext uri="{FF2B5EF4-FFF2-40B4-BE49-F238E27FC236}">
                  <a16:creationId xmlns:a16="http://schemas.microsoft.com/office/drawing/2014/main" id="{28F69E0A-4B2A-436B-AD31-98BA8354B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21">
              <a:extLst>
                <a:ext uri="{FF2B5EF4-FFF2-40B4-BE49-F238E27FC236}">
                  <a16:creationId xmlns:a16="http://schemas.microsoft.com/office/drawing/2014/main" id="{C509CD92-F0C1-48BB-BF1A-63522FDC1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22">
              <a:extLst>
                <a:ext uri="{FF2B5EF4-FFF2-40B4-BE49-F238E27FC236}">
                  <a16:creationId xmlns:a16="http://schemas.microsoft.com/office/drawing/2014/main" id="{3A98D60C-77A4-42AF-B86D-48F7C9AB1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23">
              <a:extLst>
                <a:ext uri="{FF2B5EF4-FFF2-40B4-BE49-F238E27FC236}">
                  <a16:creationId xmlns:a16="http://schemas.microsoft.com/office/drawing/2014/main" id="{56DCCB48-D8A9-40A6-B68C-43A35C0E00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24">
              <a:extLst>
                <a:ext uri="{FF2B5EF4-FFF2-40B4-BE49-F238E27FC236}">
                  <a16:creationId xmlns:a16="http://schemas.microsoft.com/office/drawing/2014/main" id="{133E4DA3-90B9-416E-A5CE-D9C5661A2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25">
              <a:extLst>
                <a:ext uri="{FF2B5EF4-FFF2-40B4-BE49-F238E27FC236}">
                  <a16:creationId xmlns:a16="http://schemas.microsoft.com/office/drawing/2014/main" id="{AE3DA917-3C00-46A1-8D21-F61A371B6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26">
              <a:extLst>
                <a:ext uri="{FF2B5EF4-FFF2-40B4-BE49-F238E27FC236}">
                  <a16:creationId xmlns:a16="http://schemas.microsoft.com/office/drawing/2014/main" id="{96B1C7DA-E795-4A0B-8924-D205BD6C0F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27">
              <a:extLst>
                <a:ext uri="{FF2B5EF4-FFF2-40B4-BE49-F238E27FC236}">
                  <a16:creationId xmlns:a16="http://schemas.microsoft.com/office/drawing/2014/main" id="{FEBAF99F-3686-45F0-8401-882C3ABC1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28">
              <a:extLst>
                <a:ext uri="{FF2B5EF4-FFF2-40B4-BE49-F238E27FC236}">
                  <a16:creationId xmlns:a16="http://schemas.microsoft.com/office/drawing/2014/main" id="{58211079-9C36-4253-852F-95B3ABA23E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29">
              <a:extLst>
                <a:ext uri="{FF2B5EF4-FFF2-40B4-BE49-F238E27FC236}">
                  <a16:creationId xmlns:a16="http://schemas.microsoft.com/office/drawing/2014/main" id="{1FE74215-6F2F-4A03-9CC7-523029CD6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30">
              <a:extLst>
                <a:ext uri="{FF2B5EF4-FFF2-40B4-BE49-F238E27FC236}">
                  <a16:creationId xmlns:a16="http://schemas.microsoft.com/office/drawing/2014/main" id="{4476ED71-2A5C-4F27-9FFB-F1E6B5129E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31">
              <a:extLst>
                <a:ext uri="{FF2B5EF4-FFF2-40B4-BE49-F238E27FC236}">
                  <a16:creationId xmlns:a16="http://schemas.microsoft.com/office/drawing/2014/main" id="{8267D7F5-A20A-4609-B63A-62ED63F84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32">
              <a:extLst>
                <a:ext uri="{FF2B5EF4-FFF2-40B4-BE49-F238E27FC236}">
                  <a16:creationId xmlns:a16="http://schemas.microsoft.com/office/drawing/2014/main" id="{E6AFB22C-4FCF-45A6-BF31-9540A6F342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Rectangle 33">
              <a:extLst>
                <a:ext uri="{FF2B5EF4-FFF2-40B4-BE49-F238E27FC236}">
                  <a16:creationId xmlns:a16="http://schemas.microsoft.com/office/drawing/2014/main" id="{DB317745-3841-4AD5-8FC4-511A5D10F48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6" name="Freeform 34">
              <a:extLst>
                <a:ext uri="{FF2B5EF4-FFF2-40B4-BE49-F238E27FC236}">
                  <a16:creationId xmlns:a16="http://schemas.microsoft.com/office/drawing/2014/main" id="{6D3BA348-0C90-4EE6-A16C-D17E90187C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35">
              <a:extLst>
                <a:ext uri="{FF2B5EF4-FFF2-40B4-BE49-F238E27FC236}">
                  <a16:creationId xmlns:a16="http://schemas.microsoft.com/office/drawing/2014/main" id="{B3FAA4DB-6C54-4C44-8BBF-AE205CE59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36">
              <a:extLst>
                <a:ext uri="{FF2B5EF4-FFF2-40B4-BE49-F238E27FC236}">
                  <a16:creationId xmlns:a16="http://schemas.microsoft.com/office/drawing/2014/main" id="{097CA9F8-5865-4D17-A051-172DDDD8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37">
              <a:extLst>
                <a:ext uri="{FF2B5EF4-FFF2-40B4-BE49-F238E27FC236}">
                  <a16:creationId xmlns:a16="http://schemas.microsoft.com/office/drawing/2014/main" id="{2C296192-B697-47A2-AC95-FC8641268E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38">
              <a:extLst>
                <a:ext uri="{FF2B5EF4-FFF2-40B4-BE49-F238E27FC236}">
                  <a16:creationId xmlns:a16="http://schemas.microsoft.com/office/drawing/2014/main" id="{9C9AD537-B004-4991-9A8B-ECF72AF63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39">
              <a:extLst>
                <a:ext uri="{FF2B5EF4-FFF2-40B4-BE49-F238E27FC236}">
                  <a16:creationId xmlns:a16="http://schemas.microsoft.com/office/drawing/2014/main" id="{9DF274C3-D204-4FB8-9209-BDB30F99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40">
              <a:extLst>
                <a:ext uri="{FF2B5EF4-FFF2-40B4-BE49-F238E27FC236}">
                  <a16:creationId xmlns:a16="http://schemas.microsoft.com/office/drawing/2014/main" id="{4909F4FF-54C5-43F7-8753-91D0035036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41">
              <a:extLst>
                <a:ext uri="{FF2B5EF4-FFF2-40B4-BE49-F238E27FC236}">
                  <a16:creationId xmlns:a16="http://schemas.microsoft.com/office/drawing/2014/main" id="{5FE19BB2-6FAC-4FF4-BE92-30D8A3C02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42">
              <a:extLst>
                <a:ext uri="{FF2B5EF4-FFF2-40B4-BE49-F238E27FC236}">
                  <a16:creationId xmlns:a16="http://schemas.microsoft.com/office/drawing/2014/main" id="{C52D5DC1-58EE-4153-825A-B09C698C38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43">
              <a:extLst>
                <a:ext uri="{FF2B5EF4-FFF2-40B4-BE49-F238E27FC236}">
                  <a16:creationId xmlns:a16="http://schemas.microsoft.com/office/drawing/2014/main" id="{81A663EF-73E5-477B-91AD-18FA889D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44">
              <a:extLst>
                <a:ext uri="{FF2B5EF4-FFF2-40B4-BE49-F238E27FC236}">
                  <a16:creationId xmlns:a16="http://schemas.microsoft.com/office/drawing/2014/main" id="{B4DBBF7D-8C34-4013-A287-BFEC000387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Rectangle 45">
              <a:extLst>
                <a:ext uri="{FF2B5EF4-FFF2-40B4-BE49-F238E27FC236}">
                  <a16:creationId xmlns:a16="http://schemas.microsoft.com/office/drawing/2014/main" id="{5EDAC163-083A-4AEE-80D6-E9774E16095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88" name="Freeform 46">
              <a:extLst>
                <a:ext uri="{FF2B5EF4-FFF2-40B4-BE49-F238E27FC236}">
                  <a16:creationId xmlns:a16="http://schemas.microsoft.com/office/drawing/2014/main" id="{F898E171-D099-48A5-B01A-D8CC6DED22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47">
              <a:extLst>
                <a:ext uri="{FF2B5EF4-FFF2-40B4-BE49-F238E27FC236}">
                  <a16:creationId xmlns:a16="http://schemas.microsoft.com/office/drawing/2014/main" id="{AB23D959-BC81-4FD8-BED8-3AB7910673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48">
              <a:extLst>
                <a:ext uri="{FF2B5EF4-FFF2-40B4-BE49-F238E27FC236}">
                  <a16:creationId xmlns:a16="http://schemas.microsoft.com/office/drawing/2014/main" id="{64CA4034-86BB-4E4B-8BDE-F144EFD66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49">
              <a:extLst>
                <a:ext uri="{FF2B5EF4-FFF2-40B4-BE49-F238E27FC236}">
                  <a16:creationId xmlns:a16="http://schemas.microsoft.com/office/drawing/2014/main" id="{8D8C2377-2A01-46E3-B448-BC68296A8A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50">
              <a:extLst>
                <a:ext uri="{FF2B5EF4-FFF2-40B4-BE49-F238E27FC236}">
                  <a16:creationId xmlns:a16="http://schemas.microsoft.com/office/drawing/2014/main" id="{9C241A62-FC0D-442C-848E-2CE07E78FE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51">
              <a:extLst>
                <a:ext uri="{FF2B5EF4-FFF2-40B4-BE49-F238E27FC236}">
                  <a16:creationId xmlns:a16="http://schemas.microsoft.com/office/drawing/2014/main" id="{3ACC34B9-6FA5-4877-B540-29C8C4A67A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52">
              <a:extLst>
                <a:ext uri="{FF2B5EF4-FFF2-40B4-BE49-F238E27FC236}">
                  <a16:creationId xmlns:a16="http://schemas.microsoft.com/office/drawing/2014/main" id="{D362703C-25CE-49F8-806C-8BFE4068C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53">
              <a:extLst>
                <a:ext uri="{FF2B5EF4-FFF2-40B4-BE49-F238E27FC236}">
                  <a16:creationId xmlns:a16="http://schemas.microsoft.com/office/drawing/2014/main" id="{B0EF9A27-4999-40AE-BA08-70C3BBE18F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54">
              <a:extLst>
                <a:ext uri="{FF2B5EF4-FFF2-40B4-BE49-F238E27FC236}">
                  <a16:creationId xmlns:a16="http://schemas.microsoft.com/office/drawing/2014/main" id="{D715A6D3-544B-4B12-9841-5A1F6B33E3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55">
              <a:extLst>
                <a:ext uri="{FF2B5EF4-FFF2-40B4-BE49-F238E27FC236}">
                  <a16:creationId xmlns:a16="http://schemas.microsoft.com/office/drawing/2014/main" id="{82B48662-B68D-4BC7-B8D2-23826AB86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56">
              <a:extLst>
                <a:ext uri="{FF2B5EF4-FFF2-40B4-BE49-F238E27FC236}">
                  <a16:creationId xmlns:a16="http://schemas.microsoft.com/office/drawing/2014/main" id="{D2EEDA5F-E97D-4265-9E81-DF0976EC76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57">
              <a:extLst>
                <a:ext uri="{FF2B5EF4-FFF2-40B4-BE49-F238E27FC236}">
                  <a16:creationId xmlns:a16="http://schemas.microsoft.com/office/drawing/2014/main" id="{BC1768C4-E2D0-481F-A3B9-7A5EAE2C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58">
              <a:extLst>
                <a:ext uri="{FF2B5EF4-FFF2-40B4-BE49-F238E27FC236}">
                  <a16:creationId xmlns:a16="http://schemas.microsoft.com/office/drawing/2014/main" id="{39321CDD-4745-45CC-9FCC-64B8C1D9E3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4DC6A4E2-D5E7-0EA2-CF4C-9C72F9468925}"/>
              </a:ext>
            </a:extLst>
          </p:cNvPr>
          <p:cNvSpPr>
            <a:spLocks noGrp="1"/>
          </p:cNvSpPr>
          <p:nvPr>
            <p:ph type="title"/>
          </p:nvPr>
        </p:nvSpPr>
        <p:spPr>
          <a:xfrm>
            <a:off x="1876424" y="4141693"/>
            <a:ext cx="8791575" cy="1301673"/>
          </a:xfrm>
        </p:spPr>
        <p:txBody>
          <a:bodyPr vert="horz" lIns="91440" tIns="45720" rIns="91440" bIns="45720" rtlCol="0" anchor="b">
            <a:normAutofit/>
          </a:bodyPr>
          <a:lstStyle/>
          <a:p>
            <a:pPr algn="ctr"/>
            <a:r>
              <a:rPr lang="en-US" sz="4400"/>
              <a:t>UVic Pharmacy application Demo</a:t>
            </a:r>
            <a:endParaRPr lang="en-US"/>
          </a:p>
        </p:txBody>
      </p:sp>
      <p:sp>
        <p:nvSpPr>
          <p:cNvPr id="3" name="Content Placeholder 2">
            <a:extLst>
              <a:ext uri="{FF2B5EF4-FFF2-40B4-BE49-F238E27FC236}">
                <a16:creationId xmlns:a16="http://schemas.microsoft.com/office/drawing/2014/main" id="{60C1014A-9D8D-8C7C-F754-F6DE4A0C6B50}"/>
              </a:ext>
            </a:extLst>
          </p:cNvPr>
          <p:cNvSpPr>
            <a:spLocks noGrp="1"/>
          </p:cNvSpPr>
          <p:nvPr>
            <p:ph idx="1"/>
          </p:nvPr>
        </p:nvSpPr>
        <p:spPr>
          <a:xfrm>
            <a:off x="1876424" y="5443368"/>
            <a:ext cx="8791575" cy="865991"/>
          </a:xfrm>
        </p:spPr>
        <p:txBody>
          <a:bodyPr vert="horz" lIns="91440" tIns="45720" rIns="91440" bIns="45720" rtlCol="0" anchor="t">
            <a:normAutofit fontScale="92500" lnSpcReduction="10000"/>
          </a:bodyPr>
          <a:lstStyle/>
          <a:p>
            <a:pPr marL="0" indent="0" algn="ctr">
              <a:buNone/>
            </a:pPr>
            <a:r>
              <a:rPr lang="en-US" sz="2000" u="sng" cap="all" dirty="0">
                <a:solidFill>
                  <a:srgbClr val="00B0F0"/>
                </a:solidFill>
                <a:hlinkClick r:id="rId4"/>
              </a:rPr>
              <a:t>Application Link</a:t>
            </a:r>
            <a:endParaRPr lang="en-US" sz="2000" u="sng" cap="all" dirty="0">
              <a:solidFill>
                <a:srgbClr val="00B0F0"/>
              </a:solidFill>
            </a:endParaRPr>
          </a:p>
          <a:p>
            <a:pPr marL="0" indent="0" algn="ctr">
              <a:buNone/>
            </a:pPr>
            <a:r>
              <a:rPr lang="en-US" sz="2100" b="1" i="1" cap="all" dirty="0"/>
              <a:t>Admin View         Pharmacist View</a:t>
            </a:r>
            <a:r>
              <a:rPr lang="en-US" sz="2000" b="1" i="1" cap="all" dirty="0">
                <a:solidFill>
                  <a:srgbClr val="00B0F0"/>
                </a:solidFill>
              </a:rPr>
              <a:t>       </a:t>
            </a:r>
            <a:r>
              <a:rPr lang="en-US" sz="2000" b="1" i="1" cap="all" dirty="0"/>
              <a:t>Customer View</a:t>
            </a:r>
          </a:p>
        </p:txBody>
      </p:sp>
      <p:pic>
        <p:nvPicPr>
          <p:cNvPr id="5" name="Graphic 4" descr="Ui Ux with solid fill">
            <a:extLst>
              <a:ext uri="{FF2B5EF4-FFF2-40B4-BE49-F238E27FC236}">
                <a16:creationId xmlns:a16="http://schemas.microsoft.com/office/drawing/2014/main" id="{0A88F56A-C6DA-A0AB-4C57-CA780B6914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86483" y="1108038"/>
            <a:ext cx="2893808"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4" name="Picture 3" descr="A sign with a mortar and pestle&#10;&#10;Description automatically generated">
            <a:extLst>
              <a:ext uri="{FF2B5EF4-FFF2-40B4-BE49-F238E27FC236}">
                <a16:creationId xmlns:a16="http://schemas.microsoft.com/office/drawing/2014/main" id="{D84BCF95-F82F-6937-1998-D0767C4D017B}"/>
              </a:ext>
            </a:extLst>
          </p:cNvPr>
          <p:cNvPicPr>
            <a:picLocks noChangeAspect="1"/>
          </p:cNvPicPr>
          <p:nvPr/>
        </p:nvPicPr>
        <p:blipFill>
          <a:blip r:embed="rId7"/>
          <a:stretch>
            <a:fillRect/>
          </a:stretch>
        </p:blipFill>
        <p:spPr>
          <a:xfrm>
            <a:off x="6788532" y="1102655"/>
            <a:ext cx="3445009"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587367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9F01E-1DAF-4036-2B92-AD80CC8EB6E8}"/>
              </a:ext>
            </a:extLst>
          </p:cNvPr>
          <p:cNvSpPr>
            <a:spLocks noGrp="1"/>
          </p:cNvSpPr>
          <p:nvPr>
            <p:ph type="title"/>
          </p:nvPr>
        </p:nvSpPr>
        <p:spPr>
          <a:xfrm>
            <a:off x="1141413" y="618518"/>
            <a:ext cx="9905998" cy="1478570"/>
          </a:xfrm>
        </p:spPr>
        <p:txBody>
          <a:bodyPr>
            <a:normAutofit/>
          </a:bodyPr>
          <a:lstStyle/>
          <a:p>
            <a:r>
              <a:rPr lang="en-GB"/>
              <a:t>Systems Demo of Functions: Patient Registration and Management</a:t>
            </a:r>
            <a:endParaRPr lang="en-US"/>
          </a:p>
        </p:txBody>
      </p:sp>
      <p:graphicFrame>
        <p:nvGraphicFramePr>
          <p:cNvPr id="7" name="Content Placeholder 2">
            <a:extLst>
              <a:ext uri="{FF2B5EF4-FFF2-40B4-BE49-F238E27FC236}">
                <a16:creationId xmlns:a16="http://schemas.microsoft.com/office/drawing/2014/main" id="{67B054EA-0ACC-6FF8-566F-1A8CB2A435A5}"/>
              </a:ext>
            </a:extLst>
          </p:cNvPr>
          <p:cNvGraphicFramePr>
            <a:graphicFrameLocks noGrp="1"/>
          </p:cNvGraphicFramePr>
          <p:nvPr>
            <p:ph idx="1"/>
            <p:extLst>
              <p:ext uri="{D42A27DB-BD31-4B8C-83A1-F6EECF244321}">
                <p14:modId xmlns:p14="http://schemas.microsoft.com/office/powerpoint/2010/main" val="74248934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Graphic 3" descr="Needle with solid fill">
            <a:extLst>
              <a:ext uri="{FF2B5EF4-FFF2-40B4-BE49-F238E27FC236}">
                <a16:creationId xmlns:a16="http://schemas.microsoft.com/office/drawing/2014/main" id="{93210AD1-2E64-64C8-F575-137A6A541F2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21091" y="900603"/>
            <a:ext cx="914400" cy="914400"/>
          </a:xfrm>
          <a:prstGeom prst="rect">
            <a:avLst/>
          </a:prstGeom>
        </p:spPr>
      </p:pic>
    </p:spTree>
    <p:extLst>
      <p:ext uri="{BB962C8B-B14F-4D97-AF65-F5344CB8AC3E}">
        <p14:creationId xmlns:p14="http://schemas.microsoft.com/office/powerpoint/2010/main" val="996935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1224</Words>
  <Application>Microsoft Office PowerPoint</Application>
  <PresentationFormat>Widescreen</PresentationFormat>
  <Paragraphs>100</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Tw Cen MT</vt:lpstr>
      <vt:lpstr>Circuit</vt:lpstr>
      <vt:lpstr>UVic PHARMACY EHR MANAGEMENT SYSTEM</vt:lpstr>
      <vt:lpstr>Background Information</vt:lpstr>
      <vt:lpstr>Objectives and Goals of  Pharmacy EHR System</vt:lpstr>
      <vt:lpstr>Scope of the Project</vt:lpstr>
      <vt:lpstr>System Design</vt:lpstr>
      <vt:lpstr>Methodology</vt:lpstr>
      <vt:lpstr>ERD Design</vt:lpstr>
      <vt:lpstr>UVic Pharmacy application Demo</vt:lpstr>
      <vt:lpstr>Systems Demo of Functions: Patient Registration and Management</vt:lpstr>
      <vt:lpstr>Systems Demo: Prescription Management</vt:lpstr>
      <vt:lpstr>Medication Inventory Management</vt:lpstr>
      <vt:lpstr>Systems Demo: Billing and Payment Processing</vt:lpstr>
      <vt:lpstr>Issues in Conducting the Project</vt:lpstr>
      <vt:lpstr>Lessons Learned</vt:lpstr>
      <vt:lpstr>Conclusion : Q&amp;A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EHR MANAGEMENT SYSTEM</dc:title>
  <dc:creator>AmyaRichardson</dc:creator>
  <cp:lastModifiedBy>Paras Rana</cp:lastModifiedBy>
  <cp:revision>34</cp:revision>
  <dcterms:created xsi:type="dcterms:W3CDTF">2024-11-16T01:22:23Z</dcterms:created>
  <dcterms:modified xsi:type="dcterms:W3CDTF">2024-12-02T03:34:56Z</dcterms:modified>
</cp:coreProperties>
</file>