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5946-02B9-461D-9C23-C4AA325B4D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947539-81E3-4995-80D8-D8534F92B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7757CA-CBF4-43E5-81D7-9BB93369C0CD}"/>
              </a:ext>
            </a:extLst>
          </p:cNvPr>
          <p:cNvSpPr>
            <a:spLocks noGrp="1"/>
          </p:cNvSpPr>
          <p:nvPr>
            <p:ph type="dt" sz="half" idx="10"/>
          </p:nvPr>
        </p:nvSpPr>
        <p:spPr/>
        <p:txBody>
          <a:bodyPr/>
          <a:lstStyle/>
          <a:p>
            <a:fld id="{49B300EC-A8B7-427B-8483-64B60C20E2DF}" type="datetimeFigureOut">
              <a:rPr lang="en-US" smtClean="0"/>
              <a:t>11/27/2020</a:t>
            </a:fld>
            <a:endParaRPr lang="en-US"/>
          </a:p>
        </p:txBody>
      </p:sp>
      <p:sp>
        <p:nvSpPr>
          <p:cNvPr id="5" name="Footer Placeholder 4">
            <a:extLst>
              <a:ext uri="{FF2B5EF4-FFF2-40B4-BE49-F238E27FC236}">
                <a16:creationId xmlns:a16="http://schemas.microsoft.com/office/drawing/2014/main" id="{145B27EC-71BF-4710-9399-5CC518B1B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F66B9-1DEE-414D-8495-0E60496A2F6E}"/>
              </a:ext>
            </a:extLst>
          </p:cNvPr>
          <p:cNvSpPr>
            <a:spLocks noGrp="1"/>
          </p:cNvSpPr>
          <p:nvPr>
            <p:ph type="sldNum" sz="quarter" idx="12"/>
          </p:nvPr>
        </p:nvSpPr>
        <p:spPr/>
        <p:txBody>
          <a:bodyPr/>
          <a:lstStyle/>
          <a:p>
            <a:fld id="{F6A0023E-21A0-4342-AC38-D4C5D416647A}" type="slidenum">
              <a:rPr lang="en-US" smtClean="0"/>
              <a:t>‹#›</a:t>
            </a:fld>
            <a:endParaRPr lang="en-US"/>
          </a:p>
        </p:txBody>
      </p:sp>
    </p:spTree>
    <p:extLst>
      <p:ext uri="{BB962C8B-B14F-4D97-AF65-F5344CB8AC3E}">
        <p14:creationId xmlns:p14="http://schemas.microsoft.com/office/powerpoint/2010/main" val="386284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D6C1-5529-4E87-8419-582E6EADB1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FD461F-E0C8-4C9C-95DF-546F8B45C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CA374-8F0A-4FEA-AEE9-5788DC521C64}"/>
              </a:ext>
            </a:extLst>
          </p:cNvPr>
          <p:cNvSpPr>
            <a:spLocks noGrp="1"/>
          </p:cNvSpPr>
          <p:nvPr>
            <p:ph type="dt" sz="half" idx="10"/>
          </p:nvPr>
        </p:nvSpPr>
        <p:spPr/>
        <p:txBody>
          <a:bodyPr/>
          <a:lstStyle/>
          <a:p>
            <a:fld id="{49B300EC-A8B7-427B-8483-64B60C20E2DF}" type="datetimeFigureOut">
              <a:rPr lang="en-US" smtClean="0"/>
              <a:t>11/27/2020</a:t>
            </a:fld>
            <a:endParaRPr lang="en-US"/>
          </a:p>
        </p:txBody>
      </p:sp>
      <p:sp>
        <p:nvSpPr>
          <p:cNvPr id="5" name="Footer Placeholder 4">
            <a:extLst>
              <a:ext uri="{FF2B5EF4-FFF2-40B4-BE49-F238E27FC236}">
                <a16:creationId xmlns:a16="http://schemas.microsoft.com/office/drawing/2014/main" id="{2DD910F2-4852-4541-8B51-72DEF051B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F7DE4-C297-4D23-AAA0-353A3B34B8CF}"/>
              </a:ext>
            </a:extLst>
          </p:cNvPr>
          <p:cNvSpPr>
            <a:spLocks noGrp="1"/>
          </p:cNvSpPr>
          <p:nvPr>
            <p:ph type="sldNum" sz="quarter" idx="12"/>
          </p:nvPr>
        </p:nvSpPr>
        <p:spPr/>
        <p:txBody>
          <a:bodyPr/>
          <a:lstStyle/>
          <a:p>
            <a:fld id="{F6A0023E-21A0-4342-AC38-D4C5D416647A}" type="slidenum">
              <a:rPr lang="en-US" smtClean="0"/>
              <a:t>‹#›</a:t>
            </a:fld>
            <a:endParaRPr lang="en-US"/>
          </a:p>
        </p:txBody>
      </p:sp>
    </p:spTree>
    <p:extLst>
      <p:ext uri="{BB962C8B-B14F-4D97-AF65-F5344CB8AC3E}">
        <p14:creationId xmlns:p14="http://schemas.microsoft.com/office/powerpoint/2010/main" val="2245711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CB635A-90FA-4DA7-8666-7BB4856460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B76978-5CEA-4A3D-B29D-2878BE8D16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09C6A-5DC2-4A30-858F-777C60E6DD83}"/>
              </a:ext>
            </a:extLst>
          </p:cNvPr>
          <p:cNvSpPr>
            <a:spLocks noGrp="1"/>
          </p:cNvSpPr>
          <p:nvPr>
            <p:ph type="dt" sz="half" idx="10"/>
          </p:nvPr>
        </p:nvSpPr>
        <p:spPr/>
        <p:txBody>
          <a:bodyPr/>
          <a:lstStyle/>
          <a:p>
            <a:fld id="{49B300EC-A8B7-427B-8483-64B60C20E2DF}" type="datetimeFigureOut">
              <a:rPr lang="en-US" smtClean="0"/>
              <a:t>11/27/2020</a:t>
            </a:fld>
            <a:endParaRPr lang="en-US"/>
          </a:p>
        </p:txBody>
      </p:sp>
      <p:sp>
        <p:nvSpPr>
          <p:cNvPr id="5" name="Footer Placeholder 4">
            <a:extLst>
              <a:ext uri="{FF2B5EF4-FFF2-40B4-BE49-F238E27FC236}">
                <a16:creationId xmlns:a16="http://schemas.microsoft.com/office/drawing/2014/main" id="{109F5AF2-7CAD-404E-85F9-40C394979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9F951-8C3B-422C-B608-B2EA71123D2A}"/>
              </a:ext>
            </a:extLst>
          </p:cNvPr>
          <p:cNvSpPr>
            <a:spLocks noGrp="1"/>
          </p:cNvSpPr>
          <p:nvPr>
            <p:ph type="sldNum" sz="quarter" idx="12"/>
          </p:nvPr>
        </p:nvSpPr>
        <p:spPr/>
        <p:txBody>
          <a:bodyPr/>
          <a:lstStyle/>
          <a:p>
            <a:fld id="{F6A0023E-21A0-4342-AC38-D4C5D416647A}" type="slidenum">
              <a:rPr lang="en-US" smtClean="0"/>
              <a:t>‹#›</a:t>
            </a:fld>
            <a:endParaRPr lang="en-US"/>
          </a:p>
        </p:txBody>
      </p:sp>
    </p:spTree>
    <p:extLst>
      <p:ext uri="{BB962C8B-B14F-4D97-AF65-F5344CB8AC3E}">
        <p14:creationId xmlns:p14="http://schemas.microsoft.com/office/powerpoint/2010/main" val="34714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3BD2-7F08-45F2-BB5A-7FA0356A96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0B417-B644-4445-B11C-3E468F05E5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D59DE-7762-42BB-A974-10E9BF634131}"/>
              </a:ext>
            </a:extLst>
          </p:cNvPr>
          <p:cNvSpPr>
            <a:spLocks noGrp="1"/>
          </p:cNvSpPr>
          <p:nvPr>
            <p:ph type="dt" sz="half" idx="10"/>
          </p:nvPr>
        </p:nvSpPr>
        <p:spPr/>
        <p:txBody>
          <a:bodyPr/>
          <a:lstStyle/>
          <a:p>
            <a:fld id="{49B300EC-A8B7-427B-8483-64B60C20E2DF}" type="datetimeFigureOut">
              <a:rPr lang="en-US" smtClean="0"/>
              <a:t>11/27/2020</a:t>
            </a:fld>
            <a:endParaRPr lang="en-US"/>
          </a:p>
        </p:txBody>
      </p:sp>
      <p:sp>
        <p:nvSpPr>
          <p:cNvPr id="5" name="Footer Placeholder 4">
            <a:extLst>
              <a:ext uri="{FF2B5EF4-FFF2-40B4-BE49-F238E27FC236}">
                <a16:creationId xmlns:a16="http://schemas.microsoft.com/office/drawing/2014/main" id="{EB988670-7E8B-444F-BA9A-F0601BD94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C8436-BB53-4019-8427-D616AB884135}"/>
              </a:ext>
            </a:extLst>
          </p:cNvPr>
          <p:cNvSpPr>
            <a:spLocks noGrp="1"/>
          </p:cNvSpPr>
          <p:nvPr>
            <p:ph type="sldNum" sz="quarter" idx="12"/>
          </p:nvPr>
        </p:nvSpPr>
        <p:spPr/>
        <p:txBody>
          <a:bodyPr/>
          <a:lstStyle/>
          <a:p>
            <a:fld id="{F6A0023E-21A0-4342-AC38-D4C5D416647A}" type="slidenum">
              <a:rPr lang="en-US" smtClean="0"/>
              <a:t>‹#›</a:t>
            </a:fld>
            <a:endParaRPr lang="en-US"/>
          </a:p>
        </p:txBody>
      </p:sp>
    </p:spTree>
    <p:extLst>
      <p:ext uri="{BB962C8B-B14F-4D97-AF65-F5344CB8AC3E}">
        <p14:creationId xmlns:p14="http://schemas.microsoft.com/office/powerpoint/2010/main" val="260843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91DC-29B9-4F71-AE7D-910A745915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3D5BF9-22E0-4311-8665-F116728446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723EC-0053-4270-8776-76AB2F16D71D}"/>
              </a:ext>
            </a:extLst>
          </p:cNvPr>
          <p:cNvSpPr>
            <a:spLocks noGrp="1"/>
          </p:cNvSpPr>
          <p:nvPr>
            <p:ph type="dt" sz="half" idx="10"/>
          </p:nvPr>
        </p:nvSpPr>
        <p:spPr/>
        <p:txBody>
          <a:bodyPr/>
          <a:lstStyle/>
          <a:p>
            <a:fld id="{49B300EC-A8B7-427B-8483-64B60C20E2DF}" type="datetimeFigureOut">
              <a:rPr lang="en-US" smtClean="0"/>
              <a:t>11/27/2020</a:t>
            </a:fld>
            <a:endParaRPr lang="en-US"/>
          </a:p>
        </p:txBody>
      </p:sp>
      <p:sp>
        <p:nvSpPr>
          <p:cNvPr id="5" name="Footer Placeholder 4">
            <a:extLst>
              <a:ext uri="{FF2B5EF4-FFF2-40B4-BE49-F238E27FC236}">
                <a16:creationId xmlns:a16="http://schemas.microsoft.com/office/drawing/2014/main" id="{E1D7A233-A169-423B-B6A0-C900D6243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E05E5-8BDD-4531-AC9D-17187250FAFB}"/>
              </a:ext>
            </a:extLst>
          </p:cNvPr>
          <p:cNvSpPr>
            <a:spLocks noGrp="1"/>
          </p:cNvSpPr>
          <p:nvPr>
            <p:ph type="sldNum" sz="quarter" idx="12"/>
          </p:nvPr>
        </p:nvSpPr>
        <p:spPr/>
        <p:txBody>
          <a:bodyPr/>
          <a:lstStyle/>
          <a:p>
            <a:fld id="{F6A0023E-21A0-4342-AC38-D4C5D416647A}" type="slidenum">
              <a:rPr lang="en-US" smtClean="0"/>
              <a:t>‹#›</a:t>
            </a:fld>
            <a:endParaRPr lang="en-US"/>
          </a:p>
        </p:txBody>
      </p:sp>
    </p:spTree>
    <p:extLst>
      <p:ext uri="{BB962C8B-B14F-4D97-AF65-F5344CB8AC3E}">
        <p14:creationId xmlns:p14="http://schemas.microsoft.com/office/powerpoint/2010/main" val="3010200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C181-8A9A-4970-906F-9CCAC157AC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1FFD3-6471-4A4D-BF7A-4A2953156A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F629A0-49E4-4F8E-A3F1-43A4343059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F7BD5A-CBBB-4030-BB37-C488BCD15A1C}"/>
              </a:ext>
            </a:extLst>
          </p:cNvPr>
          <p:cNvSpPr>
            <a:spLocks noGrp="1"/>
          </p:cNvSpPr>
          <p:nvPr>
            <p:ph type="dt" sz="half" idx="10"/>
          </p:nvPr>
        </p:nvSpPr>
        <p:spPr/>
        <p:txBody>
          <a:bodyPr/>
          <a:lstStyle/>
          <a:p>
            <a:fld id="{49B300EC-A8B7-427B-8483-64B60C20E2DF}" type="datetimeFigureOut">
              <a:rPr lang="en-US" smtClean="0"/>
              <a:t>11/27/2020</a:t>
            </a:fld>
            <a:endParaRPr lang="en-US"/>
          </a:p>
        </p:txBody>
      </p:sp>
      <p:sp>
        <p:nvSpPr>
          <p:cNvPr id="6" name="Footer Placeholder 5">
            <a:extLst>
              <a:ext uri="{FF2B5EF4-FFF2-40B4-BE49-F238E27FC236}">
                <a16:creationId xmlns:a16="http://schemas.microsoft.com/office/drawing/2014/main" id="{D3ED8B98-7FDF-462A-9578-472B3E372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33244-2A84-489C-87FF-5376C375C1E7}"/>
              </a:ext>
            </a:extLst>
          </p:cNvPr>
          <p:cNvSpPr>
            <a:spLocks noGrp="1"/>
          </p:cNvSpPr>
          <p:nvPr>
            <p:ph type="sldNum" sz="quarter" idx="12"/>
          </p:nvPr>
        </p:nvSpPr>
        <p:spPr/>
        <p:txBody>
          <a:bodyPr/>
          <a:lstStyle/>
          <a:p>
            <a:fld id="{F6A0023E-21A0-4342-AC38-D4C5D416647A}" type="slidenum">
              <a:rPr lang="en-US" smtClean="0"/>
              <a:t>‹#›</a:t>
            </a:fld>
            <a:endParaRPr lang="en-US"/>
          </a:p>
        </p:txBody>
      </p:sp>
    </p:spTree>
    <p:extLst>
      <p:ext uri="{BB962C8B-B14F-4D97-AF65-F5344CB8AC3E}">
        <p14:creationId xmlns:p14="http://schemas.microsoft.com/office/powerpoint/2010/main" val="68869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65CF-C569-494F-BA03-450201D566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F6105F-6BFC-4592-A5DE-90A8F2F79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AA3AC-F5EC-4437-B5C1-756A323E2D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908360-ABD8-441C-AE2C-183DCA3B8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B54B30-6FA0-49D8-AE86-F43486D9BC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790528-3B23-40F7-BC99-E04A2AA2F34E}"/>
              </a:ext>
            </a:extLst>
          </p:cNvPr>
          <p:cNvSpPr>
            <a:spLocks noGrp="1"/>
          </p:cNvSpPr>
          <p:nvPr>
            <p:ph type="dt" sz="half" idx="10"/>
          </p:nvPr>
        </p:nvSpPr>
        <p:spPr/>
        <p:txBody>
          <a:bodyPr/>
          <a:lstStyle/>
          <a:p>
            <a:fld id="{49B300EC-A8B7-427B-8483-64B60C20E2DF}" type="datetimeFigureOut">
              <a:rPr lang="en-US" smtClean="0"/>
              <a:t>11/27/2020</a:t>
            </a:fld>
            <a:endParaRPr lang="en-US"/>
          </a:p>
        </p:txBody>
      </p:sp>
      <p:sp>
        <p:nvSpPr>
          <p:cNvPr id="8" name="Footer Placeholder 7">
            <a:extLst>
              <a:ext uri="{FF2B5EF4-FFF2-40B4-BE49-F238E27FC236}">
                <a16:creationId xmlns:a16="http://schemas.microsoft.com/office/drawing/2014/main" id="{BE3410B0-80D8-44B7-A625-C480D9DEB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1A9004-E5FF-443B-8060-35D5C579E251}"/>
              </a:ext>
            </a:extLst>
          </p:cNvPr>
          <p:cNvSpPr>
            <a:spLocks noGrp="1"/>
          </p:cNvSpPr>
          <p:nvPr>
            <p:ph type="sldNum" sz="quarter" idx="12"/>
          </p:nvPr>
        </p:nvSpPr>
        <p:spPr/>
        <p:txBody>
          <a:bodyPr/>
          <a:lstStyle/>
          <a:p>
            <a:fld id="{F6A0023E-21A0-4342-AC38-D4C5D416647A}" type="slidenum">
              <a:rPr lang="en-US" smtClean="0"/>
              <a:t>‹#›</a:t>
            </a:fld>
            <a:endParaRPr lang="en-US"/>
          </a:p>
        </p:txBody>
      </p:sp>
    </p:spTree>
    <p:extLst>
      <p:ext uri="{BB962C8B-B14F-4D97-AF65-F5344CB8AC3E}">
        <p14:creationId xmlns:p14="http://schemas.microsoft.com/office/powerpoint/2010/main" val="276818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9953-9401-4C49-986D-FEA3B5F814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8E2365-2D60-4E3E-9F2D-E7EC2CC453EA}"/>
              </a:ext>
            </a:extLst>
          </p:cNvPr>
          <p:cNvSpPr>
            <a:spLocks noGrp="1"/>
          </p:cNvSpPr>
          <p:nvPr>
            <p:ph type="dt" sz="half" idx="10"/>
          </p:nvPr>
        </p:nvSpPr>
        <p:spPr/>
        <p:txBody>
          <a:bodyPr/>
          <a:lstStyle/>
          <a:p>
            <a:fld id="{49B300EC-A8B7-427B-8483-64B60C20E2DF}" type="datetimeFigureOut">
              <a:rPr lang="en-US" smtClean="0"/>
              <a:t>11/27/2020</a:t>
            </a:fld>
            <a:endParaRPr lang="en-US"/>
          </a:p>
        </p:txBody>
      </p:sp>
      <p:sp>
        <p:nvSpPr>
          <p:cNvPr id="4" name="Footer Placeholder 3">
            <a:extLst>
              <a:ext uri="{FF2B5EF4-FFF2-40B4-BE49-F238E27FC236}">
                <a16:creationId xmlns:a16="http://schemas.microsoft.com/office/drawing/2014/main" id="{D4A0DA8E-6FB3-4EF8-8B28-81A3237D3A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E3855-AED3-434B-A706-08DD26D02A08}"/>
              </a:ext>
            </a:extLst>
          </p:cNvPr>
          <p:cNvSpPr>
            <a:spLocks noGrp="1"/>
          </p:cNvSpPr>
          <p:nvPr>
            <p:ph type="sldNum" sz="quarter" idx="12"/>
          </p:nvPr>
        </p:nvSpPr>
        <p:spPr/>
        <p:txBody>
          <a:bodyPr/>
          <a:lstStyle/>
          <a:p>
            <a:fld id="{F6A0023E-21A0-4342-AC38-D4C5D416647A}" type="slidenum">
              <a:rPr lang="en-US" smtClean="0"/>
              <a:t>‹#›</a:t>
            </a:fld>
            <a:endParaRPr lang="en-US"/>
          </a:p>
        </p:txBody>
      </p:sp>
    </p:spTree>
    <p:extLst>
      <p:ext uri="{BB962C8B-B14F-4D97-AF65-F5344CB8AC3E}">
        <p14:creationId xmlns:p14="http://schemas.microsoft.com/office/powerpoint/2010/main" val="95436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AA4839-9654-446F-BF5C-95FC56B32395}"/>
              </a:ext>
            </a:extLst>
          </p:cNvPr>
          <p:cNvSpPr>
            <a:spLocks noGrp="1"/>
          </p:cNvSpPr>
          <p:nvPr>
            <p:ph type="dt" sz="half" idx="10"/>
          </p:nvPr>
        </p:nvSpPr>
        <p:spPr/>
        <p:txBody>
          <a:bodyPr/>
          <a:lstStyle/>
          <a:p>
            <a:fld id="{49B300EC-A8B7-427B-8483-64B60C20E2DF}" type="datetimeFigureOut">
              <a:rPr lang="en-US" smtClean="0"/>
              <a:t>11/27/2020</a:t>
            </a:fld>
            <a:endParaRPr lang="en-US"/>
          </a:p>
        </p:txBody>
      </p:sp>
      <p:sp>
        <p:nvSpPr>
          <p:cNvPr id="3" name="Footer Placeholder 2">
            <a:extLst>
              <a:ext uri="{FF2B5EF4-FFF2-40B4-BE49-F238E27FC236}">
                <a16:creationId xmlns:a16="http://schemas.microsoft.com/office/drawing/2014/main" id="{FACBDD9F-BEAB-49CA-98E9-7B6CDAE0FB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270974-C891-4C4B-8141-D41977E07EAD}"/>
              </a:ext>
            </a:extLst>
          </p:cNvPr>
          <p:cNvSpPr>
            <a:spLocks noGrp="1"/>
          </p:cNvSpPr>
          <p:nvPr>
            <p:ph type="sldNum" sz="quarter" idx="12"/>
          </p:nvPr>
        </p:nvSpPr>
        <p:spPr/>
        <p:txBody>
          <a:bodyPr/>
          <a:lstStyle/>
          <a:p>
            <a:fld id="{F6A0023E-21A0-4342-AC38-D4C5D416647A}" type="slidenum">
              <a:rPr lang="en-US" smtClean="0"/>
              <a:t>‹#›</a:t>
            </a:fld>
            <a:endParaRPr lang="en-US"/>
          </a:p>
        </p:txBody>
      </p:sp>
    </p:spTree>
    <p:extLst>
      <p:ext uri="{BB962C8B-B14F-4D97-AF65-F5344CB8AC3E}">
        <p14:creationId xmlns:p14="http://schemas.microsoft.com/office/powerpoint/2010/main" val="262536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0CE4-3B51-4B0D-BA96-56E97E1FB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F38D9-2598-4151-A54D-EA47A5550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A06BA1-A5B4-4499-BBB0-8F69C86D2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16091-77D9-477A-8A2A-EBB8AADE4978}"/>
              </a:ext>
            </a:extLst>
          </p:cNvPr>
          <p:cNvSpPr>
            <a:spLocks noGrp="1"/>
          </p:cNvSpPr>
          <p:nvPr>
            <p:ph type="dt" sz="half" idx="10"/>
          </p:nvPr>
        </p:nvSpPr>
        <p:spPr/>
        <p:txBody>
          <a:bodyPr/>
          <a:lstStyle/>
          <a:p>
            <a:fld id="{49B300EC-A8B7-427B-8483-64B60C20E2DF}" type="datetimeFigureOut">
              <a:rPr lang="en-US" smtClean="0"/>
              <a:t>11/27/2020</a:t>
            </a:fld>
            <a:endParaRPr lang="en-US"/>
          </a:p>
        </p:txBody>
      </p:sp>
      <p:sp>
        <p:nvSpPr>
          <p:cNvPr id="6" name="Footer Placeholder 5">
            <a:extLst>
              <a:ext uri="{FF2B5EF4-FFF2-40B4-BE49-F238E27FC236}">
                <a16:creationId xmlns:a16="http://schemas.microsoft.com/office/drawing/2014/main" id="{DD49CDDA-7B37-4FA4-9053-5660AF524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DFC40-BB5B-4D0A-A893-E57BF2D17A0B}"/>
              </a:ext>
            </a:extLst>
          </p:cNvPr>
          <p:cNvSpPr>
            <a:spLocks noGrp="1"/>
          </p:cNvSpPr>
          <p:nvPr>
            <p:ph type="sldNum" sz="quarter" idx="12"/>
          </p:nvPr>
        </p:nvSpPr>
        <p:spPr/>
        <p:txBody>
          <a:bodyPr/>
          <a:lstStyle/>
          <a:p>
            <a:fld id="{F6A0023E-21A0-4342-AC38-D4C5D416647A}" type="slidenum">
              <a:rPr lang="en-US" smtClean="0"/>
              <a:t>‹#›</a:t>
            </a:fld>
            <a:endParaRPr lang="en-US"/>
          </a:p>
        </p:txBody>
      </p:sp>
    </p:spTree>
    <p:extLst>
      <p:ext uri="{BB962C8B-B14F-4D97-AF65-F5344CB8AC3E}">
        <p14:creationId xmlns:p14="http://schemas.microsoft.com/office/powerpoint/2010/main" val="432925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50E1-7EC4-4AF5-9F3F-76E1A0A6E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FE8235-A8B7-45CF-BC7B-1B67F9EEDD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E366D0-508F-4D79-9E5B-88FA5BDFE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154AA-4045-4752-863B-0C2311D90B29}"/>
              </a:ext>
            </a:extLst>
          </p:cNvPr>
          <p:cNvSpPr>
            <a:spLocks noGrp="1"/>
          </p:cNvSpPr>
          <p:nvPr>
            <p:ph type="dt" sz="half" idx="10"/>
          </p:nvPr>
        </p:nvSpPr>
        <p:spPr/>
        <p:txBody>
          <a:bodyPr/>
          <a:lstStyle/>
          <a:p>
            <a:fld id="{49B300EC-A8B7-427B-8483-64B60C20E2DF}" type="datetimeFigureOut">
              <a:rPr lang="en-US" smtClean="0"/>
              <a:t>11/27/2020</a:t>
            </a:fld>
            <a:endParaRPr lang="en-US"/>
          </a:p>
        </p:txBody>
      </p:sp>
      <p:sp>
        <p:nvSpPr>
          <p:cNvPr id="6" name="Footer Placeholder 5">
            <a:extLst>
              <a:ext uri="{FF2B5EF4-FFF2-40B4-BE49-F238E27FC236}">
                <a16:creationId xmlns:a16="http://schemas.microsoft.com/office/drawing/2014/main" id="{9D506E3F-3C56-4F15-A873-661FB9D6A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98978-4FE5-4957-9841-A52D08D67CC1}"/>
              </a:ext>
            </a:extLst>
          </p:cNvPr>
          <p:cNvSpPr>
            <a:spLocks noGrp="1"/>
          </p:cNvSpPr>
          <p:nvPr>
            <p:ph type="sldNum" sz="quarter" idx="12"/>
          </p:nvPr>
        </p:nvSpPr>
        <p:spPr/>
        <p:txBody>
          <a:bodyPr/>
          <a:lstStyle/>
          <a:p>
            <a:fld id="{F6A0023E-21A0-4342-AC38-D4C5D416647A}" type="slidenum">
              <a:rPr lang="en-US" smtClean="0"/>
              <a:t>‹#›</a:t>
            </a:fld>
            <a:endParaRPr lang="en-US"/>
          </a:p>
        </p:txBody>
      </p:sp>
    </p:spTree>
    <p:extLst>
      <p:ext uri="{BB962C8B-B14F-4D97-AF65-F5344CB8AC3E}">
        <p14:creationId xmlns:p14="http://schemas.microsoft.com/office/powerpoint/2010/main" val="59895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8307B-10C8-4639-92E6-F86766CA6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9BCA37-DC63-4C15-9A92-A5FD6981E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B3E65-677C-4F13-AF58-F0931E8C1F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300EC-A8B7-427B-8483-64B60C20E2DF}" type="datetimeFigureOut">
              <a:rPr lang="en-US" smtClean="0"/>
              <a:t>11/27/2020</a:t>
            </a:fld>
            <a:endParaRPr lang="en-US"/>
          </a:p>
        </p:txBody>
      </p:sp>
      <p:sp>
        <p:nvSpPr>
          <p:cNvPr id="5" name="Footer Placeholder 4">
            <a:extLst>
              <a:ext uri="{FF2B5EF4-FFF2-40B4-BE49-F238E27FC236}">
                <a16:creationId xmlns:a16="http://schemas.microsoft.com/office/drawing/2014/main" id="{B1FEEF9C-F299-45E8-88E4-F5BCBD4D1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293E4E-B956-460C-BD79-D9B2BF4DA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0023E-21A0-4342-AC38-D4C5D416647A}" type="slidenum">
              <a:rPr lang="en-US" smtClean="0"/>
              <a:t>‹#›</a:t>
            </a:fld>
            <a:endParaRPr lang="en-US"/>
          </a:p>
        </p:txBody>
      </p:sp>
    </p:spTree>
    <p:extLst>
      <p:ext uri="{BB962C8B-B14F-4D97-AF65-F5344CB8AC3E}">
        <p14:creationId xmlns:p14="http://schemas.microsoft.com/office/powerpoint/2010/main" val="4138647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60357-519F-4A46-9973-9C93CDD95D36}"/>
              </a:ext>
            </a:extLst>
          </p:cNvPr>
          <p:cNvSpPr>
            <a:spLocks noGrp="1"/>
          </p:cNvSpPr>
          <p:nvPr>
            <p:ph type="ctrTitle"/>
          </p:nvPr>
        </p:nvSpPr>
        <p:spPr>
          <a:xfrm>
            <a:off x="1524000" y="1967095"/>
            <a:ext cx="9144000" cy="2387600"/>
          </a:xfrm>
        </p:spPr>
        <p:txBody>
          <a:bodyPr/>
          <a:lstStyle/>
          <a:p>
            <a:r>
              <a:rPr lang="en-US" dirty="0"/>
              <a:t>Big Mountain Ski Resort</a:t>
            </a:r>
          </a:p>
        </p:txBody>
      </p:sp>
      <p:sp>
        <p:nvSpPr>
          <p:cNvPr id="3" name="Subtitle 2">
            <a:extLst>
              <a:ext uri="{FF2B5EF4-FFF2-40B4-BE49-F238E27FC236}">
                <a16:creationId xmlns:a16="http://schemas.microsoft.com/office/drawing/2014/main" id="{21D4F406-FEE3-4918-A9AA-7201C79F298B}"/>
              </a:ext>
            </a:extLst>
          </p:cNvPr>
          <p:cNvSpPr>
            <a:spLocks noGrp="1"/>
          </p:cNvSpPr>
          <p:nvPr>
            <p:ph type="subTitle" idx="1"/>
          </p:nvPr>
        </p:nvSpPr>
        <p:spPr>
          <a:xfrm>
            <a:off x="1524000" y="4446770"/>
            <a:ext cx="9144000" cy="1655762"/>
          </a:xfrm>
        </p:spPr>
        <p:txBody>
          <a:bodyPr/>
          <a:lstStyle/>
          <a:p>
            <a:r>
              <a:rPr lang="en-US" dirty="0"/>
              <a:t>Report on Ticket Prices and Facilities</a:t>
            </a:r>
          </a:p>
        </p:txBody>
      </p:sp>
      <p:pic>
        <p:nvPicPr>
          <p:cNvPr id="5" name="Picture 4">
            <a:extLst>
              <a:ext uri="{FF2B5EF4-FFF2-40B4-BE49-F238E27FC236}">
                <a16:creationId xmlns:a16="http://schemas.microsoft.com/office/drawing/2014/main" id="{1A9CDC25-91C1-4C07-8F8A-04B46D37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174" y="145340"/>
            <a:ext cx="7909651" cy="3015555"/>
          </a:xfrm>
          <a:prstGeom prst="rect">
            <a:avLst/>
          </a:prstGeom>
        </p:spPr>
      </p:pic>
    </p:spTree>
    <p:extLst>
      <p:ext uri="{BB962C8B-B14F-4D97-AF65-F5344CB8AC3E}">
        <p14:creationId xmlns:p14="http://schemas.microsoft.com/office/powerpoint/2010/main" val="299013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A63E-D323-4F10-9E98-45D8AAFE7017}"/>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C8729EE7-5AAE-41AB-9F04-A46181B19050}"/>
              </a:ext>
            </a:extLst>
          </p:cNvPr>
          <p:cNvSpPr>
            <a:spLocks noGrp="1"/>
          </p:cNvSpPr>
          <p:nvPr>
            <p:ph idx="1"/>
          </p:nvPr>
        </p:nvSpPr>
        <p:spPr/>
        <p:txBody>
          <a:bodyPr>
            <a:normAutofit/>
          </a:bodyPr>
          <a:lstStyle/>
          <a:p>
            <a:r>
              <a:rPr lang="en-US" sz="3600" b="0" i="0" u="none" strike="noStrike" dirty="0">
                <a:solidFill>
                  <a:srgbClr val="000000"/>
                </a:solidFill>
                <a:effectLst/>
                <a:latin typeface="Arial" panose="020B0604020202020204" pitchFamily="34" charset="0"/>
              </a:rPr>
              <a:t>How can Big Mountain capitalize on its facilities to increase revenue for the resort?</a:t>
            </a:r>
          </a:p>
          <a:p>
            <a:r>
              <a:rPr lang="en-US" sz="3600" b="0" i="0" u="none" strike="noStrike" dirty="0">
                <a:solidFill>
                  <a:srgbClr val="000000"/>
                </a:solidFill>
                <a:effectLst/>
                <a:latin typeface="Arial" panose="020B0604020202020204" pitchFamily="34" charset="0"/>
              </a:rPr>
              <a:t>Can costs be cut without undermining ticket prices?</a:t>
            </a:r>
          </a:p>
          <a:p>
            <a:r>
              <a:rPr lang="en-US" sz="3600" b="0" i="0" u="none" strike="noStrike" dirty="0">
                <a:solidFill>
                  <a:srgbClr val="000000"/>
                </a:solidFill>
                <a:effectLst/>
                <a:latin typeface="Arial" panose="020B0604020202020204" pitchFamily="34" charset="0"/>
              </a:rPr>
              <a:t>Can a higher ticket price be supported?</a:t>
            </a:r>
          </a:p>
          <a:p>
            <a:r>
              <a:rPr lang="en-US" sz="3600" b="0" i="0" u="none" strike="noStrike" dirty="0">
                <a:solidFill>
                  <a:srgbClr val="000000"/>
                </a:solidFill>
                <a:effectLst/>
                <a:latin typeface="Arial" panose="020B0604020202020204" pitchFamily="34" charset="0"/>
              </a:rPr>
              <a:t>Can the pricing structure be restructured, perhaps based on facility usage?</a:t>
            </a:r>
            <a:endParaRPr lang="en-US" sz="4800" dirty="0"/>
          </a:p>
        </p:txBody>
      </p:sp>
      <p:pic>
        <p:nvPicPr>
          <p:cNvPr id="6" name="Picture 5">
            <a:extLst>
              <a:ext uri="{FF2B5EF4-FFF2-40B4-BE49-F238E27FC236}">
                <a16:creationId xmlns:a16="http://schemas.microsoft.com/office/drawing/2014/main" id="{F1318462-2965-4226-8367-7E7D9B89C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0207" y="365125"/>
            <a:ext cx="1493593" cy="1325563"/>
          </a:xfrm>
          <a:prstGeom prst="rect">
            <a:avLst/>
          </a:prstGeom>
        </p:spPr>
      </p:pic>
    </p:spTree>
    <p:extLst>
      <p:ext uri="{BB962C8B-B14F-4D97-AF65-F5344CB8AC3E}">
        <p14:creationId xmlns:p14="http://schemas.microsoft.com/office/powerpoint/2010/main" val="227957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09A7-117F-48C7-A975-A7A26C86D63A}"/>
              </a:ext>
            </a:extLst>
          </p:cNvPr>
          <p:cNvSpPr>
            <a:spLocks noGrp="1"/>
          </p:cNvSpPr>
          <p:nvPr>
            <p:ph type="title"/>
          </p:nvPr>
        </p:nvSpPr>
        <p:spPr/>
        <p:txBody>
          <a:bodyPr/>
          <a:lstStyle/>
          <a:p>
            <a:r>
              <a:rPr lang="en-US" dirty="0"/>
              <a:t>Key Findings and Recommendations</a:t>
            </a:r>
          </a:p>
        </p:txBody>
      </p:sp>
      <p:sp>
        <p:nvSpPr>
          <p:cNvPr id="3" name="Content Placeholder 2">
            <a:extLst>
              <a:ext uri="{FF2B5EF4-FFF2-40B4-BE49-F238E27FC236}">
                <a16:creationId xmlns:a16="http://schemas.microsoft.com/office/drawing/2014/main" id="{E23D88F0-7935-49E9-941B-840E82CA8EA9}"/>
              </a:ext>
            </a:extLst>
          </p:cNvPr>
          <p:cNvSpPr>
            <a:spLocks noGrp="1"/>
          </p:cNvSpPr>
          <p:nvPr>
            <p:ph idx="1"/>
          </p:nvPr>
        </p:nvSpPr>
        <p:spPr/>
        <p:txBody>
          <a:bodyPr>
            <a:normAutofit fontScale="92500" lnSpcReduction="10000"/>
          </a:bodyPr>
          <a:lstStyle/>
          <a:p>
            <a:pPr marL="0" indent="0">
              <a:buNone/>
            </a:pPr>
            <a:r>
              <a:rPr lang="en-US" dirty="0"/>
              <a:t>Business Scenarios:</a:t>
            </a:r>
          </a:p>
          <a:p>
            <a:pPr marL="342900" indent="-342900" algn="l">
              <a:buFont typeface="+mj-lt"/>
              <a:buAutoNum type="arabicPeriod"/>
            </a:pPr>
            <a:r>
              <a:rPr lang="en-US" sz="3200" b="0" i="0" u="none" strike="noStrike" baseline="0" dirty="0">
                <a:latin typeface="CIDFont+F2"/>
              </a:rPr>
              <a:t>Permanently close down up to 10 of the least used runs. This doesn’t impact any other resort statistics.</a:t>
            </a:r>
          </a:p>
          <a:p>
            <a:pPr marL="342900" indent="-342900" algn="l">
              <a:buFont typeface="+mj-lt"/>
              <a:buAutoNum type="arabicPeriod"/>
            </a:pPr>
            <a:r>
              <a:rPr lang="en-US" sz="3200" b="0" i="0" u="none" strike="noStrike" baseline="0" dirty="0">
                <a:latin typeface="CIDFont+F2"/>
              </a:rPr>
              <a:t>Increase the vertical drop by adding a run to a point 150 feet lower down but requiring the installation of an additional chair lift to bring skiers back up, without additional snow making coverage.</a:t>
            </a:r>
          </a:p>
          <a:p>
            <a:pPr marL="342900" indent="-342900" algn="l">
              <a:buFont typeface="+mj-lt"/>
              <a:buAutoNum type="arabicPeriod"/>
            </a:pPr>
            <a:r>
              <a:rPr lang="en-US" sz="3200" b="0" i="0" u="none" strike="noStrike" baseline="0" dirty="0">
                <a:latin typeface="CIDFont+F2"/>
              </a:rPr>
              <a:t>Same as number 2, but add 2 acres of snow making cover.</a:t>
            </a:r>
          </a:p>
          <a:p>
            <a:pPr marL="342900" indent="-342900" algn="l">
              <a:buFont typeface="+mj-lt"/>
              <a:buAutoNum type="arabicPeriod"/>
            </a:pPr>
            <a:r>
              <a:rPr lang="en-US" sz="3200" b="0" i="0" u="none" strike="noStrike" baseline="0" dirty="0">
                <a:latin typeface="CIDFont+F2"/>
              </a:rPr>
              <a:t>Increase the longest run by 0.2 mile to boast 3.5 miles length, requiring an additional snow making coverage of 4 acres.</a:t>
            </a:r>
            <a:endParaRPr lang="en-US" sz="4400" dirty="0"/>
          </a:p>
        </p:txBody>
      </p:sp>
    </p:spTree>
    <p:extLst>
      <p:ext uri="{BB962C8B-B14F-4D97-AF65-F5344CB8AC3E}">
        <p14:creationId xmlns:p14="http://schemas.microsoft.com/office/powerpoint/2010/main" val="230129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09A7-117F-48C7-A975-A7A26C86D63A}"/>
              </a:ext>
            </a:extLst>
          </p:cNvPr>
          <p:cNvSpPr>
            <a:spLocks noGrp="1"/>
          </p:cNvSpPr>
          <p:nvPr>
            <p:ph type="title"/>
          </p:nvPr>
        </p:nvSpPr>
        <p:spPr/>
        <p:txBody>
          <a:bodyPr/>
          <a:lstStyle/>
          <a:p>
            <a:r>
              <a:rPr lang="en-US" dirty="0"/>
              <a:t>Key Findings and Recommendations</a:t>
            </a:r>
          </a:p>
        </p:txBody>
      </p:sp>
      <p:sp>
        <p:nvSpPr>
          <p:cNvPr id="3" name="Content Placeholder 2">
            <a:extLst>
              <a:ext uri="{FF2B5EF4-FFF2-40B4-BE49-F238E27FC236}">
                <a16:creationId xmlns:a16="http://schemas.microsoft.com/office/drawing/2014/main" id="{E23D88F0-7935-49E9-941B-840E82CA8EA9}"/>
              </a:ext>
            </a:extLst>
          </p:cNvPr>
          <p:cNvSpPr>
            <a:spLocks noGrp="1"/>
          </p:cNvSpPr>
          <p:nvPr>
            <p:ph idx="1"/>
          </p:nvPr>
        </p:nvSpPr>
        <p:spPr/>
        <p:txBody>
          <a:bodyPr>
            <a:normAutofit/>
          </a:bodyPr>
          <a:lstStyle/>
          <a:p>
            <a:pPr marL="0" indent="0">
              <a:buNone/>
            </a:pPr>
            <a:r>
              <a:rPr lang="en-US" dirty="0"/>
              <a:t>Recommendation:</a:t>
            </a:r>
          </a:p>
          <a:p>
            <a:pPr marL="0" indent="0" algn="l">
              <a:buNone/>
            </a:pPr>
            <a:r>
              <a:rPr lang="en-US" sz="4400" b="0" i="0" u="none" strike="noStrike" baseline="0" dirty="0">
                <a:latin typeface="CIDFont+F2"/>
              </a:rPr>
              <a:t>Increase the vertical drop by adding a run to a point 150 feet lower down but requiring the installation of an additional chair lift to bring skiers back up, without additional snow making coverage.</a:t>
            </a:r>
          </a:p>
        </p:txBody>
      </p:sp>
    </p:spTree>
    <p:extLst>
      <p:ext uri="{BB962C8B-B14F-4D97-AF65-F5344CB8AC3E}">
        <p14:creationId xmlns:p14="http://schemas.microsoft.com/office/powerpoint/2010/main" val="161627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761C-2E9F-443A-9202-7A30ABF3FBB8}"/>
              </a:ext>
            </a:extLst>
          </p:cNvPr>
          <p:cNvSpPr>
            <a:spLocks noGrp="1"/>
          </p:cNvSpPr>
          <p:nvPr>
            <p:ph type="title"/>
          </p:nvPr>
        </p:nvSpPr>
        <p:spPr/>
        <p:txBody>
          <a:bodyPr/>
          <a:lstStyle/>
          <a:p>
            <a:r>
              <a:rPr lang="en-US" dirty="0"/>
              <a:t>Modeling, Results &amp; Analysis</a:t>
            </a:r>
          </a:p>
        </p:txBody>
      </p:sp>
      <p:sp>
        <p:nvSpPr>
          <p:cNvPr id="3" name="Content Placeholder 2">
            <a:extLst>
              <a:ext uri="{FF2B5EF4-FFF2-40B4-BE49-F238E27FC236}">
                <a16:creationId xmlns:a16="http://schemas.microsoft.com/office/drawing/2014/main" id="{62B37D32-7D29-4232-9E18-4BCBE501A78A}"/>
              </a:ext>
            </a:extLst>
          </p:cNvPr>
          <p:cNvSpPr>
            <a:spLocks noGrp="1"/>
          </p:cNvSpPr>
          <p:nvPr>
            <p:ph idx="1"/>
          </p:nvPr>
        </p:nvSpPr>
        <p:spPr>
          <a:xfrm>
            <a:off x="838200" y="1825625"/>
            <a:ext cx="10515600" cy="1910352"/>
          </a:xfrm>
        </p:spPr>
        <p:txBody>
          <a:bodyPr/>
          <a:lstStyle/>
          <a:p>
            <a:r>
              <a:rPr lang="en-US" sz="2800" b="0" i="0" u="none" strike="noStrike" baseline="0" dirty="0">
                <a:latin typeface="CIDFont+F2"/>
              </a:rPr>
              <a:t>Permanently close down up to 10 of the least used runs. This doesn’t impact any other resort statistics.</a:t>
            </a:r>
          </a:p>
          <a:p>
            <a:r>
              <a:rPr lang="en-US" dirty="0">
                <a:solidFill>
                  <a:srgbClr val="FF0000"/>
                </a:solidFill>
              </a:rPr>
              <a:t>Closing down 10 runs would lead to a decrease in ticket prices and revenue.</a:t>
            </a:r>
          </a:p>
        </p:txBody>
      </p:sp>
      <p:pic>
        <p:nvPicPr>
          <p:cNvPr id="1026" name="Picture 2">
            <a:extLst>
              <a:ext uri="{FF2B5EF4-FFF2-40B4-BE49-F238E27FC236}">
                <a16:creationId xmlns:a16="http://schemas.microsoft.com/office/drawing/2014/main" id="{C2121C62-0AD2-4039-8E4F-E7526E25B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830" y="3181878"/>
            <a:ext cx="6334806" cy="34189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C7A0F6A-BEF0-4EE0-9042-C5B23631BA63}"/>
              </a:ext>
            </a:extLst>
          </p:cNvPr>
          <p:cNvSpPr txBox="1"/>
          <p:nvPr/>
        </p:nvSpPr>
        <p:spPr>
          <a:xfrm>
            <a:off x="838200" y="4569826"/>
            <a:ext cx="3167743" cy="646331"/>
          </a:xfrm>
          <a:prstGeom prst="rect">
            <a:avLst/>
          </a:prstGeom>
          <a:noFill/>
        </p:spPr>
        <p:txBody>
          <a:bodyPr wrap="square">
            <a:spAutoFit/>
          </a:bodyPr>
          <a:lstStyle/>
          <a:p>
            <a:r>
              <a:rPr lang="en-US" sz="1800" b="0" i="0" u="none" strike="noStrike" baseline="0" dirty="0">
                <a:latin typeface="CIDFont+F2"/>
              </a:rPr>
              <a:t>How number of runs affects ticket prices and revenue:</a:t>
            </a:r>
            <a:endParaRPr lang="en-US" dirty="0"/>
          </a:p>
        </p:txBody>
      </p:sp>
    </p:spTree>
    <p:extLst>
      <p:ext uri="{BB962C8B-B14F-4D97-AF65-F5344CB8AC3E}">
        <p14:creationId xmlns:p14="http://schemas.microsoft.com/office/powerpoint/2010/main" val="3694266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761C-2E9F-443A-9202-7A30ABF3FBB8}"/>
              </a:ext>
            </a:extLst>
          </p:cNvPr>
          <p:cNvSpPr>
            <a:spLocks noGrp="1"/>
          </p:cNvSpPr>
          <p:nvPr>
            <p:ph type="title"/>
          </p:nvPr>
        </p:nvSpPr>
        <p:spPr/>
        <p:txBody>
          <a:bodyPr/>
          <a:lstStyle/>
          <a:p>
            <a:r>
              <a:rPr lang="en-US" dirty="0"/>
              <a:t>Modeling, Results &amp; Analysis</a:t>
            </a:r>
          </a:p>
        </p:txBody>
      </p:sp>
      <p:sp>
        <p:nvSpPr>
          <p:cNvPr id="3" name="Content Placeholder 2">
            <a:extLst>
              <a:ext uri="{FF2B5EF4-FFF2-40B4-BE49-F238E27FC236}">
                <a16:creationId xmlns:a16="http://schemas.microsoft.com/office/drawing/2014/main" id="{62B37D32-7D29-4232-9E18-4BCBE501A78A}"/>
              </a:ext>
            </a:extLst>
          </p:cNvPr>
          <p:cNvSpPr>
            <a:spLocks noGrp="1"/>
          </p:cNvSpPr>
          <p:nvPr>
            <p:ph idx="1"/>
          </p:nvPr>
        </p:nvSpPr>
        <p:spPr/>
        <p:txBody>
          <a:bodyPr/>
          <a:lstStyle/>
          <a:p>
            <a:r>
              <a:rPr lang="en-US" sz="2800" b="0" i="0" u="none" strike="noStrike" baseline="0" dirty="0">
                <a:latin typeface="CIDFont+F2"/>
              </a:rPr>
              <a:t>Increase the vertical drop by adding a run to a point 150 feet lower down but requiring the installation of an additional chair lift to bring skiers back up, without additional snow making coverage.</a:t>
            </a:r>
          </a:p>
          <a:p>
            <a:r>
              <a:rPr lang="en-US" dirty="0">
                <a:solidFill>
                  <a:schemeClr val="accent6">
                    <a:lumMod val="50000"/>
                  </a:schemeClr>
                </a:solidFill>
              </a:rPr>
              <a:t>This scenario increases support for ticket price by $9.02. Over the season, this could be expected to amount to $</a:t>
            </a:r>
            <a:r>
              <a:rPr lang="en-US" b="1" dirty="0">
                <a:solidFill>
                  <a:schemeClr val="accent6">
                    <a:lumMod val="50000"/>
                  </a:schemeClr>
                </a:solidFill>
              </a:rPr>
              <a:t>15,791,667</a:t>
            </a:r>
            <a:r>
              <a:rPr lang="en-US" dirty="0">
                <a:solidFill>
                  <a:schemeClr val="accent6">
                    <a:lumMod val="50000"/>
                  </a:schemeClr>
                </a:solidFill>
              </a:rPr>
              <a:t>.</a:t>
            </a:r>
          </a:p>
        </p:txBody>
      </p:sp>
      <p:pic>
        <p:nvPicPr>
          <p:cNvPr id="7" name="Picture 6">
            <a:extLst>
              <a:ext uri="{FF2B5EF4-FFF2-40B4-BE49-F238E27FC236}">
                <a16:creationId xmlns:a16="http://schemas.microsoft.com/office/drawing/2014/main" id="{568AB6D7-4CA9-441F-A5E7-57A751796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643" y="4238161"/>
            <a:ext cx="2254714" cy="2254714"/>
          </a:xfrm>
          <a:prstGeom prst="rect">
            <a:avLst/>
          </a:prstGeom>
        </p:spPr>
      </p:pic>
    </p:spTree>
    <p:extLst>
      <p:ext uri="{BB962C8B-B14F-4D97-AF65-F5344CB8AC3E}">
        <p14:creationId xmlns:p14="http://schemas.microsoft.com/office/powerpoint/2010/main" val="73439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761C-2E9F-443A-9202-7A30ABF3FBB8}"/>
              </a:ext>
            </a:extLst>
          </p:cNvPr>
          <p:cNvSpPr>
            <a:spLocks noGrp="1"/>
          </p:cNvSpPr>
          <p:nvPr>
            <p:ph type="title"/>
          </p:nvPr>
        </p:nvSpPr>
        <p:spPr/>
        <p:txBody>
          <a:bodyPr/>
          <a:lstStyle/>
          <a:p>
            <a:r>
              <a:rPr lang="en-US" dirty="0"/>
              <a:t>Modeling, Results &amp; Analysis</a:t>
            </a:r>
          </a:p>
        </p:txBody>
      </p:sp>
      <p:sp>
        <p:nvSpPr>
          <p:cNvPr id="3" name="Content Placeholder 2">
            <a:extLst>
              <a:ext uri="{FF2B5EF4-FFF2-40B4-BE49-F238E27FC236}">
                <a16:creationId xmlns:a16="http://schemas.microsoft.com/office/drawing/2014/main" id="{62B37D32-7D29-4232-9E18-4BCBE501A78A}"/>
              </a:ext>
            </a:extLst>
          </p:cNvPr>
          <p:cNvSpPr>
            <a:spLocks noGrp="1"/>
          </p:cNvSpPr>
          <p:nvPr>
            <p:ph idx="1"/>
          </p:nvPr>
        </p:nvSpPr>
        <p:spPr/>
        <p:txBody>
          <a:bodyPr/>
          <a:lstStyle/>
          <a:p>
            <a:r>
              <a:rPr lang="en-US" sz="2800" b="0" i="0" u="none" strike="noStrike" baseline="0" dirty="0">
                <a:latin typeface="CIDFont+F2"/>
              </a:rPr>
              <a:t>Same as number 2, but add 2 acres of snow making cover.</a:t>
            </a:r>
          </a:p>
          <a:p>
            <a:r>
              <a:rPr lang="en-US" sz="2800" b="0" i="0" u="none" strike="noStrike" baseline="0" dirty="0">
                <a:solidFill>
                  <a:srgbClr val="FF0000"/>
                </a:solidFill>
                <a:latin typeface="CIDFont+F2"/>
              </a:rPr>
              <a:t>This scenario increases support for ticket price by $11.26 Over the season, this could be expected to amount to $19,708,333</a:t>
            </a:r>
          </a:p>
          <a:p>
            <a:r>
              <a:rPr lang="en-US" sz="2800" b="0" i="0" u="none" strike="noStrike" baseline="0" dirty="0">
                <a:solidFill>
                  <a:srgbClr val="FF0000"/>
                </a:solidFill>
                <a:latin typeface="CIDFont+F2"/>
              </a:rPr>
              <a:t>Such a small increase in the snow making area makes no difference!</a:t>
            </a:r>
          </a:p>
          <a:p>
            <a:endParaRPr lang="en-US" sz="2800" b="0" i="0" u="none" strike="noStrike" baseline="0" dirty="0">
              <a:latin typeface="CIDFont+F2"/>
            </a:endParaRPr>
          </a:p>
        </p:txBody>
      </p:sp>
      <p:pic>
        <p:nvPicPr>
          <p:cNvPr id="6" name="Picture 5">
            <a:extLst>
              <a:ext uri="{FF2B5EF4-FFF2-40B4-BE49-F238E27FC236}">
                <a16:creationId xmlns:a16="http://schemas.microsoft.com/office/drawing/2014/main" id="{CFCF97B2-8D37-4853-8CA4-ED8C65F55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500" y="3788228"/>
            <a:ext cx="3180999" cy="2957104"/>
          </a:xfrm>
          <a:prstGeom prst="rect">
            <a:avLst/>
          </a:prstGeom>
        </p:spPr>
      </p:pic>
    </p:spTree>
    <p:extLst>
      <p:ext uri="{BB962C8B-B14F-4D97-AF65-F5344CB8AC3E}">
        <p14:creationId xmlns:p14="http://schemas.microsoft.com/office/powerpoint/2010/main" val="31554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0BEA-7608-40BF-A88D-11D1C2272B7A}"/>
              </a:ext>
            </a:extLst>
          </p:cNvPr>
          <p:cNvSpPr>
            <a:spLocks noGrp="1"/>
          </p:cNvSpPr>
          <p:nvPr>
            <p:ph type="title"/>
          </p:nvPr>
        </p:nvSpPr>
        <p:spPr/>
        <p:txBody>
          <a:bodyPr/>
          <a:lstStyle/>
          <a:p>
            <a:r>
              <a:rPr lang="en-US" dirty="0"/>
              <a:t>Modeling, Results &amp; Analysis</a:t>
            </a:r>
          </a:p>
        </p:txBody>
      </p:sp>
      <p:sp>
        <p:nvSpPr>
          <p:cNvPr id="3" name="Content Placeholder 2">
            <a:extLst>
              <a:ext uri="{FF2B5EF4-FFF2-40B4-BE49-F238E27FC236}">
                <a16:creationId xmlns:a16="http://schemas.microsoft.com/office/drawing/2014/main" id="{39A9EAC7-4EDD-407C-8AE9-91E30EACCC30}"/>
              </a:ext>
            </a:extLst>
          </p:cNvPr>
          <p:cNvSpPr>
            <a:spLocks noGrp="1"/>
          </p:cNvSpPr>
          <p:nvPr>
            <p:ph idx="1"/>
          </p:nvPr>
        </p:nvSpPr>
        <p:spPr/>
        <p:txBody>
          <a:bodyPr/>
          <a:lstStyle/>
          <a:p>
            <a:r>
              <a:rPr lang="en-US" sz="2800" b="0" i="0" u="none" strike="noStrike" baseline="0" dirty="0">
                <a:latin typeface="CIDFont+F2"/>
              </a:rPr>
              <a:t>Increase the longest run by 0.2 mile to boast 3.5 miles length, requiring an additional snow making coverage of 4 acres.</a:t>
            </a:r>
            <a:endParaRPr lang="en-US" sz="4000" dirty="0"/>
          </a:p>
          <a:p>
            <a:r>
              <a:rPr lang="en-US" dirty="0">
                <a:solidFill>
                  <a:srgbClr val="FF0000"/>
                </a:solidFill>
              </a:rPr>
              <a:t>No difference whatsoever. Although the longest run feature was used in the linear model, the random forest model (the one we chose because of its better performance) only has longest run way down in the feature importance list. </a:t>
            </a:r>
          </a:p>
        </p:txBody>
      </p:sp>
      <p:pic>
        <p:nvPicPr>
          <p:cNvPr id="5" name="Picture 4">
            <a:extLst>
              <a:ext uri="{FF2B5EF4-FFF2-40B4-BE49-F238E27FC236}">
                <a16:creationId xmlns:a16="http://schemas.microsoft.com/office/drawing/2014/main" id="{EEF9026C-6655-4472-83B1-565EADC57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784" y="3997234"/>
            <a:ext cx="1906432" cy="2860766"/>
          </a:xfrm>
          <a:prstGeom prst="rect">
            <a:avLst/>
          </a:prstGeom>
        </p:spPr>
      </p:pic>
    </p:spTree>
    <p:extLst>
      <p:ext uri="{BB962C8B-B14F-4D97-AF65-F5344CB8AC3E}">
        <p14:creationId xmlns:p14="http://schemas.microsoft.com/office/powerpoint/2010/main" val="285105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7474-1AAB-4E7B-9DAC-A50E197EDBD3}"/>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2F93B14A-FF3F-48A2-A5B5-ACB6563C6CC4}"/>
              </a:ext>
            </a:extLst>
          </p:cNvPr>
          <p:cNvSpPr>
            <a:spLocks noGrp="1"/>
          </p:cNvSpPr>
          <p:nvPr>
            <p:ph idx="1"/>
          </p:nvPr>
        </p:nvSpPr>
        <p:spPr/>
        <p:txBody>
          <a:bodyPr/>
          <a:lstStyle/>
          <a:p>
            <a:pPr marL="0" indent="0">
              <a:buNone/>
            </a:pPr>
            <a:r>
              <a:rPr lang="en-US" sz="2800" b="0" i="0" u="none" strike="noStrike" baseline="0" dirty="0">
                <a:latin typeface="CIDFont+F2"/>
              </a:rPr>
              <a:t>Increase the vertical drop by adding a run to a point 150 feet lower down but requiring the installation of an additional chair lift to bring skiers back up, without additional snow making coverage.</a:t>
            </a:r>
          </a:p>
          <a:p>
            <a:r>
              <a:rPr lang="en-US" dirty="0"/>
              <a:t>Increases revenue</a:t>
            </a:r>
          </a:p>
          <a:p>
            <a:r>
              <a:rPr lang="en-US" dirty="0"/>
              <a:t>Least upgrades to existing facilities</a:t>
            </a:r>
          </a:p>
          <a:p>
            <a:r>
              <a:rPr lang="en-US" dirty="0"/>
              <a:t>Costs can be recouped quickly (w/in 1 year)</a:t>
            </a:r>
          </a:p>
        </p:txBody>
      </p:sp>
      <p:pic>
        <p:nvPicPr>
          <p:cNvPr id="4" name="Picture 3">
            <a:extLst>
              <a:ext uri="{FF2B5EF4-FFF2-40B4-BE49-F238E27FC236}">
                <a16:creationId xmlns:a16="http://schemas.microsoft.com/office/drawing/2014/main" id="{144834DD-688E-4107-9D65-90EC6B2D8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643" y="4728753"/>
            <a:ext cx="1764121" cy="1764121"/>
          </a:xfrm>
          <a:prstGeom prst="rect">
            <a:avLst/>
          </a:prstGeom>
        </p:spPr>
      </p:pic>
    </p:spTree>
    <p:extLst>
      <p:ext uri="{BB962C8B-B14F-4D97-AF65-F5344CB8AC3E}">
        <p14:creationId xmlns:p14="http://schemas.microsoft.com/office/powerpoint/2010/main" val="4278413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499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CIDFont+F2</vt:lpstr>
      <vt:lpstr>Office Theme</vt:lpstr>
      <vt:lpstr>Big Mountain Ski Resort</vt:lpstr>
      <vt:lpstr>Problem Identification</vt:lpstr>
      <vt:lpstr>Key Findings and Recommendations</vt:lpstr>
      <vt:lpstr>Key Findings and Recommendations</vt:lpstr>
      <vt:lpstr>Modeling, Results &amp; Analysis</vt:lpstr>
      <vt:lpstr>Modeling, Results &amp; Analysis</vt:lpstr>
      <vt:lpstr>Modeling, Results &amp; Analysis</vt:lpstr>
      <vt:lpstr>Modeling, Results &amp; Analysis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dc:creator>
  <cp:lastModifiedBy>isaac</cp:lastModifiedBy>
  <cp:revision>5</cp:revision>
  <dcterms:created xsi:type="dcterms:W3CDTF">2020-11-27T23:40:53Z</dcterms:created>
  <dcterms:modified xsi:type="dcterms:W3CDTF">2020-11-28T00:32:33Z</dcterms:modified>
</cp:coreProperties>
</file>