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4983F-ABDF-2AB6-5510-EC09CF6D2362}" v="90" dt="2023-04-24T21:46:01.526"/>
    <p1510:client id="{08BC145C-6254-0680-54AC-3F99C9E927DB}" v="42" dt="2023-04-24T21:25:26.359"/>
    <p1510:client id="{0B01B423-A595-F542-8011-9131F8E6310D}" v="1431" dt="2023-04-24T21:37:03.256"/>
    <p1510:client id="{0DAD3B32-A242-15EF-DFC3-6E9D6F910ECD}" v="25" dt="2023-04-24T22:03:52.659"/>
    <p1510:client id="{1AF57DE9-A61B-B820-90FC-7A51EB64324D}" v="595" dt="2023-04-24T17:04:25.801"/>
    <p1510:client id="{31C5E1B6-409B-4672-808C-E2CE8F63941B}" v="4" dt="2023-04-24T14:44:09.204"/>
    <p1510:client id="{35EC32E3-BD92-71A9-CC66-C77C53349BD5}" v="17" dt="2023-04-24T19:13:41.203"/>
    <p1510:client id="{3DC8EBCF-7870-CEAA-899C-717164C164EB}" v="80" dt="2023-04-24T19:13:53.197"/>
    <p1510:client id="{75D624A4-797C-73D4-73D4-C7ECD5AB8EED}" v="68" dt="2023-04-24T21:54:00.454"/>
    <p1510:client id="{799EF894-4E92-C22A-74A5-0B40172440F0}" v="441" dt="2023-04-24T21:28:29.649"/>
    <p1510:client id="{82428FF4-6EB8-BF08-88EE-A4EC79666EC8}" v="283" dt="2023-04-24T21:38:20.647"/>
    <p1510:client id="{8B97F2B5-DAC0-4448-A672-7CD7DBDD6118}" v="9" dt="2023-04-24T21:00:45.715"/>
    <p1510:client id="{91DE0884-EB3D-7CBC-31C1-400E235C8B97}" v="158" dt="2023-04-24T18:20:18.024"/>
    <p1510:client id="{A0DA55BB-1478-7FCF-0AAC-98C1999CBE98}" v="147" dt="2023-04-24T21:10:38.052"/>
    <p1510:client id="{A2A47534-5FF9-AC0E-68F3-D95F18D37AB5}" v="2557" dt="2023-04-24T22:05:54.661"/>
    <p1510:client id="{B418E302-9415-43B2-9486-CF635CE813F2}" v="20" dt="2023-04-24T20:39:16.141"/>
    <p1510:client id="{D6AEF62F-C488-F18C-4567-4EAD0BC52036}" v="11" dt="2023-04-24T21:55:43.095"/>
    <p1510:client id="{DD91B1EF-81E7-A6DE-0F49-DF8949E378CD}" v="69" dt="2023-04-24T17:24:33.221"/>
    <p1510:client id="{E99B0EB6-8EF0-5B05-5CE0-25F3371B3A30}" v="3" dt="2023-04-24T22:06:05.404"/>
    <p1510:client id="{EE88CD16-C395-A988-2D61-E5AACA35F129}" v="6" dt="2023-04-24T17:57:57.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6"/>
    <p:restoredTop sz="94716"/>
  </p:normalViewPr>
  <p:slideViewPr>
    <p:cSldViewPr snapToGrid="0">
      <p:cViewPr>
        <p:scale>
          <a:sx n="124" d="100"/>
          <a:sy n="124" d="100"/>
        </p:scale>
        <p:origin x="114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8AD82-C4B6-47D5-98FF-EE85D85CA53D}" type="datetimeFigureOut">
              <a:rPr lang="en-US" smtClean="0"/>
              <a:t>4/16/24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8AB4C-7B6D-4BE3-99D1-15309347BDB8}" type="slidenum">
              <a:rPr lang="en-US" smtClean="0"/>
              <a:t>‹#›</a:t>
            </a:fld>
            <a:endParaRPr lang="en-US"/>
          </a:p>
        </p:txBody>
      </p:sp>
    </p:spTree>
    <p:extLst>
      <p:ext uri="{BB962C8B-B14F-4D97-AF65-F5344CB8AC3E}">
        <p14:creationId xmlns:p14="http://schemas.microsoft.com/office/powerpoint/2010/main" val="64317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1A9F-2C1E-C565-046D-91BEB1568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27E553-DBB7-53C4-183E-93FD829C7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DA947B-ED1F-735C-6099-11280DAF99ED}"/>
              </a:ext>
            </a:extLst>
          </p:cNvPr>
          <p:cNvSpPr>
            <a:spLocks noGrp="1"/>
          </p:cNvSpPr>
          <p:nvPr>
            <p:ph type="dt" sz="half" idx="10"/>
          </p:nvPr>
        </p:nvSpPr>
        <p:spPr/>
        <p:txBody>
          <a:bodyPr/>
          <a:lstStyle/>
          <a:p>
            <a:fld id="{4D7662EE-142A-48C1-AA8A-9F21A9D3131C}" type="datetime1">
              <a:rPr lang="en-US" smtClean="0"/>
              <a:t>4/16/24</a:t>
            </a:fld>
            <a:endParaRPr lang="en-US"/>
          </a:p>
        </p:txBody>
      </p:sp>
      <p:sp>
        <p:nvSpPr>
          <p:cNvPr id="5" name="Footer Placeholder 4">
            <a:extLst>
              <a:ext uri="{FF2B5EF4-FFF2-40B4-BE49-F238E27FC236}">
                <a16:creationId xmlns:a16="http://schemas.microsoft.com/office/drawing/2014/main" id="{F0F8C49C-BBB0-2741-85C0-10622EEAC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288FC-B9CB-5D55-41AC-BB2676DC268B}"/>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2315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7448-7F49-0C79-3DB0-6F1C627884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479245-DB89-3A9E-C335-7F3D636AC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E98EE-9EF3-67A2-9145-F6164CC22328}"/>
              </a:ext>
            </a:extLst>
          </p:cNvPr>
          <p:cNvSpPr>
            <a:spLocks noGrp="1"/>
          </p:cNvSpPr>
          <p:nvPr>
            <p:ph type="dt" sz="half" idx="10"/>
          </p:nvPr>
        </p:nvSpPr>
        <p:spPr/>
        <p:txBody>
          <a:bodyPr/>
          <a:lstStyle/>
          <a:p>
            <a:fld id="{CFA160AC-4D13-459E-8944-ED358A4FCB42}" type="datetime1">
              <a:rPr lang="en-US" smtClean="0"/>
              <a:t>4/16/24</a:t>
            </a:fld>
            <a:endParaRPr lang="en-US"/>
          </a:p>
        </p:txBody>
      </p:sp>
      <p:sp>
        <p:nvSpPr>
          <p:cNvPr id="5" name="Footer Placeholder 4">
            <a:extLst>
              <a:ext uri="{FF2B5EF4-FFF2-40B4-BE49-F238E27FC236}">
                <a16:creationId xmlns:a16="http://schemas.microsoft.com/office/drawing/2014/main" id="{3CCFEDCF-1B1D-1BFE-2E0B-30C50EC90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312B3-9AF9-7D0A-7B59-E45A54A89EE9}"/>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4867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C25A42-9ACA-A221-0CB4-288D43BCD4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E7C30-A473-8547-E986-75D07329AE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AB7C8-E594-4ADB-3C68-236331A17673}"/>
              </a:ext>
            </a:extLst>
          </p:cNvPr>
          <p:cNvSpPr>
            <a:spLocks noGrp="1"/>
          </p:cNvSpPr>
          <p:nvPr>
            <p:ph type="dt" sz="half" idx="10"/>
          </p:nvPr>
        </p:nvSpPr>
        <p:spPr/>
        <p:txBody>
          <a:bodyPr/>
          <a:lstStyle/>
          <a:p>
            <a:fld id="{763D4BE1-7045-4878-BE85-371E13ED9824}" type="datetime1">
              <a:rPr lang="en-US" smtClean="0"/>
              <a:t>4/16/24</a:t>
            </a:fld>
            <a:endParaRPr lang="en-US"/>
          </a:p>
        </p:txBody>
      </p:sp>
      <p:sp>
        <p:nvSpPr>
          <p:cNvPr id="5" name="Footer Placeholder 4">
            <a:extLst>
              <a:ext uri="{FF2B5EF4-FFF2-40B4-BE49-F238E27FC236}">
                <a16:creationId xmlns:a16="http://schemas.microsoft.com/office/drawing/2014/main" id="{38994B01-1912-FF36-16EA-727EEC0AB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C9CEA-66E2-A884-D6C2-17EA1B67712A}"/>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5401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796C-0533-910C-F274-E2D3E17F14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DE04F-C415-4CCB-BD70-B75D83536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583E1-50ED-2309-9871-796A2B5E34FA}"/>
              </a:ext>
            </a:extLst>
          </p:cNvPr>
          <p:cNvSpPr>
            <a:spLocks noGrp="1"/>
          </p:cNvSpPr>
          <p:nvPr>
            <p:ph type="dt" sz="half" idx="10"/>
          </p:nvPr>
        </p:nvSpPr>
        <p:spPr/>
        <p:txBody>
          <a:bodyPr/>
          <a:lstStyle/>
          <a:p>
            <a:fld id="{8AA3FE76-19AD-4E06-BF68-B5576A236DC8}" type="datetime1">
              <a:rPr lang="en-US" smtClean="0"/>
              <a:t>4/16/24</a:t>
            </a:fld>
            <a:endParaRPr lang="en-US"/>
          </a:p>
        </p:txBody>
      </p:sp>
      <p:sp>
        <p:nvSpPr>
          <p:cNvPr id="5" name="Footer Placeholder 4">
            <a:extLst>
              <a:ext uri="{FF2B5EF4-FFF2-40B4-BE49-F238E27FC236}">
                <a16:creationId xmlns:a16="http://schemas.microsoft.com/office/drawing/2014/main" id="{C2DF2C71-F2F5-9ED0-A244-0D064859A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80CA9-BFA9-7312-1ED0-17A5F99A9EAA}"/>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5820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0BC3-7A32-14AF-7729-30AF2BAE0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616DB0-171C-D773-BD7A-11838BFBA7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699FA4-9369-1AE1-A374-947F039DE875}"/>
              </a:ext>
            </a:extLst>
          </p:cNvPr>
          <p:cNvSpPr>
            <a:spLocks noGrp="1"/>
          </p:cNvSpPr>
          <p:nvPr>
            <p:ph type="dt" sz="half" idx="10"/>
          </p:nvPr>
        </p:nvSpPr>
        <p:spPr/>
        <p:txBody>
          <a:bodyPr/>
          <a:lstStyle/>
          <a:p>
            <a:fld id="{61B98958-7BFA-4A1A-A0EE-5879507AB21B}" type="datetime1">
              <a:rPr lang="en-US" smtClean="0"/>
              <a:t>4/16/24</a:t>
            </a:fld>
            <a:endParaRPr lang="en-US"/>
          </a:p>
        </p:txBody>
      </p:sp>
      <p:sp>
        <p:nvSpPr>
          <p:cNvPr id="5" name="Footer Placeholder 4">
            <a:extLst>
              <a:ext uri="{FF2B5EF4-FFF2-40B4-BE49-F238E27FC236}">
                <a16:creationId xmlns:a16="http://schemas.microsoft.com/office/drawing/2014/main" id="{E91EF889-DB5F-F46F-4470-1C5CC83BC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74FC4-54A1-6C86-8888-8F056FD9B168}"/>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8605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57C0-DF94-E8B5-55BC-FEA7071EF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B4EE3-0A7D-361A-7368-DFE440E948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7FBFF9-527B-5509-3D8D-E0C1CD60E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3CFC4E-C239-2EB7-E3D9-EC6C113A5E4D}"/>
              </a:ext>
            </a:extLst>
          </p:cNvPr>
          <p:cNvSpPr>
            <a:spLocks noGrp="1"/>
          </p:cNvSpPr>
          <p:nvPr>
            <p:ph type="dt" sz="half" idx="10"/>
          </p:nvPr>
        </p:nvSpPr>
        <p:spPr/>
        <p:txBody>
          <a:bodyPr/>
          <a:lstStyle/>
          <a:p>
            <a:fld id="{89ACA7CF-8441-4900-A9F7-BC2A32C63E4E}" type="datetime1">
              <a:rPr lang="en-US" smtClean="0"/>
              <a:t>4/16/24</a:t>
            </a:fld>
            <a:endParaRPr lang="en-US"/>
          </a:p>
        </p:txBody>
      </p:sp>
      <p:sp>
        <p:nvSpPr>
          <p:cNvPr id="6" name="Footer Placeholder 5">
            <a:extLst>
              <a:ext uri="{FF2B5EF4-FFF2-40B4-BE49-F238E27FC236}">
                <a16:creationId xmlns:a16="http://schemas.microsoft.com/office/drawing/2014/main" id="{4D53E20E-A8FD-E8B9-4A45-9AC39819F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78642-F9BC-B46F-276E-EEDA0640AE5B}"/>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370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F2A7-053B-3980-578C-BBA93BE337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D6C50C-B222-F314-7573-2C9979891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EF415-9DA0-4E28-3B81-BBCD3C1E7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F037DF-8CF1-EAC5-1DEA-F747F9C20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E0C4CA-598D-4129-F3B2-B0969DB213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C03B7E-B69C-DAD8-11DE-C13617078B54}"/>
              </a:ext>
            </a:extLst>
          </p:cNvPr>
          <p:cNvSpPr>
            <a:spLocks noGrp="1"/>
          </p:cNvSpPr>
          <p:nvPr>
            <p:ph type="dt" sz="half" idx="10"/>
          </p:nvPr>
        </p:nvSpPr>
        <p:spPr/>
        <p:txBody>
          <a:bodyPr/>
          <a:lstStyle/>
          <a:p>
            <a:fld id="{5F4972B0-DD74-4848-9EF9-F34344FA8F45}" type="datetime1">
              <a:rPr lang="en-US" smtClean="0"/>
              <a:t>4/16/24</a:t>
            </a:fld>
            <a:endParaRPr lang="en-US"/>
          </a:p>
        </p:txBody>
      </p:sp>
      <p:sp>
        <p:nvSpPr>
          <p:cNvPr id="8" name="Footer Placeholder 7">
            <a:extLst>
              <a:ext uri="{FF2B5EF4-FFF2-40B4-BE49-F238E27FC236}">
                <a16:creationId xmlns:a16="http://schemas.microsoft.com/office/drawing/2014/main" id="{0A0CDD1F-B12B-1A94-78E6-A60F1AD09B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525E7D-3868-710C-7DE8-46901D2D31FC}"/>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8323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6AC2-D04B-7F55-F344-A108C4DA61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E077D1-4E34-0943-01E5-52243DCE45D0}"/>
              </a:ext>
            </a:extLst>
          </p:cNvPr>
          <p:cNvSpPr>
            <a:spLocks noGrp="1"/>
          </p:cNvSpPr>
          <p:nvPr>
            <p:ph type="dt" sz="half" idx="10"/>
          </p:nvPr>
        </p:nvSpPr>
        <p:spPr/>
        <p:txBody>
          <a:bodyPr/>
          <a:lstStyle/>
          <a:p>
            <a:fld id="{EC3EF066-8D96-485E-BB06-2E72C924B969}" type="datetime1">
              <a:rPr lang="en-US" smtClean="0"/>
              <a:t>4/16/24</a:t>
            </a:fld>
            <a:endParaRPr lang="en-US"/>
          </a:p>
        </p:txBody>
      </p:sp>
      <p:sp>
        <p:nvSpPr>
          <p:cNvPr id="4" name="Footer Placeholder 3">
            <a:extLst>
              <a:ext uri="{FF2B5EF4-FFF2-40B4-BE49-F238E27FC236}">
                <a16:creationId xmlns:a16="http://schemas.microsoft.com/office/drawing/2014/main" id="{2FB521DE-1137-6114-54BB-DE87C39725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C79019-159D-1245-BD58-711783A0C226}"/>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7653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2B5254-7938-3E35-B9F6-7DF5E64EB4A7}"/>
              </a:ext>
            </a:extLst>
          </p:cNvPr>
          <p:cNvSpPr>
            <a:spLocks noGrp="1"/>
          </p:cNvSpPr>
          <p:nvPr>
            <p:ph type="dt" sz="half" idx="10"/>
          </p:nvPr>
        </p:nvSpPr>
        <p:spPr/>
        <p:txBody>
          <a:bodyPr/>
          <a:lstStyle/>
          <a:p>
            <a:fld id="{D8545A18-8BC7-42D5-AD97-8168B9073510}" type="datetime1">
              <a:rPr lang="en-US" smtClean="0"/>
              <a:t>4/16/24</a:t>
            </a:fld>
            <a:endParaRPr lang="en-US"/>
          </a:p>
        </p:txBody>
      </p:sp>
      <p:sp>
        <p:nvSpPr>
          <p:cNvPr id="3" name="Footer Placeholder 2">
            <a:extLst>
              <a:ext uri="{FF2B5EF4-FFF2-40B4-BE49-F238E27FC236}">
                <a16:creationId xmlns:a16="http://schemas.microsoft.com/office/drawing/2014/main" id="{F75F53DD-38AE-7982-D823-F777B98B07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C254BC-BFC6-CCB6-E4B7-B0BD5325F370}"/>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7278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6E46-65D8-A897-6B97-EE0FA8A43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A5F6A6-1524-5850-3E7D-34354CF9E3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30B5C0-8F6D-956D-42CA-1126793B0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02C00-4D45-8881-3D1D-BACEC22F1903}"/>
              </a:ext>
            </a:extLst>
          </p:cNvPr>
          <p:cNvSpPr>
            <a:spLocks noGrp="1"/>
          </p:cNvSpPr>
          <p:nvPr>
            <p:ph type="dt" sz="half" idx="10"/>
          </p:nvPr>
        </p:nvSpPr>
        <p:spPr/>
        <p:txBody>
          <a:bodyPr/>
          <a:lstStyle/>
          <a:p>
            <a:fld id="{ECB2A333-CE15-4339-ABCD-B032320D7851}" type="datetime1">
              <a:rPr lang="en-US" smtClean="0"/>
              <a:t>4/16/24</a:t>
            </a:fld>
            <a:endParaRPr lang="en-US"/>
          </a:p>
        </p:txBody>
      </p:sp>
      <p:sp>
        <p:nvSpPr>
          <p:cNvPr id="6" name="Footer Placeholder 5">
            <a:extLst>
              <a:ext uri="{FF2B5EF4-FFF2-40B4-BE49-F238E27FC236}">
                <a16:creationId xmlns:a16="http://schemas.microsoft.com/office/drawing/2014/main" id="{E1D451E5-4CDF-0573-D84B-45D1D92DE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96A89-B7FA-7D46-7D24-09D9BE7C6BB7}"/>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2007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5EFC-41D9-288B-B9AD-18F3CD34B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4473FE-38DA-401F-8B57-09B5E9098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E2C8B8-6B6A-9B6D-9F0B-9E17D7575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92ED8-2FF4-7243-F0B2-0665CAB2F38B}"/>
              </a:ext>
            </a:extLst>
          </p:cNvPr>
          <p:cNvSpPr>
            <a:spLocks noGrp="1"/>
          </p:cNvSpPr>
          <p:nvPr>
            <p:ph type="dt" sz="half" idx="10"/>
          </p:nvPr>
        </p:nvSpPr>
        <p:spPr/>
        <p:txBody>
          <a:bodyPr/>
          <a:lstStyle/>
          <a:p>
            <a:fld id="{6D8AC9E3-BD0B-4F81-9F61-172507F39F8A}" type="datetime1">
              <a:rPr lang="en-US" smtClean="0"/>
              <a:t>4/16/24</a:t>
            </a:fld>
            <a:endParaRPr lang="en-US"/>
          </a:p>
        </p:txBody>
      </p:sp>
      <p:sp>
        <p:nvSpPr>
          <p:cNvPr id="6" name="Footer Placeholder 5">
            <a:extLst>
              <a:ext uri="{FF2B5EF4-FFF2-40B4-BE49-F238E27FC236}">
                <a16:creationId xmlns:a16="http://schemas.microsoft.com/office/drawing/2014/main" id="{916F65EA-F407-42C7-DC32-7A373852D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C06EA-EE86-B4C8-5C3D-D51627D3A115}"/>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4476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D50B7-62DD-56AA-87C8-31787ED6E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67566D-5405-3DD2-318C-63167C0BB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C2296-851D-EC72-EDF3-1FEAE22BC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0B43F7-E026-4F7F-AC23-ED19415DA8A2}" type="datetime1">
              <a:rPr lang="en-US" smtClean="0"/>
              <a:t>4/16/24</a:t>
            </a:fld>
            <a:endParaRPr lang="en-US"/>
          </a:p>
        </p:txBody>
      </p:sp>
      <p:sp>
        <p:nvSpPr>
          <p:cNvPr id="5" name="Footer Placeholder 4">
            <a:extLst>
              <a:ext uri="{FF2B5EF4-FFF2-40B4-BE49-F238E27FC236}">
                <a16:creationId xmlns:a16="http://schemas.microsoft.com/office/drawing/2014/main" id="{F27C186A-E119-B041-EA3E-5A3E80E6B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0929107-6B3F-FF63-769A-A24BD7413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80485422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www.kaggle.com/datasets/sujalsuthar/airlines-review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B2FB-BE84-7995-F269-BA4FC6C39139}"/>
              </a:ext>
            </a:extLst>
          </p:cNvPr>
          <p:cNvSpPr>
            <a:spLocks noGrp="1"/>
          </p:cNvSpPr>
          <p:nvPr>
            <p:ph type="ctrTitle"/>
          </p:nvPr>
        </p:nvSpPr>
        <p:spPr>
          <a:xfrm>
            <a:off x="0" y="647271"/>
            <a:ext cx="4619543" cy="2095929"/>
          </a:xfrm>
        </p:spPr>
        <p:txBody>
          <a:bodyPr vert="horz" lIns="91440" tIns="45720" rIns="91440" bIns="45720" rtlCol="0" anchor="t">
            <a:noAutofit/>
          </a:bodyPr>
          <a:lstStyle/>
          <a:p>
            <a:pPr>
              <a:lnSpc>
                <a:spcPct val="90000"/>
              </a:lnSpc>
            </a:pPr>
            <a:r>
              <a:rPr lang="en-US" sz="2800" dirty="0">
                <a:latin typeface="Times New Roman" panose="02020603050405020304" pitchFamily="18" charset="0"/>
                <a:cs typeface="Times New Roman" panose="02020603050405020304" pitchFamily="18" charset="0"/>
              </a:rPr>
              <a:t>AIRLINE PASSENGER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SATISFACTION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ANALYSIS</a:t>
            </a:r>
          </a:p>
        </p:txBody>
      </p:sp>
      <p:sp>
        <p:nvSpPr>
          <p:cNvPr id="3" name="Subtitle 2">
            <a:extLst>
              <a:ext uri="{FF2B5EF4-FFF2-40B4-BE49-F238E27FC236}">
                <a16:creationId xmlns:a16="http://schemas.microsoft.com/office/drawing/2014/main" id="{0144E52E-0E73-4C87-E102-C0A043536983}"/>
              </a:ext>
            </a:extLst>
          </p:cNvPr>
          <p:cNvSpPr>
            <a:spLocks noGrp="1"/>
          </p:cNvSpPr>
          <p:nvPr>
            <p:ph type="subTitle" idx="1"/>
          </p:nvPr>
        </p:nvSpPr>
        <p:spPr>
          <a:xfrm>
            <a:off x="-699022" y="3099515"/>
            <a:ext cx="6020169" cy="2954324"/>
          </a:xfrm>
        </p:spPr>
        <p:txBody>
          <a:bodyPr vert="horz" lIns="91440" tIns="45720" rIns="91440" bIns="45720" rtlCol="0">
            <a:normAutofit/>
          </a:bodyPr>
          <a:lstStyle/>
          <a:p>
            <a:r>
              <a:rPr lang="en-US" dirty="0">
                <a:solidFill>
                  <a:schemeClr val="tx1">
                    <a:lumMod val="75000"/>
                    <a:lumOff val="25000"/>
                  </a:schemeClr>
                </a:solidFill>
                <a:latin typeface="Times New Roman"/>
                <a:cs typeface="Times New Roman"/>
              </a:rPr>
              <a:t>Presented By:</a:t>
            </a:r>
          </a:p>
          <a:p>
            <a:endParaRPr lang="en-IN" sz="2000" dirty="0">
              <a:solidFill>
                <a:schemeClr val="tx1">
                  <a:lumMod val="75000"/>
                  <a:lumOff val="25000"/>
                </a:schemeClr>
              </a:solidFill>
              <a:latin typeface="Times New Roman"/>
              <a:cs typeface="Times New Roman"/>
            </a:endParaRPr>
          </a:p>
          <a:p>
            <a:r>
              <a:rPr lang="en-IN" sz="2000" dirty="0">
                <a:solidFill>
                  <a:schemeClr val="tx1">
                    <a:lumMod val="75000"/>
                    <a:lumOff val="25000"/>
                  </a:schemeClr>
                </a:solidFill>
                <a:latin typeface="Times New Roman"/>
                <a:cs typeface="Times New Roman"/>
              </a:rPr>
              <a:t>Pawan Kalyan </a:t>
            </a:r>
            <a:r>
              <a:rPr lang="en-IN" sz="2000" dirty="0" err="1">
                <a:solidFill>
                  <a:schemeClr val="tx1">
                    <a:lumMod val="75000"/>
                    <a:lumOff val="25000"/>
                  </a:schemeClr>
                </a:solidFill>
                <a:latin typeface="Times New Roman"/>
                <a:cs typeface="Times New Roman"/>
              </a:rPr>
              <a:t>Ramisetty</a:t>
            </a:r>
            <a:r>
              <a:rPr lang="en-IN" sz="2000" dirty="0">
                <a:solidFill>
                  <a:schemeClr val="tx1">
                    <a:lumMod val="75000"/>
                    <a:lumOff val="25000"/>
                  </a:schemeClr>
                </a:solidFill>
                <a:latin typeface="Times New Roman"/>
                <a:cs typeface="Times New Roman"/>
              </a:rPr>
              <a:t> Narayanaswamy</a:t>
            </a:r>
          </a:p>
          <a:p>
            <a:r>
              <a:rPr lang="en-IN" sz="2000" dirty="0">
                <a:solidFill>
                  <a:schemeClr val="tx1">
                    <a:lumMod val="75000"/>
                    <a:lumOff val="25000"/>
                  </a:schemeClr>
                </a:solidFill>
                <a:latin typeface="Times New Roman"/>
                <a:cs typeface="Times New Roman"/>
              </a:rPr>
              <a:t>Sai Harshith Reddy </a:t>
            </a:r>
            <a:r>
              <a:rPr lang="en-IN" sz="2000" dirty="0" err="1">
                <a:solidFill>
                  <a:schemeClr val="tx1">
                    <a:lumMod val="75000"/>
                    <a:lumOff val="25000"/>
                  </a:schemeClr>
                </a:solidFill>
                <a:latin typeface="Times New Roman"/>
                <a:cs typeface="Times New Roman"/>
              </a:rPr>
              <a:t>Gaddamidhi</a:t>
            </a:r>
            <a:endParaRPr lang="en-IN" sz="2000" dirty="0">
              <a:solidFill>
                <a:schemeClr val="tx1">
                  <a:lumMod val="75000"/>
                  <a:lumOff val="25000"/>
                </a:schemeClr>
              </a:solidFill>
              <a:latin typeface="Times New Roman"/>
              <a:cs typeface="Times New Roman"/>
            </a:endParaRPr>
          </a:p>
        </p:txBody>
      </p:sp>
      <p:pic>
        <p:nvPicPr>
          <p:cNvPr id="15" name="Picture 3" descr="Back view of an aeroplane">
            <a:extLst>
              <a:ext uri="{FF2B5EF4-FFF2-40B4-BE49-F238E27FC236}">
                <a16:creationId xmlns:a16="http://schemas.microsoft.com/office/drawing/2014/main" id="{BDD36DAE-3569-DB9B-D178-5F4FF99D2F21}"/>
              </a:ext>
            </a:extLst>
          </p:cNvPr>
          <p:cNvPicPr>
            <a:picLocks noChangeAspect="1"/>
          </p:cNvPicPr>
          <p:nvPr/>
        </p:nvPicPr>
        <p:blipFill rotWithShape="1">
          <a:blip r:embed="rId2"/>
          <a:srcRect l="4961" r="21334" b="-1"/>
          <a:stretch/>
        </p:blipFill>
        <p:spPr>
          <a:xfrm>
            <a:off x="4619543" y="10"/>
            <a:ext cx="7572457" cy="6857990"/>
          </a:xfrm>
          <a:prstGeom prst="rect">
            <a:avLst/>
          </a:prstGeom>
        </p:spPr>
      </p:pic>
    </p:spTree>
    <p:extLst>
      <p:ext uri="{BB962C8B-B14F-4D97-AF65-F5344CB8AC3E}">
        <p14:creationId xmlns:p14="http://schemas.microsoft.com/office/powerpoint/2010/main" val="31595157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58F48-2043-6B9C-6C29-D27493E4A392}"/>
              </a:ext>
            </a:extLst>
          </p:cNvPr>
          <p:cNvSpPr>
            <a:spLocks noGrp="1"/>
          </p:cNvSpPr>
          <p:nvPr>
            <p:ph type="title"/>
          </p:nvPr>
        </p:nvSpPr>
        <p:spPr>
          <a:xfrm>
            <a:off x="5297762" y="329184"/>
            <a:ext cx="6251110" cy="1783080"/>
          </a:xfrm>
        </p:spPr>
        <p:txBody>
          <a:bodyPr anchor="b">
            <a:normAutofit/>
          </a:bodyPr>
          <a:lstStyle/>
          <a:p>
            <a:r>
              <a:rPr lang="en-US" sz="5400" dirty="0">
                <a:latin typeface="Times New Roman" panose="02020603050405020304" pitchFamily="18" charset="0"/>
                <a:cs typeface="Times New Roman" panose="02020603050405020304" pitchFamily="18" charset="0"/>
              </a:rPr>
              <a:t>Scenario</a:t>
            </a:r>
            <a:r>
              <a:rPr lang="en-US" sz="5400" dirty="0"/>
              <a:t> </a:t>
            </a:r>
          </a:p>
        </p:txBody>
      </p:sp>
      <p:pic>
        <p:nvPicPr>
          <p:cNvPr id="5" name="Picture 4" descr="Aeroplane taking off against dramatic sky">
            <a:extLst>
              <a:ext uri="{FF2B5EF4-FFF2-40B4-BE49-F238E27FC236}">
                <a16:creationId xmlns:a16="http://schemas.microsoft.com/office/drawing/2014/main" id="{79F3C4D8-73D6-789B-4F3F-E134AD96A4A6}"/>
              </a:ext>
            </a:extLst>
          </p:cNvPr>
          <p:cNvPicPr>
            <a:picLocks noChangeAspect="1"/>
          </p:cNvPicPr>
          <p:nvPr/>
        </p:nvPicPr>
        <p:blipFill rotWithShape="1">
          <a:blip r:embed="rId2"/>
          <a:srcRect l="16148" r="3869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7847D8-FEE7-D989-AEA0-A454FE3EE9F0}"/>
              </a:ext>
            </a:extLst>
          </p:cNvPr>
          <p:cNvSpPr>
            <a:spLocks noGrp="1"/>
          </p:cNvSpPr>
          <p:nvPr>
            <p:ph idx="1"/>
          </p:nvPr>
        </p:nvSpPr>
        <p:spPr>
          <a:xfrm>
            <a:off x="5297762" y="2706624"/>
            <a:ext cx="6251110" cy="3483864"/>
          </a:xfrm>
        </p:spPr>
        <p:txBody>
          <a:bodyPr>
            <a:normAutofit/>
          </a:bodyPr>
          <a:lstStyle/>
          <a:p>
            <a:pPr marL="0" indent="0">
              <a:buNone/>
            </a:pPr>
            <a:r>
              <a:rPr lang="en-US" sz="1900" b="0" i="0" dirty="0">
                <a:effectLst/>
                <a:highlight>
                  <a:srgbClr val="FCFCF9"/>
                </a:highlight>
                <a:latin typeface="Times New Roman" panose="02020603050405020304" pitchFamily="18" charset="0"/>
                <a:cs typeface="Times New Roman" panose="02020603050405020304" pitchFamily="18" charset="0"/>
              </a:rPr>
              <a:t>The airline industry has been facing increasing scrutiny over customer satisfaction levels, with social media amplifying any negative experiences passenger's encounter. In response, an airline company decides to undertake a comprehensive analysis of customer reviews to identify key areas of improvement. The company aims to leverage this analysis to enhance passenger satisfaction, streamline operations, and improve overall service quality. By analyzing the dataset containing reviews from various airlines, the company hopes to benchmark its performance against competitors and identify best practices in the industry.</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807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Airplane">
            <a:extLst>
              <a:ext uri="{FF2B5EF4-FFF2-40B4-BE49-F238E27FC236}">
                <a16:creationId xmlns:a16="http://schemas.microsoft.com/office/drawing/2014/main" id="{F9110EBE-2CDB-6FB4-D763-20AB153195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6" name="TextBox 5">
            <a:extLst>
              <a:ext uri="{FF2B5EF4-FFF2-40B4-BE49-F238E27FC236}">
                <a16:creationId xmlns:a16="http://schemas.microsoft.com/office/drawing/2014/main" id="{F5F82270-DA63-8F15-00E4-8095053F145C}"/>
              </a:ext>
            </a:extLst>
          </p:cNvPr>
          <p:cNvSpPr txBox="1"/>
          <p:nvPr/>
        </p:nvSpPr>
        <p:spPr>
          <a:xfrm>
            <a:off x="154236" y="165253"/>
            <a:ext cx="11712521" cy="6555035"/>
          </a:xfrm>
          <a:prstGeom prst="rect">
            <a:avLst/>
          </a:prstGeom>
          <a:solidFill>
            <a:schemeClr val="bg1"/>
          </a:solidFill>
        </p:spPr>
        <p:txBody>
          <a:bodyPr vert="horz" lIns="91440" tIns="45720" rIns="91440" bIns="45720" rtlCol="0">
            <a:noAutofit/>
          </a:bodyPr>
          <a:lstStyle/>
          <a:p>
            <a:pPr>
              <a:lnSpc>
                <a:spcPct val="90000"/>
              </a:lnSpc>
              <a:spcAft>
                <a:spcPts val="600"/>
              </a:spcAft>
            </a:pPr>
            <a:r>
              <a:rPr lang="en-US" sz="1600" b="1"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DATA SOURCE</a:t>
            </a:r>
            <a:r>
              <a:rPr lang="en-US" sz="1600"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https://www.kaggle.com/datasets/sujalsuthar/airlines-reviews</a:t>
            </a:r>
            <a:endParaRPr lang="en-US" sz="1600" u="sng"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1600" u="sng" dirty="0">
              <a:latin typeface="Times New Roman" panose="02020603050405020304" pitchFamily="18" charset="0"/>
              <a:cs typeface="Times New Roman" panose="02020603050405020304" pitchFamily="18" charset="0"/>
            </a:endParaRPr>
          </a:p>
          <a:p>
            <a:pPr>
              <a:lnSpc>
                <a:spcPct val="90000"/>
              </a:lnSpc>
              <a:spcAft>
                <a:spcPts val="600"/>
              </a:spcAft>
            </a:pPr>
            <a:r>
              <a:rPr lang="en-US" sz="1600" b="1" i="0" dirty="0">
                <a:effectLst/>
                <a:latin typeface="Times New Roman" panose="02020603050405020304" pitchFamily="18" charset="0"/>
                <a:cs typeface="Times New Roman" panose="02020603050405020304" pitchFamily="18" charset="0"/>
              </a:rPr>
              <a:t>Target Audience :</a:t>
            </a:r>
          </a:p>
          <a:p>
            <a:pPr indent="-228600">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primary target audience for this analysis includes Airline Executives and Management Teams: To gain insights into customer satisfaction levels and identify areas for operational improvements.</a:t>
            </a:r>
          </a:p>
          <a:p>
            <a:pPr indent="-228600">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Customer Service and Experience Managers: To understand specific grievances and areas where the customer service can be enhanced.</a:t>
            </a:r>
          </a:p>
          <a:p>
            <a:pPr indent="-228600">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Marketing and Brand Managers: To identify strengths that can be leveraged in marketing campaigns and areas of weakness that need addressing to improve brand perception.</a:t>
            </a:r>
          </a:p>
          <a:p>
            <a:pPr indent="-228600">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Operational and Flight Service Teams: To understand feedback related to in-flight services, boarding processes, and overall flight experience.</a:t>
            </a:r>
          </a:p>
          <a:p>
            <a:pPr indent="-228600">
              <a:lnSpc>
                <a:spcPct val="90000"/>
              </a:lnSpc>
              <a:spcAft>
                <a:spcPts val="600"/>
              </a:spcAft>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nSpc>
                <a:spcPct val="90000"/>
              </a:lnSpc>
              <a:spcAft>
                <a:spcPts val="600"/>
              </a:spcAft>
            </a:pPr>
            <a:r>
              <a:rPr lang="en-US" sz="1600" b="1" i="0" dirty="0">
                <a:solidFill>
                  <a:schemeClr val="accent1">
                    <a:lumMod val="50000"/>
                  </a:schemeClr>
                </a:solidFill>
                <a:effectLst/>
                <a:latin typeface="Times New Roman" panose="02020603050405020304" pitchFamily="18" charset="0"/>
                <a:cs typeface="Times New Roman" panose="02020603050405020304" pitchFamily="18" charset="0"/>
              </a:rPr>
              <a:t>Big Idea Sentence</a:t>
            </a:r>
          </a:p>
          <a:p>
            <a:pPr indent="-228600">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"Transforming passenger feedback into actionable insights to elevate the flying experience and foster brand loyalty.”</a:t>
            </a:r>
          </a:p>
          <a:p>
            <a:pPr indent="-228600">
              <a:lnSpc>
                <a:spcPct val="90000"/>
              </a:lnSpc>
              <a:spcAft>
                <a:spcPts val="600"/>
              </a:spcAft>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nSpc>
                <a:spcPct val="90000"/>
              </a:lnSpc>
              <a:spcAft>
                <a:spcPts val="600"/>
              </a:spcAft>
            </a:pPr>
            <a:r>
              <a:rPr lang="en-US" sz="1600" b="1" i="0" dirty="0">
                <a:effectLst/>
                <a:latin typeface="Times New Roman" panose="02020603050405020304" pitchFamily="18" charset="0"/>
                <a:cs typeface="Times New Roman" panose="02020603050405020304" pitchFamily="18" charset="0"/>
              </a:rPr>
              <a:t>Conclusion Supported by the Data</a:t>
            </a:r>
          </a:p>
          <a:p>
            <a:pPr indent="-228600">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After analyzing the dataset and creating visualizations in Tableau, the following conclusion can be drawn: The analysis of airline reviews highlights that customer service, flight delays, and cancellations are the most critical drivers of passenger dissatisfaction. A significant portion of negative reviews focuses on poor communication during service disruptions and perceived indifference from airline staff during service encounters. Conversely, positive reviews often commend airlines for punctual flights, friendly staff, and efficient boarding processes. By prioritizing improvements in customer communication, especially during delays and cancellations, and enhancing training for frontline staff to ensure a consistently positive interaction with passengers, airlines can significantly improve passenger satisfaction. This conclusion, supported by the data, underscores the importance of focusing on the human aspect of air travel and operational reliability. Airlines that excel in these areas are likely to see increased passenger loyalty and positive brand perception, setting them apart in a highly competitive industry.</a:t>
            </a:r>
            <a:endParaRPr lang="en-US" sz="1600" dirty="0">
              <a:latin typeface="Times New Roman" panose="02020603050405020304" pitchFamily="18" charset="0"/>
              <a:cs typeface="Times New Roman" panose="02020603050405020304" pitchFamily="18" charset="0"/>
            </a:endParaRPr>
          </a:p>
        </p:txBody>
      </p:sp>
      <p:pic>
        <p:nvPicPr>
          <p:cNvPr id="12" name="Graphic 11" descr="Airplane">
            <a:extLst>
              <a:ext uri="{FF2B5EF4-FFF2-40B4-BE49-F238E27FC236}">
                <a16:creationId xmlns:a16="http://schemas.microsoft.com/office/drawing/2014/main" id="{7FB96F14-6B3E-4E93-853A-B94427C64F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5719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4FA1DF9-3A94-A436-141C-36135C372683}"/>
              </a:ext>
            </a:extLst>
          </p:cNvPr>
          <p:cNvSpPr txBox="1"/>
          <p:nvPr/>
        </p:nvSpPr>
        <p:spPr>
          <a:xfrm>
            <a:off x="77117" y="110169"/>
            <a:ext cx="6665205" cy="6588086"/>
          </a:xfrm>
          <a:prstGeom prst="rect">
            <a:avLst/>
          </a:prstGeom>
        </p:spPr>
        <p:txBody>
          <a:bodyPr vert="horz" lIns="91440" tIns="45720" rIns="91440" bIns="45720" rtlCol="0" anchor="ctr">
            <a:normAutofit/>
          </a:bodyPr>
          <a:lstStyle/>
          <a:p>
            <a:pPr>
              <a:lnSpc>
                <a:spcPct val="90000"/>
              </a:lnSpc>
              <a:spcAft>
                <a:spcPts val="600"/>
              </a:spcAft>
            </a:pPr>
            <a:r>
              <a:rPr lang="en-US" sz="1600" b="1" dirty="0">
                <a:effectLst/>
                <a:latin typeface="Times New Roman" panose="02020603050405020304" pitchFamily="18" charset="0"/>
                <a:cs typeface="Times New Roman" panose="02020603050405020304" pitchFamily="18" charset="0"/>
              </a:rPr>
              <a:t>Airlines vs Staff Service :</a:t>
            </a:r>
            <a:endParaRPr lang="en-US" sz="1600" dirty="0">
              <a:effectLst/>
              <a:latin typeface="Times New Roman" panose="02020603050405020304" pitchFamily="18" charset="0"/>
              <a:cs typeface="Times New Roman" panose="02020603050405020304" pitchFamily="18" charset="0"/>
            </a:endParaRPr>
          </a:p>
          <a:p>
            <a:pPr marL="400050" indent="-285750">
              <a:lnSpc>
                <a:spcPct val="90000"/>
              </a:lnSpc>
              <a:spcAft>
                <a:spcPts val="600"/>
              </a:spcAft>
              <a:buFont typeface="Wingdings" pitchFamily="2" charset="2"/>
              <a:buChar char="Ø"/>
            </a:pPr>
            <a:r>
              <a:rPr lang="en-US" sz="1600" dirty="0">
                <a:latin typeface="Times New Roman" panose="02020603050405020304" pitchFamily="18" charset="0"/>
                <a:cs typeface="Times New Roman" panose="02020603050405020304" pitchFamily="18" charset="0"/>
              </a:rPr>
              <a:t>This is a Vertical Bar Chart represents </a:t>
            </a:r>
            <a:r>
              <a:rPr lang="en-US" sz="1600" b="0" i="0" dirty="0">
                <a:effectLst/>
                <a:highlight>
                  <a:srgbClr val="FCFCF9"/>
                </a:highlight>
                <a:latin typeface="Times New Roman" panose="02020603050405020304" pitchFamily="18" charset="0"/>
                <a:cs typeface="Times New Roman" panose="02020603050405020304" pitchFamily="18" charset="0"/>
              </a:rPr>
              <a:t>different airlines based on staff service ratings, with one airline significantly outperforming others.</a:t>
            </a:r>
            <a:endParaRPr lang="en-US" sz="1600" dirty="0">
              <a:effectLst/>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1600" dirty="0">
              <a:effectLst/>
              <a:latin typeface="Times New Roman" panose="02020603050405020304" pitchFamily="18" charset="0"/>
              <a:cs typeface="Times New Roman" panose="02020603050405020304" pitchFamily="18" charset="0"/>
            </a:endParaRPr>
          </a:p>
          <a:p>
            <a:pPr>
              <a:lnSpc>
                <a:spcPct val="90000"/>
              </a:lnSpc>
              <a:spcAft>
                <a:spcPts val="600"/>
              </a:spcAft>
            </a:pPr>
            <a:r>
              <a:rPr lang="en-US" sz="1600" b="1" dirty="0">
                <a:latin typeface="Times New Roman" panose="02020603050405020304" pitchFamily="18" charset="0"/>
                <a:cs typeface="Times New Roman" panose="02020603050405020304" pitchFamily="18" charset="0"/>
              </a:rPr>
              <a:t>Class vs staff services :</a:t>
            </a:r>
            <a:endParaRPr lang="en-US" sz="1600" dirty="0">
              <a:latin typeface="Times New Roman" panose="02020603050405020304" pitchFamily="18" charset="0"/>
              <a:cs typeface="Times New Roman" panose="02020603050405020304" pitchFamily="18" charset="0"/>
            </a:endParaRPr>
          </a:p>
          <a:p>
            <a:pPr marL="400050" indent="-285750">
              <a:lnSpc>
                <a:spcPct val="90000"/>
              </a:lnSpc>
              <a:spcAft>
                <a:spcPts val="600"/>
              </a:spcAft>
              <a:buFont typeface="Wingdings" pitchFamily="2" charset="2"/>
              <a:buChar char="Ø"/>
            </a:pPr>
            <a:r>
              <a:rPr lang="en-US" sz="1600" b="0" i="0" dirty="0">
                <a:effectLst/>
                <a:highlight>
                  <a:srgbClr val="FCFCF9"/>
                </a:highlight>
                <a:latin typeface="Times New Roman" panose="02020603050405020304" pitchFamily="18" charset="0"/>
                <a:cs typeface="Times New Roman" panose="02020603050405020304" pitchFamily="18" charset="0"/>
              </a:rPr>
              <a:t> Thi</a:t>
            </a:r>
            <a:r>
              <a:rPr lang="en-US" sz="1600" dirty="0">
                <a:highlight>
                  <a:srgbClr val="FCFCF9"/>
                </a:highlight>
                <a:latin typeface="Times New Roman" panose="02020603050405020304" pitchFamily="18" charset="0"/>
                <a:cs typeface="Times New Roman" panose="02020603050405020304" pitchFamily="18" charset="0"/>
              </a:rPr>
              <a:t>s is a </a:t>
            </a:r>
            <a:r>
              <a:rPr lang="en-US" sz="1600" dirty="0">
                <a:latin typeface="Times New Roman" panose="02020603050405020304" pitchFamily="18" charset="0"/>
                <a:cs typeface="Times New Roman" panose="02020603050405020304" pitchFamily="18" charset="0"/>
              </a:rPr>
              <a:t>Packed Bubble Chart </a:t>
            </a:r>
            <a:r>
              <a:rPr lang="en-US" sz="1600" b="0" i="0" dirty="0">
                <a:effectLst/>
                <a:highlight>
                  <a:srgbClr val="FCFCF9"/>
                </a:highlight>
                <a:latin typeface="Times New Roman" panose="02020603050405020304" pitchFamily="18" charset="0"/>
                <a:cs typeface="Times New Roman" panose="02020603050405020304" pitchFamily="18" charset="0"/>
              </a:rPr>
              <a:t>that compares different airline service classes based on staff service ratings.</a:t>
            </a:r>
            <a:endParaRPr lang="en-US" sz="1600" dirty="0">
              <a:latin typeface="Times New Roman" panose="02020603050405020304" pitchFamily="18" charset="0"/>
              <a:cs typeface="Times New Roman" panose="02020603050405020304" pitchFamily="18" charset="0"/>
            </a:endParaRPr>
          </a:p>
          <a:p>
            <a:pPr>
              <a:lnSpc>
                <a:spcPct val="90000"/>
              </a:lnSpc>
              <a:spcAft>
                <a:spcPts val="600"/>
              </a:spcAft>
            </a:pPr>
            <a:endParaRPr lang="en-US" sz="1600" dirty="0">
              <a:latin typeface="Times New Roman" panose="02020603050405020304" pitchFamily="18" charset="0"/>
              <a:cs typeface="Times New Roman" panose="02020603050405020304" pitchFamily="18" charset="0"/>
            </a:endParaRPr>
          </a:p>
          <a:p>
            <a:pPr>
              <a:lnSpc>
                <a:spcPct val="90000"/>
              </a:lnSpc>
              <a:spcAft>
                <a:spcPts val="600"/>
              </a:spcAft>
            </a:pPr>
            <a:r>
              <a:rPr lang="en-US" sz="1600" b="1" dirty="0">
                <a:latin typeface="Times New Roman" panose="02020603050405020304" pitchFamily="18" charset="0"/>
                <a:cs typeface="Times New Roman" panose="02020603050405020304" pitchFamily="18" charset="0"/>
              </a:rPr>
              <a:t>A</a:t>
            </a:r>
            <a:r>
              <a:rPr lang="en-US" sz="1600" b="1" dirty="0">
                <a:effectLst/>
                <a:latin typeface="Times New Roman" panose="02020603050405020304" pitchFamily="18" charset="0"/>
                <a:cs typeface="Times New Roman" panose="02020603050405020304" pitchFamily="18" charset="0"/>
              </a:rPr>
              <a:t>irlines vs Food &amp; Seat </a:t>
            </a:r>
            <a:r>
              <a:rPr lang="en-US" sz="1600" b="1" dirty="0">
                <a:latin typeface="Times New Roman" panose="02020603050405020304" pitchFamily="18" charset="0"/>
                <a:cs typeface="Times New Roman" panose="02020603050405020304" pitchFamily="18" charset="0"/>
              </a:rPr>
              <a:t>C</a:t>
            </a:r>
            <a:r>
              <a:rPr lang="en-US" sz="1600" b="1" dirty="0">
                <a:effectLst/>
                <a:latin typeface="Times New Roman" panose="02020603050405020304" pitchFamily="18" charset="0"/>
                <a:cs typeface="Times New Roman" panose="02020603050405020304" pitchFamily="18" charset="0"/>
              </a:rPr>
              <a:t>omfort :</a:t>
            </a:r>
          </a:p>
          <a:p>
            <a:pPr marL="400050" indent="-285750">
              <a:lnSpc>
                <a:spcPct val="90000"/>
              </a:lnSpc>
              <a:spcAft>
                <a:spcPts val="600"/>
              </a:spcAft>
              <a:buFont typeface="Wingdings" pitchFamily="2" charset="2"/>
              <a:buChar char="Ø"/>
            </a:pPr>
            <a:r>
              <a:rPr lang="en-US" sz="1600" b="0" i="0" dirty="0">
                <a:effectLst/>
                <a:highlight>
                  <a:srgbClr val="FCFCF9"/>
                </a:highlight>
                <a:latin typeface="Times New Roman" panose="02020603050405020304" pitchFamily="18" charset="0"/>
                <a:cs typeface="Times New Roman" panose="02020603050405020304" pitchFamily="18" charset="0"/>
              </a:rPr>
              <a:t>This is a </a:t>
            </a:r>
            <a:r>
              <a:rPr lang="en-US" sz="1600" dirty="0">
                <a:effectLst/>
                <a:latin typeface="Times New Roman" panose="02020603050405020304" pitchFamily="18" charset="0"/>
                <a:cs typeface="Times New Roman" panose="02020603050405020304" pitchFamily="18" charset="0"/>
              </a:rPr>
              <a:t>Vertical </a:t>
            </a:r>
            <a:r>
              <a:rPr lang="en-US" sz="1600" dirty="0">
                <a:latin typeface="Times New Roman" panose="02020603050405020304" pitchFamily="18" charset="0"/>
                <a:cs typeface="Times New Roman" panose="02020603050405020304" pitchFamily="18" charset="0"/>
              </a:rPr>
              <a:t>B</a:t>
            </a:r>
            <a:r>
              <a:rPr lang="en-US" sz="1600" dirty="0">
                <a:effectLst/>
                <a:latin typeface="Times New Roman" panose="02020603050405020304" pitchFamily="18" charset="0"/>
                <a:cs typeface="Times New Roman" panose="02020603050405020304" pitchFamily="18" charset="0"/>
              </a:rPr>
              <a:t>ar </a:t>
            </a:r>
            <a:r>
              <a:rPr lang="en-US" sz="1600" dirty="0">
                <a:latin typeface="Times New Roman" panose="02020603050405020304" pitchFamily="18" charset="0"/>
                <a:cs typeface="Times New Roman" panose="02020603050405020304" pitchFamily="18" charset="0"/>
              </a:rPr>
              <a:t>C</a:t>
            </a:r>
            <a:r>
              <a:rPr lang="en-US" sz="1600" dirty="0">
                <a:effectLst/>
                <a:latin typeface="Times New Roman" panose="02020603050405020304" pitchFamily="18" charset="0"/>
                <a:cs typeface="Times New Roman" panose="02020603050405020304" pitchFamily="18" charset="0"/>
              </a:rPr>
              <a:t>hart </a:t>
            </a:r>
            <a:r>
              <a:rPr lang="en-US" sz="1600" b="0" i="0" dirty="0">
                <a:effectLst/>
                <a:highlight>
                  <a:srgbClr val="FCFCF9"/>
                </a:highlight>
                <a:latin typeface="Times New Roman" panose="02020603050405020304" pitchFamily="18" charset="0"/>
                <a:cs typeface="Times New Roman" panose="02020603050405020304" pitchFamily="18" charset="0"/>
              </a:rPr>
              <a:t>comparing airlines based on food and beverage quality and seat comfort, with each airline's performance represented by the height of two-colored bars for each category.</a:t>
            </a:r>
            <a:endParaRPr lang="en-US" sz="1600" dirty="0">
              <a:effectLst/>
              <a:latin typeface="Times New Roman" panose="02020603050405020304" pitchFamily="18" charset="0"/>
              <a:cs typeface="Times New Roman" panose="02020603050405020304" pitchFamily="18" charset="0"/>
            </a:endParaRPr>
          </a:p>
          <a:p>
            <a:pPr>
              <a:lnSpc>
                <a:spcPct val="90000"/>
              </a:lnSpc>
              <a:spcAft>
                <a:spcPts val="600"/>
              </a:spcAft>
            </a:pPr>
            <a:endParaRPr lang="en-US" sz="1600" dirty="0">
              <a:latin typeface="Times New Roman" panose="02020603050405020304" pitchFamily="18" charset="0"/>
              <a:cs typeface="Times New Roman" panose="02020603050405020304" pitchFamily="18" charset="0"/>
            </a:endParaRPr>
          </a:p>
          <a:p>
            <a:pPr>
              <a:lnSpc>
                <a:spcPct val="90000"/>
              </a:lnSpc>
              <a:spcAft>
                <a:spcPts val="600"/>
              </a:spcAft>
            </a:pPr>
            <a:r>
              <a:rPr lang="en-US" sz="1600" b="1" dirty="0">
                <a:latin typeface="Times New Roman" panose="02020603050405020304" pitchFamily="18" charset="0"/>
                <a:cs typeface="Times New Roman" panose="02020603050405020304" pitchFamily="18" charset="0"/>
              </a:rPr>
              <a:t>Class vs measure values :</a:t>
            </a:r>
          </a:p>
          <a:p>
            <a:pPr marL="400050" indent="-285750">
              <a:lnSpc>
                <a:spcPct val="90000"/>
              </a:lnSpc>
              <a:spcAft>
                <a:spcPts val="600"/>
              </a:spcAft>
              <a:buFont typeface="Wingdings" pitchFamily="2" charset="2"/>
              <a:buChar char="Ø"/>
            </a:pPr>
            <a:r>
              <a:rPr lang="en-US" sz="1600" b="0" i="0" dirty="0">
                <a:effectLst/>
                <a:highlight>
                  <a:srgbClr val="FCFCF9"/>
                </a:highlight>
                <a:latin typeface="Times New Roman" panose="02020603050405020304" pitchFamily="18" charset="0"/>
                <a:cs typeface="Times New Roman" panose="02020603050405020304" pitchFamily="18" charset="0"/>
              </a:rPr>
              <a:t>This is a </a:t>
            </a:r>
            <a:r>
              <a:rPr lang="en-US" sz="1600" dirty="0">
                <a:latin typeface="Times New Roman" panose="02020603050405020304" pitchFamily="18" charset="0"/>
                <a:cs typeface="Times New Roman" panose="02020603050405020304" pitchFamily="18" charset="0"/>
              </a:rPr>
              <a:t>V</a:t>
            </a:r>
            <a:r>
              <a:rPr lang="en-US" sz="1600" dirty="0">
                <a:effectLst/>
                <a:latin typeface="Times New Roman" panose="02020603050405020304" pitchFamily="18" charset="0"/>
                <a:cs typeface="Times New Roman" panose="02020603050405020304" pitchFamily="18" charset="0"/>
              </a:rPr>
              <a:t>ertical </a:t>
            </a:r>
            <a:r>
              <a:rPr lang="en-US" sz="1600" dirty="0">
                <a:latin typeface="Times New Roman" panose="02020603050405020304" pitchFamily="18" charset="0"/>
                <a:cs typeface="Times New Roman" panose="02020603050405020304" pitchFamily="18" charset="0"/>
              </a:rPr>
              <a:t>B</a:t>
            </a:r>
            <a:r>
              <a:rPr lang="en-US" sz="1600" dirty="0">
                <a:effectLst/>
                <a:latin typeface="Times New Roman" panose="02020603050405020304" pitchFamily="18" charset="0"/>
                <a:cs typeface="Times New Roman" panose="02020603050405020304" pitchFamily="18" charset="0"/>
              </a:rPr>
              <a:t>ar Chart </a:t>
            </a:r>
            <a:r>
              <a:rPr lang="en-US" sz="1600" b="0" i="0" dirty="0">
                <a:effectLst/>
                <a:highlight>
                  <a:srgbClr val="FCFCF9"/>
                </a:highlight>
                <a:latin typeface="Times New Roman" panose="02020603050405020304" pitchFamily="18" charset="0"/>
                <a:cs typeface="Times New Roman" panose="02020603050405020304" pitchFamily="18" charset="0"/>
              </a:rPr>
              <a:t>showing a comparison of different service across airline classes such as Business, Economy, First and Premium Economy.</a:t>
            </a:r>
            <a:endParaRPr lang="en-US" sz="1600" dirty="0">
              <a:effectLst/>
              <a:latin typeface="Times New Roman" panose="02020603050405020304" pitchFamily="18" charset="0"/>
              <a:cs typeface="Times New Roman" panose="02020603050405020304" pitchFamily="18" charset="0"/>
            </a:endParaRPr>
          </a:p>
          <a:p>
            <a:pPr>
              <a:lnSpc>
                <a:spcPct val="90000"/>
              </a:lnSpc>
              <a:spcAft>
                <a:spcPts val="600"/>
              </a:spcAft>
            </a:pPr>
            <a:endParaRPr lang="en-US" sz="1600" dirty="0">
              <a:latin typeface="Times New Roman" panose="02020603050405020304" pitchFamily="18" charset="0"/>
              <a:cs typeface="Times New Roman" panose="02020603050405020304" pitchFamily="18" charset="0"/>
            </a:endParaRPr>
          </a:p>
          <a:p>
            <a:pPr>
              <a:lnSpc>
                <a:spcPct val="90000"/>
              </a:lnSpc>
              <a:spcAft>
                <a:spcPts val="600"/>
              </a:spcAft>
            </a:pPr>
            <a:r>
              <a:rPr lang="en-US" sz="1600" b="1" dirty="0">
                <a:effectLst/>
                <a:latin typeface="Times New Roman" panose="02020603050405020304" pitchFamily="18" charset="0"/>
                <a:cs typeface="Times New Roman" panose="02020603050405020304" pitchFamily="18" charset="0"/>
              </a:rPr>
              <a:t>Year vs Ratings :</a:t>
            </a:r>
          </a:p>
          <a:p>
            <a:pPr marL="400050" indent="-285750">
              <a:lnSpc>
                <a:spcPct val="90000"/>
              </a:lnSpc>
              <a:spcAft>
                <a:spcPts val="600"/>
              </a:spcAft>
              <a:buFont typeface="Wingdings" pitchFamily="2" charset="2"/>
              <a:buChar char="Ø"/>
            </a:pPr>
            <a:r>
              <a:rPr lang="en-US" sz="1600" b="0" i="0" dirty="0">
                <a:effectLst/>
                <a:highlight>
                  <a:srgbClr val="FCFCF9"/>
                </a:highlight>
                <a:latin typeface="Times New Roman" panose="02020603050405020304" pitchFamily="18" charset="0"/>
                <a:cs typeface="Times New Roman" panose="02020603050405020304" pitchFamily="18" charset="0"/>
              </a:rPr>
              <a:t>The is a Line graph visualization comparing the customer ratings in a year for each airline, with airline ratings varying drastically. </a:t>
            </a:r>
            <a:endParaRPr lang="en-US" sz="1600" dirty="0">
              <a:latin typeface="Times New Roman" panose="02020603050405020304" pitchFamily="18" charset="0"/>
              <a:cs typeface="Times New Roman" panose="02020603050405020304" pitchFamily="18" charset="0"/>
            </a:endParaRPr>
          </a:p>
        </p:txBody>
      </p:sp>
      <p:pic>
        <p:nvPicPr>
          <p:cNvPr id="7" name="Picture 6" descr="A cloudy sky as seen from the aeroplane window">
            <a:extLst>
              <a:ext uri="{FF2B5EF4-FFF2-40B4-BE49-F238E27FC236}">
                <a16:creationId xmlns:a16="http://schemas.microsoft.com/office/drawing/2014/main" id="{8433441B-BDAC-E23C-C5EA-0F920AE0439A}"/>
              </a:ext>
            </a:extLst>
          </p:cNvPr>
          <p:cNvPicPr>
            <a:picLocks noChangeAspect="1"/>
          </p:cNvPicPr>
          <p:nvPr/>
        </p:nvPicPr>
        <p:blipFill rotWithShape="1">
          <a:blip r:embed="rId2"/>
          <a:srcRect l="37539" r="810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313691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2325</TotalTime>
  <Words>570</Words>
  <Application>Microsoft Macintosh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Aptos</vt:lpstr>
      <vt:lpstr>Aptos Display</vt:lpstr>
      <vt:lpstr>Arial</vt:lpstr>
      <vt:lpstr>Calibri</vt:lpstr>
      <vt:lpstr>Times New Roman</vt:lpstr>
      <vt:lpstr>Wingdings</vt:lpstr>
      <vt:lpstr>Office Theme</vt:lpstr>
      <vt:lpstr>AIRLINE PASSENGER SATISFACTION ANALYSIS</vt:lpstr>
      <vt:lpstr>Scenario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 SATISFACTIOn</dc:title>
  <dc:creator>ASHOK JANGAM</dc:creator>
  <cp:lastModifiedBy>Ramisetty Narayanaswamy, Pawan Kalyan</cp:lastModifiedBy>
  <cp:revision>15</cp:revision>
  <dcterms:created xsi:type="dcterms:W3CDTF">2023-04-24T14:37:37Z</dcterms:created>
  <dcterms:modified xsi:type="dcterms:W3CDTF">2024-04-17T00:00:30Z</dcterms:modified>
</cp:coreProperties>
</file>