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4" r:id="rId3"/>
    <p:sldId id="265" r:id="rId4"/>
    <p:sldId id="266" r:id="rId5"/>
    <p:sldId id="262" r:id="rId6"/>
    <p:sldId id="256" r:id="rId7"/>
    <p:sldId id="268" r:id="rId8"/>
    <p:sldId id="257" r:id="rId9"/>
    <p:sldId id="260" r:id="rId10"/>
    <p:sldId id="259" r:id="rId11"/>
    <p:sldId id="261" r:id="rId12"/>
    <p:sldId id="276" r:id="rId13"/>
    <p:sldId id="270" r:id="rId14"/>
    <p:sldId id="269" r:id="rId15"/>
    <p:sldId id="271" r:id="rId16"/>
    <p:sldId id="272" r:id="rId17"/>
    <p:sldId id="267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EA"/>
    <a:srgbClr val="D91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49683-2B30-168D-EA5B-9A07ED971102}" v="40" dt="2021-11-05T07:47:38.150"/>
    <p1510:client id="{2D5471B0-D4D1-B64E-E83C-68AD2976863A}" v="192" dt="2021-11-01T11:49:25.484"/>
    <p1510:client id="{4FF36316-4F4A-CC04-3B25-B15673674477}" v="484" dt="2021-10-21T14:13:17.291"/>
    <p1510:client id="{5F0A97D1-505C-FB8C-CF7C-A1539BB8FC95}" v="63" dt="2021-11-04T08:45:32.712"/>
    <p1510:client id="{611E8DB8-1FE5-1BB2-B43A-32FDE9A99817}" v="34" dt="2021-11-02T12:31:25.469"/>
    <p1510:client id="{66BC633B-7172-786B-EE97-66486CC00DE8}" v="313" dt="2021-11-01T15:56:49.522"/>
    <p1510:client id="{A2039145-6443-4AD7-821C-7BFFE5F79163}" v="2" dt="2021-10-14T08:28:37.028"/>
    <p1510:client id="{A77F49AD-978F-D24F-419A-6030C5D29EA6}" v="4" dt="2021-10-21T12:52:15.860"/>
    <p1510:client id="{F70E1F19-E600-35D5-9FC9-386C3BE58AFC}" v="1597" dt="2021-11-01T15:20:05.557"/>
    <p1510:client id="{F9CA09F5-1F5D-416B-03AA-9C358A034823}" v="758" dt="2021-10-22T11:44:47.544"/>
    <p1510:client id="{FC94DB49-8BE8-F573-862E-ACE6CED2AB0A}" v="397" dt="2021-11-02T09:53:40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E1A55-0A19-4507-9090-2CBC1EC3FBC2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BA9465F0-01D3-4F59-BC03-2B9DAE7F2E2C}">
      <dgm:prSet phldrT="[Text]" phldr="0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endParaRPr lang="en-US"/>
        </a:p>
      </dgm:t>
    </dgm:pt>
    <dgm:pt modelId="{44E58F0D-AB4D-4C2F-B3B0-5A5C6B813793}" type="parTrans" cxnId="{EED8B4A3-A176-46AC-8C6E-3A19615B57AA}">
      <dgm:prSet/>
      <dgm:spPr/>
    </dgm:pt>
    <dgm:pt modelId="{85DEFDF5-0A7A-42D2-9778-B9A43A3A9045}" type="sibTrans" cxnId="{EED8B4A3-A176-46AC-8C6E-3A19615B57AA}">
      <dgm:prSet/>
      <dgm:spPr/>
    </dgm:pt>
    <dgm:pt modelId="{28843526-8A03-4E2F-B61D-87AAB0A9EA50}">
      <dgm:prSet phldrT="[Text]" phldr="0"/>
      <dgm:spPr>
        <a:solidFill>
          <a:srgbClr val="D91C61"/>
        </a:solidFill>
      </dgm:spPr>
      <dgm:t>
        <a:bodyPr/>
        <a:lstStyle/>
        <a:p>
          <a:pPr rtl="0"/>
          <a:endParaRPr lang="en-US"/>
        </a:p>
      </dgm:t>
    </dgm:pt>
    <dgm:pt modelId="{A3E3B4BF-AF46-4AE8-A256-191A0562DF12}" type="parTrans" cxnId="{063C7B99-66EC-4BF2-9D19-4A4070ECC6BF}">
      <dgm:prSet/>
      <dgm:spPr/>
    </dgm:pt>
    <dgm:pt modelId="{0DB6519B-F7DE-4A3E-BE3D-3A113FDE7D76}" type="sibTrans" cxnId="{063C7B99-66EC-4BF2-9D19-4A4070ECC6BF}">
      <dgm:prSet/>
      <dgm:spPr/>
    </dgm:pt>
    <dgm:pt modelId="{B13241A1-BC7C-4867-B541-B096DD7D06AC}">
      <dgm:prSet phldr="0"/>
      <dgm:spPr/>
      <dgm:t>
        <a:bodyPr/>
        <a:lstStyle/>
        <a:p>
          <a:pPr rtl="0"/>
          <a:endParaRPr lang="en-US">
            <a:latin typeface="Calibri Light" panose="020F0302020204030204"/>
          </a:endParaRPr>
        </a:p>
      </dgm:t>
    </dgm:pt>
    <dgm:pt modelId="{2029A63D-F203-4CDA-BE71-DC0CAA75D8B6}" type="parTrans" cxnId="{7FE7D00D-AB7C-4939-AB1A-63FB42C89065}">
      <dgm:prSet/>
      <dgm:spPr/>
    </dgm:pt>
    <dgm:pt modelId="{7DB5137F-58E7-4E31-B187-0BF3AC8BE462}" type="sibTrans" cxnId="{7FE7D00D-AB7C-4939-AB1A-63FB42C89065}">
      <dgm:prSet/>
      <dgm:spPr/>
    </dgm:pt>
    <dgm:pt modelId="{96FBECFC-56F5-4699-9E2F-F2F60A5D3250}" type="pres">
      <dgm:prSet presAssocID="{D4EE1A55-0A19-4507-9090-2CBC1EC3FBC2}" presName="Name0" presStyleCnt="0">
        <dgm:presLayoutVars>
          <dgm:dir/>
          <dgm:animLvl val="lvl"/>
          <dgm:resizeHandles val="exact"/>
        </dgm:presLayoutVars>
      </dgm:prSet>
      <dgm:spPr/>
    </dgm:pt>
    <dgm:pt modelId="{803A165F-9A48-478F-83BF-489628BCD17B}" type="pres">
      <dgm:prSet presAssocID="{B13241A1-BC7C-4867-B541-B096DD7D06AC}" presName="Name8" presStyleCnt="0"/>
      <dgm:spPr/>
    </dgm:pt>
    <dgm:pt modelId="{B21DA187-9FAF-4EF0-9104-C945DE943521}" type="pres">
      <dgm:prSet presAssocID="{B13241A1-BC7C-4867-B541-B096DD7D06AC}" presName="level" presStyleLbl="node1" presStyleIdx="0" presStyleCnt="3">
        <dgm:presLayoutVars>
          <dgm:chMax val="1"/>
          <dgm:bulletEnabled val="1"/>
        </dgm:presLayoutVars>
      </dgm:prSet>
      <dgm:spPr>
        <a:solidFill>
          <a:schemeClr val="accent6">
            <a:lumMod val="60000"/>
            <a:lumOff val="40000"/>
          </a:schemeClr>
        </a:solidFill>
      </dgm:spPr>
    </dgm:pt>
    <dgm:pt modelId="{C7224F0F-9122-4715-B02D-70E2B296ADD3}" type="pres">
      <dgm:prSet presAssocID="{B13241A1-BC7C-4867-B541-B096DD7D06A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E1925B1-6016-4C73-8A12-28D2A71E9FBC}" type="pres">
      <dgm:prSet presAssocID="{BA9465F0-01D3-4F59-BC03-2B9DAE7F2E2C}" presName="Name8" presStyleCnt="0"/>
      <dgm:spPr/>
    </dgm:pt>
    <dgm:pt modelId="{A83C101B-F56C-4A3C-9B05-A1C61A302CD4}" type="pres">
      <dgm:prSet presAssocID="{BA9465F0-01D3-4F59-BC03-2B9DAE7F2E2C}" presName="level" presStyleLbl="node1" presStyleIdx="1" presStyleCnt="3">
        <dgm:presLayoutVars>
          <dgm:chMax val="1"/>
          <dgm:bulletEnabled val="1"/>
        </dgm:presLayoutVars>
      </dgm:prSet>
      <dgm:spPr/>
    </dgm:pt>
    <dgm:pt modelId="{0997513D-8943-444E-BF43-24C26EFDDF6A}" type="pres">
      <dgm:prSet presAssocID="{BA9465F0-01D3-4F59-BC03-2B9DAE7F2E2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35AEED3-E0F3-4C16-9844-AFE2A084F73A}" type="pres">
      <dgm:prSet presAssocID="{28843526-8A03-4E2F-B61D-87AAB0A9EA50}" presName="Name8" presStyleCnt="0"/>
      <dgm:spPr/>
    </dgm:pt>
    <dgm:pt modelId="{07B2456C-E16D-48D2-A97D-CEDCF5D69D2B}" type="pres">
      <dgm:prSet presAssocID="{28843526-8A03-4E2F-B61D-87AAB0A9EA50}" presName="level" presStyleLbl="node1" presStyleIdx="2" presStyleCnt="3">
        <dgm:presLayoutVars>
          <dgm:chMax val="1"/>
          <dgm:bulletEnabled val="1"/>
        </dgm:presLayoutVars>
      </dgm:prSet>
      <dgm:spPr/>
    </dgm:pt>
    <dgm:pt modelId="{44285406-CD26-4F16-911B-AF96655E00BC}" type="pres">
      <dgm:prSet presAssocID="{28843526-8A03-4E2F-B61D-87AAB0A9EA5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FE7D00D-AB7C-4939-AB1A-63FB42C89065}" srcId="{D4EE1A55-0A19-4507-9090-2CBC1EC3FBC2}" destId="{B13241A1-BC7C-4867-B541-B096DD7D06AC}" srcOrd="0" destOrd="0" parTransId="{2029A63D-F203-4CDA-BE71-DC0CAA75D8B6}" sibTransId="{7DB5137F-58E7-4E31-B187-0BF3AC8BE462}"/>
    <dgm:cxn modelId="{38234F16-4DB9-424D-BC8C-0B7A7C8AB7E2}" type="presOf" srcId="{B13241A1-BC7C-4867-B541-B096DD7D06AC}" destId="{B21DA187-9FAF-4EF0-9104-C945DE943521}" srcOrd="0" destOrd="0" presId="urn:microsoft.com/office/officeart/2005/8/layout/pyramid1"/>
    <dgm:cxn modelId="{8DC84D30-247D-413B-8883-6C685B4F0B0E}" type="presOf" srcId="{B13241A1-BC7C-4867-B541-B096DD7D06AC}" destId="{C7224F0F-9122-4715-B02D-70E2B296ADD3}" srcOrd="1" destOrd="0" presId="urn:microsoft.com/office/officeart/2005/8/layout/pyramid1"/>
    <dgm:cxn modelId="{69533C5D-2EB8-41FC-B58D-F2FB85D27C79}" type="presOf" srcId="{D4EE1A55-0A19-4507-9090-2CBC1EC3FBC2}" destId="{96FBECFC-56F5-4699-9E2F-F2F60A5D3250}" srcOrd="0" destOrd="0" presId="urn:microsoft.com/office/officeart/2005/8/layout/pyramid1"/>
    <dgm:cxn modelId="{D64F3084-070C-4AD7-9600-A4A709EAFF48}" type="presOf" srcId="{BA9465F0-01D3-4F59-BC03-2B9DAE7F2E2C}" destId="{A83C101B-F56C-4A3C-9B05-A1C61A302CD4}" srcOrd="0" destOrd="0" presId="urn:microsoft.com/office/officeart/2005/8/layout/pyramid1"/>
    <dgm:cxn modelId="{063C7B99-66EC-4BF2-9D19-4A4070ECC6BF}" srcId="{D4EE1A55-0A19-4507-9090-2CBC1EC3FBC2}" destId="{28843526-8A03-4E2F-B61D-87AAB0A9EA50}" srcOrd="2" destOrd="0" parTransId="{A3E3B4BF-AF46-4AE8-A256-191A0562DF12}" sibTransId="{0DB6519B-F7DE-4A3E-BE3D-3A113FDE7D76}"/>
    <dgm:cxn modelId="{EED8B4A3-A176-46AC-8C6E-3A19615B57AA}" srcId="{D4EE1A55-0A19-4507-9090-2CBC1EC3FBC2}" destId="{BA9465F0-01D3-4F59-BC03-2B9DAE7F2E2C}" srcOrd="1" destOrd="0" parTransId="{44E58F0D-AB4D-4C2F-B3B0-5A5C6B813793}" sibTransId="{85DEFDF5-0A7A-42D2-9778-B9A43A3A9045}"/>
    <dgm:cxn modelId="{38E198BD-3582-474F-A424-A05A552CDF57}" type="presOf" srcId="{BA9465F0-01D3-4F59-BC03-2B9DAE7F2E2C}" destId="{0997513D-8943-444E-BF43-24C26EFDDF6A}" srcOrd="1" destOrd="0" presId="urn:microsoft.com/office/officeart/2005/8/layout/pyramid1"/>
    <dgm:cxn modelId="{F92049C0-4DC7-4EF2-8A7E-2F71F452F608}" type="presOf" srcId="{28843526-8A03-4E2F-B61D-87AAB0A9EA50}" destId="{44285406-CD26-4F16-911B-AF96655E00BC}" srcOrd="1" destOrd="0" presId="urn:microsoft.com/office/officeart/2005/8/layout/pyramid1"/>
    <dgm:cxn modelId="{6101EFF1-FC40-4193-98FF-36B96EB9714A}" type="presOf" srcId="{28843526-8A03-4E2F-B61D-87AAB0A9EA50}" destId="{07B2456C-E16D-48D2-A97D-CEDCF5D69D2B}" srcOrd="0" destOrd="0" presId="urn:microsoft.com/office/officeart/2005/8/layout/pyramid1"/>
    <dgm:cxn modelId="{2AEAB7CA-DDE8-4559-BFF1-394827757B7E}" type="presParOf" srcId="{96FBECFC-56F5-4699-9E2F-F2F60A5D3250}" destId="{803A165F-9A48-478F-83BF-489628BCD17B}" srcOrd="0" destOrd="0" presId="urn:microsoft.com/office/officeart/2005/8/layout/pyramid1"/>
    <dgm:cxn modelId="{FA354545-B53E-49BA-91D7-29A44DBE56D3}" type="presParOf" srcId="{803A165F-9A48-478F-83BF-489628BCD17B}" destId="{B21DA187-9FAF-4EF0-9104-C945DE943521}" srcOrd="0" destOrd="0" presId="urn:microsoft.com/office/officeart/2005/8/layout/pyramid1"/>
    <dgm:cxn modelId="{FA0D043F-6922-41AF-9942-24279B983200}" type="presParOf" srcId="{803A165F-9A48-478F-83BF-489628BCD17B}" destId="{C7224F0F-9122-4715-B02D-70E2B296ADD3}" srcOrd="1" destOrd="0" presId="urn:microsoft.com/office/officeart/2005/8/layout/pyramid1"/>
    <dgm:cxn modelId="{B6CC5333-8371-4FB3-B3E7-EC8F87DE05B7}" type="presParOf" srcId="{96FBECFC-56F5-4699-9E2F-F2F60A5D3250}" destId="{1E1925B1-6016-4C73-8A12-28D2A71E9FBC}" srcOrd="1" destOrd="0" presId="urn:microsoft.com/office/officeart/2005/8/layout/pyramid1"/>
    <dgm:cxn modelId="{6F7D2C6D-474C-464F-B2B8-B3D406DE5D30}" type="presParOf" srcId="{1E1925B1-6016-4C73-8A12-28D2A71E9FBC}" destId="{A83C101B-F56C-4A3C-9B05-A1C61A302CD4}" srcOrd="0" destOrd="0" presId="urn:microsoft.com/office/officeart/2005/8/layout/pyramid1"/>
    <dgm:cxn modelId="{4C2DE3F5-6BF9-4759-8D51-35CC93D31E9E}" type="presParOf" srcId="{1E1925B1-6016-4C73-8A12-28D2A71E9FBC}" destId="{0997513D-8943-444E-BF43-24C26EFDDF6A}" srcOrd="1" destOrd="0" presId="urn:microsoft.com/office/officeart/2005/8/layout/pyramid1"/>
    <dgm:cxn modelId="{33F197FE-1EEE-4EE5-8918-306ADB95BB3E}" type="presParOf" srcId="{96FBECFC-56F5-4699-9E2F-F2F60A5D3250}" destId="{E35AEED3-E0F3-4C16-9844-AFE2A084F73A}" srcOrd="2" destOrd="0" presId="urn:microsoft.com/office/officeart/2005/8/layout/pyramid1"/>
    <dgm:cxn modelId="{742B149C-6A9E-448A-A3E1-ED8CE3F781E0}" type="presParOf" srcId="{E35AEED3-E0F3-4C16-9844-AFE2A084F73A}" destId="{07B2456C-E16D-48D2-A97D-CEDCF5D69D2B}" srcOrd="0" destOrd="0" presId="urn:microsoft.com/office/officeart/2005/8/layout/pyramid1"/>
    <dgm:cxn modelId="{E30EA72F-A831-4A6C-86DE-9F9522633E67}" type="presParOf" srcId="{E35AEED3-E0F3-4C16-9844-AFE2A084F73A}" destId="{44285406-CD26-4F16-911B-AF96655E00B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DA187-9FAF-4EF0-9104-C945DE943521}">
      <dsp:nvSpPr>
        <dsp:cNvPr id="0" name=""/>
        <dsp:cNvSpPr/>
      </dsp:nvSpPr>
      <dsp:spPr>
        <a:xfrm>
          <a:off x="1996494" y="0"/>
          <a:ext cx="1996494" cy="1678038"/>
        </a:xfrm>
        <a:prstGeom prst="trapezoid">
          <a:avLst>
            <a:gd name="adj" fmla="val 59489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>
            <a:latin typeface="Calibri Light" panose="020F0302020204030204"/>
          </a:endParaRPr>
        </a:p>
      </dsp:txBody>
      <dsp:txXfrm>
        <a:off x="1996494" y="0"/>
        <a:ext cx="1996494" cy="1678038"/>
      </dsp:txXfrm>
    </dsp:sp>
    <dsp:sp modelId="{A83C101B-F56C-4A3C-9B05-A1C61A302CD4}">
      <dsp:nvSpPr>
        <dsp:cNvPr id="0" name=""/>
        <dsp:cNvSpPr/>
      </dsp:nvSpPr>
      <dsp:spPr>
        <a:xfrm>
          <a:off x="998247" y="1678038"/>
          <a:ext cx="3992988" cy="1678038"/>
        </a:xfrm>
        <a:prstGeom prst="trapezoid">
          <a:avLst>
            <a:gd name="adj" fmla="val 59489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697020" y="1678038"/>
        <a:ext cx="2595442" cy="1678038"/>
      </dsp:txXfrm>
    </dsp:sp>
    <dsp:sp modelId="{07B2456C-E16D-48D2-A97D-CEDCF5D69D2B}">
      <dsp:nvSpPr>
        <dsp:cNvPr id="0" name=""/>
        <dsp:cNvSpPr/>
      </dsp:nvSpPr>
      <dsp:spPr>
        <a:xfrm>
          <a:off x="0" y="3356076"/>
          <a:ext cx="5989483" cy="1678038"/>
        </a:xfrm>
        <a:prstGeom prst="trapezoid">
          <a:avLst>
            <a:gd name="adj" fmla="val 59489"/>
          </a:avLst>
        </a:prstGeom>
        <a:solidFill>
          <a:srgbClr val="D91C6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048159" y="3356076"/>
        <a:ext cx="3893163" cy="1678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6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4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0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5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0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7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6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1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0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0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getting_starte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wikipedia.org/wiki/Utilisateur:Christophe.Finot" TargetMode="External"/><Relationship Id="rId5" Type="http://schemas.openxmlformats.org/officeDocument/2006/relationships/hyperlink" Target="https://commons.wikimedia.org/wiki/File:Saint-Petersburg_-_Mendeleevsky_center_-_Periodic_table_2.JPG" TargetMode="Externa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nide.org/quick-star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commons.wikimedia.org/wiki/File:Mercury(II)-selenide-unit-cell-3D-ionic.png" TargetMode="External"/><Relationship Id="rId4" Type="http://schemas.openxmlformats.org/officeDocument/2006/relationships/hyperlink" Target="https://github.com/selenide/selenide/wiki/Ports-of-Selenid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erokube.com/selenoid/lates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wright.dev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ptr.dev/" TargetMode="External"/><Relationship Id="rId5" Type="http://schemas.openxmlformats.org/officeDocument/2006/relationships/hyperlink" Target="https://www.cypress.io/" TargetMode="External"/><Relationship Id="rId4" Type="http://schemas.openxmlformats.org/officeDocument/2006/relationships/hyperlink" Target="https://github.com/YusukeIwaki/playwright-ruby-clien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b-halle/Show-And-Tell_Browser-Test-Autom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pb-halle/CRIMS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rimsy.or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github.com/ipb-halle/CRIMSy/wiki/Test-setu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martinfowler.com/articles/practical-test-pyramid.html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15F01-48F9-410E-B159-8477FF9B0FE5}"/>
              </a:ext>
            </a:extLst>
          </p:cNvPr>
          <p:cNvSpPr txBox="1"/>
          <p:nvPr/>
        </p:nvSpPr>
        <p:spPr>
          <a:xfrm>
            <a:off x="305412" y="1495153"/>
            <a:ext cx="1158423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/>
              <a:t>Show-and-tell:</a:t>
            </a:r>
          </a:p>
          <a:p>
            <a:pPr algn="ctr"/>
            <a:r>
              <a:rPr lang="en-US" sz="4000" b="1">
                <a:cs typeface="Calibri"/>
              </a:rPr>
              <a:t>Browser test automation</a:t>
            </a:r>
          </a:p>
          <a:p>
            <a:pPr algn="ctr"/>
            <a:endParaRPr lang="en-US" sz="4000" b="1">
              <a:cs typeface="Calibri"/>
            </a:endParaRPr>
          </a:p>
          <a:p>
            <a:pPr algn="ctr"/>
            <a:endParaRPr lang="en-US" sz="4000" b="1">
              <a:cs typeface="Calibri"/>
            </a:endParaRPr>
          </a:p>
          <a:p>
            <a:pPr algn="ctr"/>
            <a:r>
              <a:rPr lang="en-US" sz="4000">
                <a:cs typeface="Calibri"/>
              </a:rPr>
              <a:t>Frank Lange</a:t>
            </a:r>
          </a:p>
          <a:p>
            <a:pPr algn="ctr"/>
            <a:r>
              <a:rPr lang="en-US" sz="4000">
                <a:cs typeface="Calibri"/>
              </a:rPr>
              <a:t>Leibniz-</a:t>
            </a:r>
            <a:r>
              <a:rPr lang="en-US" sz="4000" err="1">
                <a:cs typeface="Calibri"/>
              </a:rPr>
              <a:t>Institut</a:t>
            </a:r>
            <a:r>
              <a:rPr lang="en-US" sz="4000">
                <a:cs typeface="Calibri"/>
              </a:rPr>
              <a:t> </a:t>
            </a:r>
            <a:r>
              <a:rPr lang="en-US" sz="4000" err="1">
                <a:cs typeface="Calibri"/>
              </a:rPr>
              <a:t>für</a:t>
            </a:r>
            <a:r>
              <a:rPr lang="en-US" sz="4000">
                <a:cs typeface="Calibri"/>
              </a:rPr>
              <a:t> </a:t>
            </a:r>
            <a:r>
              <a:rPr lang="en-US" sz="4000" err="1">
                <a:cs typeface="Calibri"/>
              </a:rPr>
              <a:t>Pflanzenbiochemie</a:t>
            </a:r>
            <a:endParaRPr lang="en-US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B50A0BC-488C-4C3B-A591-A7F20F111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6127135"/>
            <a:ext cx="1317523" cy="658762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4441E87-5F9A-48A3-BD22-E966F4D9A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97" y="6444072"/>
            <a:ext cx="838200" cy="295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E32656-E844-416B-9B1B-BF86B9EF709D}"/>
              </a:ext>
            </a:extLst>
          </p:cNvPr>
          <p:cNvSpPr txBox="1"/>
          <p:nvPr/>
        </p:nvSpPr>
        <p:spPr>
          <a:xfrm>
            <a:off x="6641691" y="6453239"/>
            <a:ext cx="5635523" cy="285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This work is licensed under a </a:t>
            </a:r>
            <a:r>
              <a:rPr lang="en-US" sz="1200">
                <a:hlinkClick r:id="rId4"/>
              </a:rPr>
              <a:t>Creative Commons Attribution 4.0 International License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49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15F01-48F9-410E-B159-8477FF9B0FE5}"/>
              </a:ext>
            </a:extLst>
          </p:cNvPr>
          <p:cNvSpPr txBox="1"/>
          <p:nvPr/>
        </p:nvSpPr>
        <p:spPr>
          <a:xfrm>
            <a:off x="305412" y="208766"/>
            <a:ext cx="115842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Testing JSF?</a:t>
            </a:r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0539AB-67CD-4B78-A117-47256BDA956A}"/>
              </a:ext>
            </a:extLst>
          </p:cNvPr>
          <p:cNvSpPr txBox="1"/>
          <p:nvPr/>
        </p:nvSpPr>
        <p:spPr>
          <a:xfrm>
            <a:off x="1067411" y="872443"/>
            <a:ext cx="46033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Facelet (JSF's templating language)</a:t>
            </a:r>
            <a:endParaRPr lang="en-US" sz="1400"/>
          </a:p>
        </p:txBody>
      </p:sp>
      <p:pic>
        <p:nvPicPr>
          <p:cNvPr id="18" name="Picture 23">
            <a:extLst>
              <a:ext uri="{FF2B5EF4-FFF2-40B4-BE49-F238E27FC236}">
                <a16:creationId xmlns:a16="http://schemas.microsoft.com/office/drawing/2014/main" id="{E317394B-461E-428C-B2D6-DE0CF619A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90" y="1511932"/>
            <a:ext cx="5332362" cy="439129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72EF4B8-AF33-4DDD-8B4C-5AD2EBF09D54}"/>
              </a:ext>
            </a:extLst>
          </p:cNvPr>
          <p:cNvSpPr txBox="1"/>
          <p:nvPr/>
        </p:nvSpPr>
        <p:spPr>
          <a:xfrm>
            <a:off x="7925411" y="872443"/>
            <a:ext cx="28007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JSF's internal objects</a:t>
            </a:r>
            <a:endParaRPr lang="en-US"/>
          </a:p>
        </p:txBody>
      </p:sp>
      <p:pic>
        <p:nvPicPr>
          <p:cNvPr id="38" name="Picture 38">
            <a:extLst>
              <a:ext uri="{FF2B5EF4-FFF2-40B4-BE49-F238E27FC236}">
                <a16:creationId xmlns:a16="http://schemas.microsoft.com/office/drawing/2014/main" id="{0FD702A8-0473-42CA-86EF-DF8FD293D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13" y="1599474"/>
            <a:ext cx="5701069" cy="83227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0350940-A477-4B9C-ACD0-A4401DCE26D3}"/>
              </a:ext>
            </a:extLst>
          </p:cNvPr>
          <p:cNvSpPr txBox="1"/>
          <p:nvPr/>
        </p:nvSpPr>
        <p:spPr>
          <a:xfrm>
            <a:off x="4000699" y="6124508"/>
            <a:ext cx="41854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/>
              <a:t>(almost) untestable!</a:t>
            </a:r>
            <a:endParaRPr lang="en-US" sz="28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48E35E-D0CF-48FD-B1B2-D86F55B519ED}"/>
              </a:ext>
            </a:extLst>
          </p:cNvPr>
          <p:cNvSpPr txBox="1"/>
          <p:nvPr/>
        </p:nvSpPr>
        <p:spPr>
          <a:xfrm>
            <a:off x="11211022" y="2478377"/>
            <a:ext cx="875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== null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2A3F39-D344-48B2-9716-790280709893}"/>
              </a:ext>
            </a:extLst>
          </p:cNvPr>
          <p:cNvCxnSpPr/>
          <p:nvPr/>
        </p:nvCxnSpPr>
        <p:spPr>
          <a:xfrm flipH="1" flipV="1">
            <a:off x="11421702" y="2191668"/>
            <a:ext cx="52440" cy="273666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3ED181-1859-4F96-BB6F-23FD3B9DB19A}"/>
              </a:ext>
            </a:extLst>
          </p:cNvPr>
          <p:cNvSpPr txBox="1"/>
          <p:nvPr/>
        </p:nvSpPr>
        <p:spPr>
          <a:xfrm>
            <a:off x="7171605" y="3027345"/>
            <a:ext cx="434113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strange bean scopes</a:t>
            </a:r>
          </a:p>
          <a:p>
            <a:r>
              <a:rPr lang="en-US" sz="2400">
                <a:cs typeface="Calibri"/>
              </a:rPr>
              <a:t>(tied to HTTP sessions/requests)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A9796A5-5268-41EA-92F7-2F9151FD9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431" y="3956930"/>
            <a:ext cx="4144297" cy="64839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7497E6E-5B84-49B4-95CF-12C61EE5D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432" y="4716593"/>
            <a:ext cx="5414296" cy="1038167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8ED04D1-5076-4456-92D4-7C2D050A2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8" y="6127135"/>
            <a:ext cx="1317523" cy="65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9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15F01-48F9-410E-B159-8477FF9B0FE5}"/>
              </a:ext>
            </a:extLst>
          </p:cNvPr>
          <p:cNvSpPr txBox="1"/>
          <p:nvPr/>
        </p:nvSpPr>
        <p:spPr>
          <a:xfrm>
            <a:off x="305412" y="208766"/>
            <a:ext cx="115842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Testing JSF?</a:t>
            </a: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2EF4B8-AF33-4DDD-8B4C-5AD2EBF09D54}"/>
              </a:ext>
            </a:extLst>
          </p:cNvPr>
          <p:cNvSpPr txBox="1"/>
          <p:nvPr/>
        </p:nvSpPr>
        <p:spPr>
          <a:xfrm>
            <a:off x="4500508" y="1101862"/>
            <a:ext cx="31858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rendered HTML</a:t>
            </a:r>
            <a:endParaRPr lang="en-US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5B4C27-16B1-47B0-B891-E8A01DC2C69B}"/>
              </a:ext>
            </a:extLst>
          </p:cNvPr>
          <p:cNvSpPr txBox="1"/>
          <p:nvPr/>
        </p:nvSpPr>
        <p:spPr>
          <a:xfrm>
            <a:off x="4967539" y="5092121"/>
            <a:ext cx="22517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/>
              <a:t>Testable?</a:t>
            </a:r>
            <a:endParaRPr lang="en-US" sz="3200" b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85455D5-3DE1-4930-A6D2-9D173127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6127135"/>
            <a:ext cx="1317523" cy="65876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8AD32E0-51BC-4921-BB31-093AE0FF5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312" y="2171478"/>
            <a:ext cx="8443731" cy="234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2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15F01-48F9-410E-B159-8477FF9B0FE5}"/>
              </a:ext>
            </a:extLst>
          </p:cNvPr>
          <p:cNvSpPr txBox="1"/>
          <p:nvPr/>
        </p:nvSpPr>
        <p:spPr>
          <a:xfrm>
            <a:off x="305412" y="208766"/>
            <a:ext cx="115842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Testing JSF?</a:t>
            </a: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2EF4B8-AF33-4DDD-8B4C-5AD2EBF09D54}"/>
              </a:ext>
            </a:extLst>
          </p:cNvPr>
          <p:cNvSpPr txBox="1"/>
          <p:nvPr/>
        </p:nvSpPr>
        <p:spPr>
          <a:xfrm>
            <a:off x="2952342" y="1194066"/>
            <a:ext cx="64254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Website rendered in the browser</a:t>
            </a:r>
            <a:endParaRPr lang="en-US" sz="3600">
              <a:cs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5B4C27-16B1-47B0-B891-E8A01DC2C69B}"/>
              </a:ext>
            </a:extLst>
          </p:cNvPr>
          <p:cNvSpPr txBox="1"/>
          <p:nvPr/>
        </p:nvSpPr>
        <p:spPr>
          <a:xfrm>
            <a:off x="4967539" y="5092121"/>
            <a:ext cx="22517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/>
              <a:t>Testable!</a:t>
            </a:r>
            <a:endParaRPr lang="en-US" sz="3200" b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85455D5-3DE1-4930-A6D2-9D173127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6127135"/>
            <a:ext cx="1317523" cy="658762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B723A68-FAE9-4C18-9FBA-6EDCD3A6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628" y="2019837"/>
            <a:ext cx="7353782" cy="286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20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15F01-48F9-410E-B159-8477FF9B0FE5}"/>
              </a:ext>
            </a:extLst>
          </p:cNvPr>
          <p:cNvSpPr txBox="1"/>
          <p:nvPr/>
        </p:nvSpPr>
        <p:spPr>
          <a:xfrm>
            <a:off x="305412" y="208766"/>
            <a:ext cx="115842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Browser tests with the Selenium WebDriver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BFC1E-36AD-41D1-990B-7A4EAA6F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6127135"/>
            <a:ext cx="1317523" cy="658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8491C0-ABAD-4D27-8D47-8B0A4FFBB2E2}"/>
              </a:ext>
            </a:extLst>
          </p:cNvPr>
          <p:cNvSpPr txBox="1"/>
          <p:nvPr/>
        </p:nvSpPr>
        <p:spPr>
          <a:xfrm>
            <a:off x="1345992" y="3830313"/>
            <a:ext cx="889675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ea typeface="+mn-lt"/>
                <a:cs typeface="+mn-lt"/>
                <a:hlinkClick r:id="rId3"/>
              </a:rPr>
              <a:t>https://www.selenium.dev/documentation/getting_started/</a:t>
            </a:r>
            <a:endParaRPr lang="en-US" sz="2800" dirty="0">
              <a:ea typeface="+mn-lt"/>
              <a:cs typeface="+mn-lt"/>
            </a:endParaRPr>
          </a:p>
          <a:p>
            <a:pPr algn="ctr"/>
            <a:endParaRPr lang="en-US" sz="2800">
              <a:cs typeface="Calibri"/>
            </a:endParaRPr>
          </a:p>
          <a:p>
            <a:pPr algn="ctr"/>
            <a:r>
              <a:rPr lang="en-US" sz="2800">
                <a:cs typeface="Calibri"/>
              </a:rPr>
              <a:t>Supports: Java, Python, C#, Ruby, JS, PHP, ...</a:t>
            </a:r>
            <a:endParaRPr lang="en-US" sz="2800" b="1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7463E95-2B1E-41CF-B09B-641E9E593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827" y="1002326"/>
            <a:ext cx="8503573" cy="26492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B02D2F-7A2F-49E0-8A76-F274A3D5EC47}"/>
              </a:ext>
            </a:extLst>
          </p:cNvPr>
          <p:cNvSpPr/>
          <p:nvPr/>
        </p:nvSpPr>
        <p:spPr>
          <a:xfrm>
            <a:off x="5941962" y="2119670"/>
            <a:ext cx="434258" cy="286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8CF41-E83C-4398-A054-804093F22F66}"/>
              </a:ext>
            </a:extLst>
          </p:cNvPr>
          <p:cNvSpPr txBox="1"/>
          <p:nvPr/>
        </p:nvSpPr>
        <p:spPr>
          <a:xfrm>
            <a:off x="2337411" y="6353926"/>
            <a:ext cx="9830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hlinkClick r:id="rId5"/>
              </a:rPr>
              <a:t>Saint-Petersburg - Mendeleevsky center - Periodic table 2.JPG</a:t>
            </a:r>
            <a:r>
              <a:rPr lang="en-US"/>
              <a:t>, CC-BY 3.0, Wiki user </a:t>
            </a:r>
            <a:r>
              <a:rPr lang="en-US">
                <a:ea typeface="+mn-lt"/>
                <a:cs typeface="+mn-lt"/>
                <a:hlinkClick r:id="rId6"/>
              </a:rPr>
              <a:t>Christophe.Finot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33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15F01-48F9-410E-B159-8477FF9B0FE5}"/>
              </a:ext>
            </a:extLst>
          </p:cNvPr>
          <p:cNvSpPr txBox="1"/>
          <p:nvPr/>
        </p:nvSpPr>
        <p:spPr>
          <a:xfrm>
            <a:off x="305412" y="208766"/>
            <a:ext cx="115842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Browser tests with the Selenium WebDriver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BFC1E-36AD-41D1-990B-7A4EAA6F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6127135"/>
            <a:ext cx="1317523" cy="658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8491C0-ABAD-4D27-8D47-8B0A4FFBB2E2}"/>
              </a:ext>
            </a:extLst>
          </p:cNvPr>
          <p:cNvSpPr txBox="1"/>
          <p:nvPr/>
        </p:nvSpPr>
        <p:spPr>
          <a:xfrm>
            <a:off x="1649153" y="2478378"/>
            <a:ext cx="889675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/>
              <a:t>See</a:t>
            </a:r>
          </a:p>
          <a:p>
            <a:pPr algn="ctr"/>
            <a:r>
              <a:rPr lang="en-US" sz="4000">
                <a:ea typeface="+mn-lt"/>
                <a:cs typeface="+mn-lt"/>
              </a:rPr>
              <a:t>code/2_selenium/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74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15F01-48F9-410E-B159-8477FF9B0FE5}"/>
              </a:ext>
            </a:extLst>
          </p:cNvPr>
          <p:cNvSpPr txBox="1"/>
          <p:nvPr/>
        </p:nvSpPr>
        <p:spPr>
          <a:xfrm>
            <a:off x="305412" y="208766"/>
            <a:ext cx="115842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Browser tests with Selenide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BFC1E-36AD-41D1-990B-7A4EAA6F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6127135"/>
            <a:ext cx="1317523" cy="658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8491C0-ABAD-4D27-8D47-8B0A4FFBB2E2}"/>
              </a:ext>
            </a:extLst>
          </p:cNvPr>
          <p:cNvSpPr txBox="1"/>
          <p:nvPr/>
        </p:nvSpPr>
        <p:spPr>
          <a:xfrm>
            <a:off x="1231282" y="1028121"/>
            <a:ext cx="6717267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ea typeface="+mn-lt"/>
                <a:cs typeface="+mn-lt"/>
                <a:hlinkClick r:id="rId3"/>
              </a:rPr>
              <a:t>https://selenide.org/quick-start.html</a:t>
            </a:r>
            <a:endParaRPr lang="en-US" sz="2800">
              <a:cs typeface="Calibri"/>
            </a:endParaRPr>
          </a:p>
          <a:p>
            <a:pPr algn="ctr"/>
            <a:r>
              <a:rPr lang="en-US" sz="2800">
                <a:cs typeface="Calibri"/>
              </a:rPr>
              <a:t>Java only :(</a:t>
            </a:r>
            <a:endParaRPr lang="en-US" sz="2800" b="1">
              <a:cs typeface="Calibri"/>
            </a:endParaRPr>
          </a:p>
          <a:p>
            <a:pPr algn="ctr"/>
            <a:endParaRPr lang="en-US" sz="2800">
              <a:cs typeface="Calibri"/>
            </a:endParaRPr>
          </a:p>
          <a:p>
            <a:r>
              <a:rPr lang="en-US" sz="2800">
                <a:cs typeface="Calibri"/>
              </a:rPr>
              <a:t>Ports: </a:t>
            </a:r>
            <a:r>
              <a:rPr lang="en-US" sz="2800">
                <a:ea typeface="+mn-lt"/>
                <a:cs typeface="+mn-lt"/>
                <a:hlinkClick r:id="rId4"/>
              </a:rPr>
              <a:t>https://github.com/selenide/selenide/wiki/Ports-of-Selenide</a:t>
            </a:r>
            <a:r>
              <a:rPr lang="en-US" sz="2800">
                <a:ea typeface="+mn-lt"/>
                <a:cs typeface="+mn-lt"/>
              </a:rPr>
              <a:t> (Python, JS, PHP, C#)</a:t>
            </a:r>
            <a:endParaRPr lang="en-US" sz="2800">
              <a:cs typeface="Calibri"/>
            </a:endParaRPr>
          </a:p>
          <a:p>
            <a:pPr algn="ctr"/>
            <a:endParaRPr lang="en-US" sz="2800">
              <a:cs typeface="Calibri"/>
            </a:endParaRPr>
          </a:p>
          <a:p>
            <a:r>
              <a:rPr lang="en-US" sz="2800">
                <a:cs typeface="Calibri"/>
              </a:rPr>
              <a:t>Claims:</a:t>
            </a:r>
          </a:p>
          <a:p>
            <a:pPr marL="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Concise fluent API for tests</a:t>
            </a:r>
            <a:endParaRPr lang="en-US" sz="2800"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Ajax support for stable tests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Powerful selectors</a:t>
            </a:r>
            <a:endParaRPr lang="en-US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Simple configuration</a:t>
            </a:r>
            <a:endParaRPr lang="en-US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8CF41-E83C-4398-A054-804093F22F66}"/>
              </a:ext>
            </a:extLst>
          </p:cNvPr>
          <p:cNvSpPr txBox="1"/>
          <p:nvPr/>
        </p:nvSpPr>
        <p:spPr>
          <a:xfrm>
            <a:off x="2337411" y="6353926"/>
            <a:ext cx="9830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Wikimedia Commons: </a:t>
            </a:r>
            <a:r>
              <a:rPr lang="en-US">
                <a:hlinkClick r:id="rId5"/>
              </a:rPr>
              <a:t>Mercury(II)-selenide-unit-cell-3D-ionic.png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D62B67B-049B-47EA-8046-12D9D468FA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3895" y="249391"/>
            <a:ext cx="3559176" cy="336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6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15F01-48F9-410E-B159-8477FF9B0FE5}"/>
              </a:ext>
            </a:extLst>
          </p:cNvPr>
          <p:cNvSpPr txBox="1"/>
          <p:nvPr/>
        </p:nvSpPr>
        <p:spPr>
          <a:xfrm>
            <a:off x="305412" y="208766"/>
            <a:ext cx="115842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Browser tests with Selenide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BFC1E-36AD-41D1-990B-7A4EAA6F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6127135"/>
            <a:ext cx="1317523" cy="658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E6FBD0-E704-4162-874C-72887983EEEB}"/>
              </a:ext>
            </a:extLst>
          </p:cNvPr>
          <p:cNvSpPr txBox="1"/>
          <p:nvPr/>
        </p:nvSpPr>
        <p:spPr>
          <a:xfrm>
            <a:off x="1649153" y="2478378"/>
            <a:ext cx="889675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/>
              <a:t>See</a:t>
            </a:r>
          </a:p>
          <a:p>
            <a:pPr algn="ctr"/>
            <a:r>
              <a:rPr lang="en-US" sz="4000">
                <a:ea typeface="+mn-lt"/>
                <a:cs typeface="+mn-lt"/>
              </a:rPr>
              <a:t>code/3_selenide/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3582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15F01-48F9-410E-B159-8477FF9B0FE5}"/>
              </a:ext>
            </a:extLst>
          </p:cNvPr>
          <p:cNvSpPr txBox="1"/>
          <p:nvPr/>
        </p:nvSpPr>
        <p:spPr>
          <a:xfrm>
            <a:off x="305412" y="208766"/>
            <a:ext cx="115842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Element selectors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BFC1E-36AD-41D1-990B-7A4EAA6F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6127135"/>
            <a:ext cx="1317523" cy="658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D10F65-E21C-4CC6-A9FF-A9B070797906}"/>
              </a:ext>
            </a:extLst>
          </p:cNvPr>
          <p:cNvSpPr txBox="1"/>
          <p:nvPr/>
        </p:nvSpPr>
        <p:spPr>
          <a:xfrm>
            <a:off x="1692787" y="857045"/>
            <a:ext cx="9707714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by ID: driver.findElement(By.id("dtLj_id_s:j_id_11"));</a:t>
            </a:r>
          </a:p>
          <a:p>
            <a:pPr marL="285750" indent="-285750">
              <a:buFont typeface="Arial"/>
              <a:buChar char="•"/>
            </a:pPr>
            <a:endParaRPr lang="en-US" sz="20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Calibri" panose="020F0502020204030204"/>
              </a:rPr>
              <a:t>CSS selector: </a:t>
            </a:r>
            <a:r>
              <a:rPr lang="en-US" sz="2000">
                <a:ea typeface="+mn-lt"/>
                <a:cs typeface="+mn-lt"/>
              </a:rPr>
              <a:t>$("button[name=\"</a:t>
            </a:r>
            <a:r>
              <a:rPr lang="en-US" sz="2000" err="1">
                <a:ea typeface="+mn-lt"/>
                <a:cs typeface="+mn-lt"/>
              </a:rPr>
              <a:t>logInFormId:loginCmdBtn</a:t>
            </a:r>
            <a:r>
              <a:rPr lang="en-US" sz="2000">
                <a:ea typeface="+mn-lt"/>
                <a:cs typeface="+mn-lt"/>
              </a:rPr>
              <a:t>\"]").click();</a:t>
            </a:r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XPATH selector: driver.findElement(By.xpath("//span[contains(.,\'Benzene\')]"));</a:t>
            </a:r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by text: $(</a:t>
            </a:r>
            <a:r>
              <a:rPr lang="en-US" sz="2000" err="1">
                <a:ea typeface="+mn-lt"/>
                <a:cs typeface="+mn-lt"/>
              </a:rPr>
              <a:t>byText</a:t>
            </a:r>
            <a:r>
              <a:rPr lang="en-US" sz="2000">
                <a:ea typeface="+mn-lt"/>
                <a:cs typeface="+mn-lt"/>
              </a:rPr>
              <a:t>("</a:t>
            </a:r>
            <a:r>
              <a:rPr lang="en-US" sz="2000" err="1">
                <a:ea typeface="+mn-lt"/>
                <a:cs typeface="+mn-lt"/>
              </a:rPr>
              <a:t>Anmelden</a:t>
            </a:r>
            <a:r>
              <a:rPr lang="en-US" sz="2000">
                <a:ea typeface="+mn-lt"/>
                <a:cs typeface="+mn-lt"/>
              </a:rPr>
              <a:t>")).click();</a:t>
            </a:r>
          </a:p>
          <a:p>
            <a:r>
              <a:rPr lang="en-US" sz="2000">
                <a:ea typeface="+mn-lt"/>
                <a:cs typeface="+mn-lt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74D71B-859E-4EC2-9A86-4CCA6FC979F4}"/>
              </a:ext>
            </a:extLst>
          </p:cNvPr>
          <p:cNvSpPr txBox="1"/>
          <p:nvPr/>
        </p:nvSpPr>
        <p:spPr>
          <a:xfrm>
            <a:off x="1135626" y="3298722"/>
            <a:ext cx="97077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ea typeface="+mn-lt"/>
                <a:cs typeface="+mn-lt"/>
              </a:rPr>
              <a:t>Are your selectors stable?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607C95-B7B0-4C79-B0C1-39475D29B8BE}"/>
              </a:ext>
            </a:extLst>
          </p:cNvPr>
          <p:cNvGrpSpPr/>
          <p:nvPr/>
        </p:nvGrpSpPr>
        <p:grpSpPr>
          <a:xfrm>
            <a:off x="1668206" y="4060721"/>
            <a:ext cx="9732294" cy="2096174"/>
            <a:chOff x="1668206" y="4060721"/>
            <a:chExt cx="9732294" cy="20961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B0986B-82BD-4936-9F84-3D4EB6C42EAC}"/>
                </a:ext>
              </a:extLst>
            </p:cNvPr>
            <p:cNvSpPr txBox="1"/>
            <p:nvPr/>
          </p:nvSpPr>
          <p:spPr>
            <a:xfrm>
              <a:off x="1668206" y="4060721"/>
              <a:ext cx="9707714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2000">
                  <a:ea typeface="+mn-lt"/>
                  <a:cs typeface="+mn-lt"/>
                </a:rPr>
                <a:t>Define your own test-IDs! </a:t>
              </a:r>
            </a:p>
          </p:txBody>
        </p:sp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B18F30E8-05F8-4948-BC0C-5A2F9A808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2142" y="4635120"/>
              <a:ext cx="6438489" cy="106182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079B90-968A-4770-9E22-9E181EFD50A7}"/>
                </a:ext>
              </a:extLst>
            </p:cNvPr>
            <p:cNvSpPr txBox="1"/>
            <p:nvPr/>
          </p:nvSpPr>
          <p:spPr>
            <a:xfrm>
              <a:off x="1692786" y="5756785"/>
              <a:ext cx="9707714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2000">
                  <a:ea typeface="+mn-lt"/>
                  <a:cs typeface="+mn-lt"/>
                </a:rPr>
                <a:t>CSS selector: $("button[data-test-id=\"</a:t>
              </a:r>
              <a:r>
                <a:rPr lang="en-US" sz="2000" err="1">
                  <a:ea typeface="+mn-lt"/>
                  <a:cs typeface="+mn-lt"/>
                </a:rPr>
                <a:t>login:loginButton</a:t>
              </a:r>
              <a:r>
                <a:rPr lang="en-US" sz="2000">
                  <a:ea typeface="+mn-lt"/>
                  <a:cs typeface="+mn-lt"/>
                </a:rPr>
                <a:t>\"]").click();</a:t>
              </a:r>
              <a:endParaRPr lang="en-US"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7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15F01-48F9-410E-B159-8477FF9B0FE5}"/>
              </a:ext>
            </a:extLst>
          </p:cNvPr>
          <p:cNvSpPr txBox="1"/>
          <p:nvPr/>
        </p:nvSpPr>
        <p:spPr>
          <a:xfrm>
            <a:off x="305412" y="208766"/>
            <a:ext cx="115842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Page objects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BFC1E-36AD-41D1-990B-7A4EAA6F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6127135"/>
            <a:ext cx="1317523" cy="658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A1F002-565E-4B71-B388-475553092792}"/>
              </a:ext>
            </a:extLst>
          </p:cNvPr>
          <p:cNvSpPr txBox="1"/>
          <p:nvPr/>
        </p:nvSpPr>
        <p:spPr>
          <a:xfrm>
            <a:off x="1649153" y="2478378"/>
            <a:ext cx="889675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/>
              <a:t>See</a:t>
            </a:r>
          </a:p>
          <a:p>
            <a:pPr algn="ctr"/>
            <a:r>
              <a:rPr lang="en-US" sz="4000">
                <a:ea typeface="+mn-lt"/>
                <a:cs typeface="+mn-lt"/>
              </a:rPr>
              <a:t>code/4_page_objects/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4343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15F01-48F9-410E-B159-8477FF9B0FE5}"/>
              </a:ext>
            </a:extLst>
          </p:cNvPr>
          <p:cNvSpPr txBox="1"/>
          <p:nvPr/>
        </p:nvSpPr>
        <p:spPr>
          <a:xfrm>
            <a:off x="305412" y="208766"/>
            <a:ext cx="1158423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>
                <a:ea typeface="+mn-lt"/>
                <a:cs typeface="+mn-lt"/>
              </a:rPr>
              <a:t>Dockerization</a:t>
            </a:r>
            <a:r>
              <a:rPr lang="en-US" sz="3200">
                <a:ea typeface="+mn-lt"/>
                <a:cs typeface="+mn-lt"/>
              </a:rPr>
              <a:t> with </a:t>
            </a:r>
            <a:r>
              <a:rPr lang="en-US" sz="3200" err="1">
                <a:ea typeface="+mn-lt"/>
                <a:cs typeface="+mn-lt"/>
              </a:rPr>
              <a:t>Selenoid</a:t>
            </a:r>
            <a:endParaRPr lang="en-US" err="1">
              <a:ea typeface="+mn-lt"/>
              <a:cs typeface="+mn-lt"/>
            </a:endParaRPr>
          </a:p>
          <a:p>
            <a:r>
              <a:rPr lang="en-US" sz="3200">
                <a:ea typeface="+mn-lt"/>
                <a:cs typeface="+mn-lt"/>
              </a:rPr>
              <a:t>(= the geoid of the Moon; "</a:t>
            </a:r>
            <a:r>
              <a:rPr lang="en-US" sz="3200" err="1">
                <a:ea typeface="+mn-lt"/>
                <a:cs typeface="+mn-lt"/>
              </a:rPr>
              <a:t>σελήνη</a:t>
            </a:r>
            <a:r>
              <a:rPr lang="en-US" sz="3200">
                <a:ea typeface="+mn-lt"/>
                <a:cs typeface="+mn-lt"/>
              </a:rPr>
              <a:t>" = Moon)</a:t>
            </a:r>
            <a:endParaRPr lang="en-US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BFC1E-36AD-41D1-990B-7A4EAA6F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6127135"/>
            <a:ext cx="1317523" cy="658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8491C0-ABAD-4D27-8D47-8B0A4FFBB2E2}"/>
              </a:ext>
            </a:extLst>
          </p:cNvPr>
          <p:cNvSpPr txBox="1"/>
          <p:nvPr/>
        </p:nvSpPr>
        <p:spPr>
          <a:xfrm>
            <a:off x="932995" y="2255597"/>
            <a:ext cx="59157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ea typeface="+mn-lt"/>
                <a:cs typeface="+mn-lt"/>
                <a:hlinkClick r:id="rId3"/>
              </a:rPr>
              <a:t>https://aerokube.com/selenoid/latest/</a:t>
            </a:r>
            <a:endParaRPr lang="en-US" sz="28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2D67B-50ED-4BE1-A600-32921753E3D6}"/>
              </a:ext>
            </a:extLst>
          </p:cNvPr>
          <p:cNvSpPr txBox="1"/>
          <p:nvPr/>
        </p:nvSpPr>
        <p:spPr>
          <a:xfrm>
            <a:off x="829280" y="4258867"/>
            <a:ext cx="889675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/>
              <a:t>See</a:t>
            </a:r>
          </a:p>
          <a:p>
            <a:pPr algn="ctr"/>
            <a:r>
              <a:rPr lang="en-US" sz="4000">
                <a:ea typeface="+mn-lt"/>
                <a:cs typeface="+mn-lt"/>
              </a:rPr>
              <a:t>code/5_selenoid/</a:t>
            </a:r>
            <a:endParaRPr lang="en-US">
              <a:cs typeface="Calibri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881428C-93C8-4793-9D0C-053D20A35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011" y="467543"/>
            <a:ext cx="4218972" cy="39887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211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15F01-48F9-410E-B159-8477FF9B0FE5}"/>
              </a:ext>
            </a:extLst>
          </p:cNvPr>
          <p:cNvSpPr txBox="1"/>
          <p:nvPr/>
        </p:nvSpPr>
        <p:spPr>
          <a:xfrm>
            <a:off x="305412" y="208766"/>
            <a:ext cx="115842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Agenda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BFC1E-36AD-41D1-990B-7A4EAA6F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6127135"/>
            <a:ext cx="1317523" cy="658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05516D-A169-4328-828E-F986F666F579}"/>
              </a:ext>
            </a:extLst>
          </p:cNvPr>
          <p:cNvSpPr txBox="1"/>
          <p:nvPr/>
        </p:nvSpPr>
        <p:spPr>
          <a:xfrm>
            <a:off x="1616380" y="1216572"/>
            <a:ext cx="965875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2800">
                <a:cs typeface="Calibri"/>
              </a:rPr>
              <a:t>Unit tests – why we should write tests</a:t>
            </a:r>
          </a:p>
          <a:p>
            <a:pPr marL="514350" indent="-514350">
              <a:buAutoNum type="arabicPeriod"/>
            </a:pPr>
            <a:endParaRPr lang="en-US" sz="280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800">
                <a:cs typeface="Calibri"/>
              </a:rPr>
              <a:t>Architecture of </a:t>
            </a:r>
            <a:r>
              <a:rPr lang="en-US" sz="2800" err="1">
                <a:cs typeface="Calibri"/>
              </a:rPr>
              <a:t>CRIMSy</a:t>
            </a:r>
            <a:endParaRPr lang="en-US" sz="2800">
              <a:cs typeface="Calibri"/>
            </a:endParaRPr>
          </a:p>
          <a:p>
            <a:pPr marL="514350" indent="-514350">
              <a:buAutoNum type="arabicPeriod"/>
            </a:pPr>
            <a:endParaRPr lang="en-US" sz="280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800">
                <a:cs typeface="Calibri"/>
              </a:rPr>
              <a:t>What we test in CRIMSy &amp; why we need frontend tests</a:t>
            </a:r>
          </a:p>
          <a:p>
            <a:pPr marL="514350" indent="-514350">
              <a:buAutoNum type="arabicPeriod"/>
            </a:pPr>
            <a:endParaRPr lang="en-US" sz="280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800">
                <a:cs typeface="Calibri"/>
              </a:rPr>
              <a:t>Browser tests with Selenium &amp; Co.</a:t>
            </a:r>
          </a:p>
          <a:p>
            <a:pPr marL="514350" indent="-514350">
              <a:buAutoNum type="arabicPeriod"/>
            </a:pPr>
            <a:endParaRPr lang="en-US" sz="280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800" err="1">
                <a:cs typeface="Calibri"/>
              </a:rPr>
              <a:t>Dockerize</a:t>
            </a:r>
            <a:r>
              <a:rPr lang="en-US" sz="2800">
                <a:cs typeface="Calibri"/>
              </a:rPr>
              <a:t> browser tests</a:t>
            </a:r>
          </a:p>
        </p:txBody>
      </p:sp>
    </p:spTree>
    <p:extLst>
      <p:ext uri="{BB962C8B-B14F-4D97-AF65-F5344CB8AC3E}">
        <p14:creationId xmlns:p14="http://schemas.microsoft.com/office/powerpoint/2010/main" val="3141135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15F01-48F9-410E-B159-8477FF9B0FE5}"/>
              </a:ext>
            </a:extLst>
          </p:cNvPr>
          <p:cNvSpPr txBox="1"/>
          <p:nvPr/>
        </p:nvSpPr>
        <p:spPr>
          <a:xfrm>
            <a:off x="305412" y="208766"/>
            <a:ext cx="115842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Other browser test automation frameworks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BFC1E-36AD-41D1-990B-7A4EAA6F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6127135"/>
            <a:ext cx="1317523" cy="658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8491C0-ABAD-4D27-8D47-8B0A4FFBB2E2}"/>
              </a:ext>
            </a:extLst>
          </p:cNvPr>
          <p:cNvSpPr txBox="1"/>
          <p:nvPr/>
        </p:nvSpPr>
        <p:spPr>
          <a:xfrm>
            <a:off x="363906" y="1686508"/>
            <a:ext cx="777734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  <a:hlinkClick r:id="rId3"/>
              </a:rPr>
              <a:t>Playwright</a:t>
            </a:r>
            <a:r>
              <a:rPr lang="en-US" sz="2800" dirty="0">
                <a:cs typeface="Calibri"/>
              </a:rPr>
              <a:t>: JS, Python, Java, C#, (</a:t>
            </a:r>
            <a:r>
              <a:rPr lang="en-US" sz="2800" dirty="0">
                <a:cs typeface="Calibri"/>
                <a:hlinkClick r:id="rId4"/>
              </a:rPr>
              <a:t>Ruby</a:t>
            </a:r>
            <a:r>
              <a:rPr lang="en-US" sz="2800" dirty="0">
                <a:cs typeface="Calibri"/>
              </a:rPr>
              <a:t>)</a:t>
            </a:r>
          </a:p>
          <a:p>
            <a:pPr lvl="1"/>
            <a:r>
              <a:rPr lang="en-US" sz="2800" dirty="0">
                <a:cs typeface="Calibri"/>
              </a:rPr>
              <a:t>also needs implicit waits for AJAX :(</a:t>
            </a:r>
          </a:p>
          <a:p>
            <a:pPr marL="457200" indent="-457200">
              <a:buFont typeface="Arial"/>
              <a:buChar char="•"/>
            </a:pPr>
            <a:endParaRPr lang="en-US" sz="280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  <a:hlinkClick r:id="rId5"/>
              </a:rPr>
              <a:t>Cypress</a:t>
            </a:r>
            <a:r>
              <a:rPr lang="en-US" sz="2800" dirty="0">
                <a:cs typeface="Calibri"/>
              </a:rPr>
              <a:t>: JS only</a:t>
            </a:r>
          </a:p>
          <a:p>
            <a:pPr marL="457200" indent="-457200">
              <a:buFont typeface="Arial"/>
              <a:buChar char="•"/>
            </a:pPr>
            <a:endParaRPr lang="en-US" sz="280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  <a:hlinkClick r:id="rId6"/>
              </a:rPr>
              <a:t>Puppeteer</a:t>
            </a:r>
            <a:r>
              <a:rPr lang="en-US" sz="2800" dirty="0">
                <a:cs typeface="Calibri"/>
              </a:rPr>
              <a:t>: JS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A0D82-2ED0-42A4-8EE2-9D43B741A4AB}"/>
              </a:ext>
            </a:extLst>
          </p:cNvPr>
          <p:cNvSpPr txBox="1"/>
          <p:nvPr/>
        </p:nvSpPr>
        <p:spPr>
          <a:xfrm>
            <a:off x="1861667" y="2767641"/>
            <a:ext cx="889675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/>
              <a:t>See</a:t>
            </a:r>
          </a:p>
          <a:p>
            <a:pPr algn="ctr"/>
            <a:r>
              <a:rPr lang="en-US" sz="4000" dirty="0">
                <a:ea typeface="+mn-lt"/>
                <a:cs typeface="+mn-lt"/>
              </a:rPr>
              <a:t>code/6_playwright/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93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ABFC1E-36AD-41D1-990B-7A4EAA6F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6127135"/>
            <a:ext cx="1317523" cy="658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0AD2F7-8F27-4906-B916-3D8478C06E9C}"/>
              </a:ext>
            </a:extLst>
          </p:cNvPr>
          <p:cNvSpPr txBox="1"/>
          <p:nvPr/>
        </p:nvSpPr>
        <p:spPr>
          <a:xfrm>
            <a:off x="1649154" y="1536120"/>
            <a:ext cx="8896751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/>
              <a:t>Where is the code?</a:t>
            </a:r>
            <a:endParaRPr lang="en-US"/>
          </a:p>
          <a:p>
            <a:pPr algn="ctr"/>
            <a:endParaRPr lang="en-US" sz="4000" b="1">
              <a:cs typeface="Calibri"/>
            </a:endParaRPr>
          </a:p>
          <a:p>
            <a:pPr algn="ctr"/>
            <a:r>
              <a:rPr lang="en-US" sz="4000" dirty="0">
                <a:ea typeface="+mn-lt"/>
                <a:cs typeface="+mn-lt"/>
                <a:hlinkClick r:id="rId3"/>
              </a:rPr>
              <a:t>https://github.com/ipb-halle/Show-And-Tell_Browser-Test-Automation</a:t>
            </a:r>
            <a:endParaRPr lang="en-US" sz="4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761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15F01-48F9-410E-B159-8477FF9B0FE5}"/>
              </a:ext>
            </a:extLst>
          </p:cNvPr>
          <p:cNvSpPr txBox="1"/>
          <p:nvPr/>
        </p:nvSpPr>
        <p:spPr>
          <a:xfrm>
            <a:off x="305412" y="208766"/>
            <a:ext cx="115842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Unit tests – why we should write tests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BFC1E-36AD-41D1-990B-7A4EAA6F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6127135"/>
            <a:ext cx="1317523" cy="658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8491C0-ABAD-4D27-8D47-8B0A4FFBB2E2}"/>
              </a:ext>
            </a:extLst>
          </p:cNvPr>
          <p:cNvSpPr txBox="1"/>
          <p:nvPr/>
        </p:nvSpPr>
        <p:spPr>
          <a:xfrm>
            <a:off x="1649154" y="2552120"/>
            <a:ext cx="889675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/>
              <a:t>See</a:t>
            </a:r>
          </a:p>
          <a:p>
            <a:pPr algn="ctr"/>
            <a:r>
              <a:rPr lang="en-US" sz="4000">
                <a:ea typeface="+mn-lt"/>
                <a:cs typeface="+mn-lt"/>
              </a:rPr>
              <a:t>code/1_unit_tests/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628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15F01-48F9-410E-B159-8477FF9B0FE5}"/>
              </a:ext>
            </a:extLst>
          </p:cNvPr>
          <p:cNvSpPr txBox="1"/>
          <p:nvPr/>
        </p:nvSpPr>
        <p:spPr>
          <a:xfrm>
            <a:off x="305412" y="208766"/>
            <a:ext cx="115842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/>
              <a:t>CRIMSy</a:t>
            </a:r>
            <a:r>
              <a:rPr lang="en-US" sz="3200"/>
              <a:t> (</a:t>
            </a:r>
            <a:r>
              <a:rPr lang="en-US" sz="3200" b="1"/>
              <a:t>C</a:t>
            </a:r>
            <a:r>
              <a:rPr lang="en-US" sz="3200"/>
              <a:t>loud </a:t>
            </a:r>
            <a:r>
              <a:rPr lang="en-US" sz="3200" b="1"/>
              <a:t>R</a:t>
            </a:r>
            <a:r>
              <a:rPr lang="en-US" sz="3200"/>
              <a:t>esource &amp; </a:t>
            </a:r>
            <a:r>
              <a:rPr lang="en-US" sz="3200" b="1"/>
              <a:t>I</a:t>
            </a:r>
            <a:r>
              <a:rPr lang="en-US" sz="3200"/>
              <a:t>nformation </a:t>
            </a:r>
            <a:r>
              <a:rPr lang="en-US" sz="3200" b="1"/>
              <a:t>M</a:t>
            </a:r>
            <a:r>
              <a:rPr lang="en-US" sz="3200"/>
              <a:t>anagement </a:t>
            </a:r>
            <a:r>
              <a:rPr lang="en-US" sz="3200" b="1"/>
              <a:t>Sy</a:t>
            </a:r>
            <a:r>
              <a:rPr lang="en-US" sz="3200"/>
              <a:t>stem)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BFC1E-36AD-41D1-990B-7A4EAA6F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6127135"/>
            <a:ext cx="1317523" cy="65876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761E653-F2D4-405D-AA1E-7974074F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046" y="911220"/>
            <a:ext cx="5012812" cy="406447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C18E2F0-5D6D-495B-BD54-942E53CAD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449" y="4381722"/>
            <a:ext cx="1916935" cy="215243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38110E8-ED10-4337-BED0-02EC95936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254" y="3981048"/>
            <a:ext cx="1540985" cy="255901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9F9DAD7E-9617-468B-B58B-4367F0D904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3188" y="4547807"/>
            <a:ext cx="1705779" cy="18754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DAFB1D-21A5-4E48-9DEC-21D1D3C0C416}"/>
              </a:ext>
            </a:extLst>
          </p:cNvPr>
          <p:cNvSpPr txBox="1"/>
          <p:nvPr/>
        </p:nvSpPr>
        <p:spPr>
          <a:xfrm>
            <a:off x="207089" y="1388636"/>
            <a:ext cx="641410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cs typeface="Calibri"/>
                <a:hlinkClick r:id="rId7"/>
              </a:rPr>
              <a:t>https://crimsy.org</a:t>
            </a:r>
            <a:endParaRPr lang="en-US" sz="3200" b="1">
              <a:cs typeface="Calibri"/>
            </a:endParaRPr>
          </a:p>
          <a:p>
            <a:pPr algn="ctr"/>
            <a:endParaRPr lang="en-US" sz="3200">
              <a:cs typeface="Calibri"/>
            </a:endParaRPr>
          </a:p>
          <a:p>
            <a:pPr algn="ctr"/>
            <a:r>
              <a:rPr lang="en-US" sz="3200">
                <a:cs typeface="Calibri"/>
              </a:rPr>
              <a:t>GitHub:</a:t>
            </a:r>
          </a:p>
          <a:p>
            <a:pPr algn="ctr"/>
            <a:r>
              <a:rPr lang="en-US" sz="3200">
                <a:ea typeface="+mn-lt"/>
                <a:cs typeface="+mn-lt"/>
                <a:hlinkClick r:id="rId8"/>
              </a:rPr>
              <a:t>https://github.com/ipb-halle/CRIMSy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sz="3200">
              <a:cs typeface="Calibri"/>
            </a:endParaRPr>
          </a:p>
          <a:p>
            <a:pPr algn="ctr"/>
            <a:endParaRPr lang="en-US" sz="3200">
              <a:cs typeface="Calibri"/>
            </a:endParaRPr>
          </a:p>
          <a:p>
            <a:pPr algn="ctr"/>
            <a:r>
              <a:rPr lang="en-US" sz="3200">
                <a:cs typeface="Calibri"/>
              </a:rPr>
              <a:t>Test setup:</a:t>
            </a:r>
          </a:p>
          <a:p>
            <a:pPr algn="ctr"/>
            <a:r>
              <a:rPr lang="en-US" sz="3200">
                <a:ea typeface="+mn-lt"/>
                <a:cs typeface="+mn-lt"/>
                <a:hlinkClick r:id="rId9"/>
              </a:rPr>
              <a:t>https://github.com/ipb-halle/CRIMSy/wiki/Test-setup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092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15F01-48F9-410E-B159-8477FF9B0FE5}"/>
              </a:ext>
            </a:extLst>
          </p:cNvPr>
          <p:cNvSpPr txBox="1"/>
          <p:nvPr/>
        </p:nvSpPr>
        <p:spPr>
          <a:xfrm>
            <a:off x="305412" y="208766"/>
            <a:ext cx="115842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/>
              <a:t>CRIMSy's</a:t>
            </a:r>
            <a:r>
              <a:rPr lang="en-US" sz="3200"/>
              <a:t> architecture</a:t>
            </a:r>
            <a:endParaRPr lang="en-US" sz="3200">
              <a:cs typeface="Calibri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284950-7093-40AD-B53C-630489B59B90}"/>
              </a:ext>
            </a:extLst>
          </p:cNvPr>
          <p:cNvGrpSpPr/>
          <p:nvPr/>
        </p:nvGrpSpPr>
        <p:grpSpPr>
          <a:xfrm>
            <a:off x="2094572" y="4859900"/>
            <a:ext cx="2062731" cy="1253611"/>
            <a:chOff x="1545605" y="5056545"/>
            <a:chExt cx="2062731" cy="125361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3A239E6-B8B6-42B0-8F3E-0E04CA5D6AE5}"/>
                </a:ext>
              </a:extLst>
            </p:cNvPr>
            <p:cNvGrpSpPr/>
            <p:nvPr/>
          </p:nvGrpSpPr>
          <p:grpSpPr>
            <a:xfrm>
              <a:off x="1545605" y="5056545"/>
              <a:ext cx="1458451" cy="1253611"/>
              <a:chOff x="1094960" y="3893061"/>
              <a:chExt cx="1458451" cy="12536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3E8D07-0EA0-4339-ABD8-49CE1161B558}"/>
                  </a:ext>
                </a:extLst>
              </p:cNvPr>
              <p:cNvSpPr/>
              <p:nvPr/>
            </p:nvSpPr>
            <p:spPr>
              <a:xfrm>
                <a:off x="1119542" y="3917642"/>
                <a:ext cx="1302773" cy="450645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b="1">
                    <a:solidFill>
                      <a:srgbClr val="7030A0"/>
                    </a:solidFill>
                    <a:cs typeface="Calibri"/>
                  </a:rPr>
                  <a:t>PostgreSQL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6A60A8B-6CFB-4CF4-9F28-B0C096DA69B2}"/>
                  </a:ext>
                </a:extLst>
              </p:cNvPr>
              <p:cNvSpPr/>
              <p:nvPr/>
            </p:nvSpPr>
            <p:spPr>
              <a:xfrm>
                <a:off x="1094961" y="3893061"/>
                <a:ext cx="1458450" cy="1253611"/>
              </a:xfrm>
              <a:prstGeom prst="rect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b="1">
                  <a:solidFill>
                    <a:srgbClr val="7030A0"/>
                  </a:solidFill>
                  <a:cs typeface="Calibri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42100E8-1192-4529-BAF8-696A1F5A4921}"/>
                  </a:ext>
                </a:extLst>
              </p:cNvPr>
              <p:cNvSpPr/>
              <p:nvPr/>
            </p:nvSpPr>
            <p:spPr>
              <a:xfrm>
                <a:off x="1094960" y="4515770"/>
                <a:ext cx="1196257" cy="630902"/>
              </a:xfrm>
              <a:prstGeom prst="rect">
                <a:avLst/>
              </a:prstGeom>
              <a:noFill/>
              <a:ln w="12700"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b="1">
                    <a:solidFill>
                      <a:srgbClr val="7030A0"/>
                    </a:solidFill>
                    <a:cs typeface="Calibri"/>
                  </a:rPr>
                  <a:t>Chemistry cartridge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0DAC676-47EF-49D2-991C-3A52226D0229}"/>
                </a:ext>
              </a:extLst>
            </p:cNvPr>
            <p:cNvCxnSpPr/>
            <p:nvPr/>
          </p:nvCxnSpPr>
          <p:spPr>
            <a:xfrm flipH="1">
              <a:off x="3015123" y="5365849"/>
              <a:ext cx="593213" cy="1310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CB3116-30E7-4A79-94D1-D4AED4442874}"/>
              </a:ext>
            </a:extLst>
          </p:cNvPr>
          <p:cNvGrpSpPr/>
          <p:nvPr/>
        </p:nvGrpSpPr>
        <p:grpSpPr>
          <a:xfrm>
            <a:off x="4347801" y="2795126"/>
            <a:ext cx="4850579" cy="2969608"/>
            <a:chOff x="4347801" y="2795126"/>
            <a:chExt cx="4850579" cy="29696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D963AB-0B25-47F1-AB55-944BF2A1DC54}"/>
                </a:ext>
              </a:extLst>
            </p:cNvPr>
            <p:cNvGrpSpPr/>
            <p:nvPr/>
          </p:nvGrpSpPr>
          <p:grpSpPr>
            <a:xfrm>
              <a:off x="4347801" y="2795126"/>
              <a:ext cx="2261418" cy="1220838"/>
              <a:chOff x="1062188" y="3106481"/>
              <a:chExt cx="2261418" cy="12208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2219D4-2672-49AF-8069-E2AD6DCE055B}"/>
                  </a:ext>
                </a:extLst>
              </p:cNvPr>
              <p:cNvSpPr txBox="1"/>
              <p:nvPr/>
            </p:nvSpPr>
            <p:spPr>
              <a:xfrm>
                <a:off x="2060473" y="3133827"/>
                <a:ext cx="514555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b="1">
                    <a:solidFill>
                      <a:srgbClr val="ED7D31"/>
                    </a:solidFill>
                  </a:rPr>
                  <a:t>JSF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C48DD8-1CA5-43F5-8DC9-BDED6F11E620}"/>
                  </a:ext>
                </a:extLst>
              </p:cNvPr>
              <p:cNvSpPr txBox="1"/>
              <p:nvPr/>
            </p:nvSpPr>
            <p:spPr>
              <a:xfrm>
                <a:off x="1118213" y="3592666"/>
                <a:ext cx="1243779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olidFill>
                      <a:srgbClr val="ED7D31"/>
                    </a:solidFill>
                  </a:rPr>
                  <a:t>JSF backing beans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656DB0-91BC-4749-903C-865966A46B79}"/>
                  </a:ext>
                </a:extLst>
              </p:cNvPr>
              <p:cNvSpPr txBox="1"/>
              <p:nvPr/>
            </p:nvSpPr>
            <p:spPr>
              <a:xfrm>
                <a:off x="2560279" y="3592666"/>
                <a:ext cx="735780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olidFill>
                      <a:srgbClr val="ED7D31"/>
                    </a:solidFill>
                  </a:rPr>
                  <a:t>JSF views</a:t>
                </a:r>
                <a:endParaRPr lang="en-US">
                  <a:solidFill>
                    <a:srgbClr val="ED7D31"/>
                  </a:solidFill>
                  <a:cs typeface="Calibri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089CC39-FFBE-4145-83BA-295BAF7BD81C}"/>
                  </a:ext>
                </a:extLst>
              </p:cNvPr>
              <p:cNvSpPr/>
              <p:nvPr/>
            </p:nvSpPr>
            <p:spPr>
              <a:xfrm>
                <a:off x="1062188" y="3106481"/>
                <a:ext cx="2261418" cy="1220838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b="1">
                  <a:solidFill>
                    <a:srgbClr val="5B9BD5"/>
                  </a:solidFill>
                  <a:cs typeface="Calibri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D64756-DBA7-455E-93C1-A461F1C17792}"/>
                </a:ext>
              </a:extLst>
            </p:cNvPr>
            <p:cNvSpPr/>
            <p:nvPr/>
          </p:nvSpPr>
          <p:spPr>
            <a:xfrm>
              <a:off x="6748511" y="2795126"/>
              <a:ext cx="1155289" cy="639096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rgbClr val="ED7D31"/>
                  </a:solidFill>
                  <a:cs typeface="Calibri"/>
                </a:rPr>
                <a:t>REST endpoints</a:t>
              </a: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5C0024-DC95-41AA-AE94-8EA7AC5C2CD0}"/>
                </a:ext>
              </a:extLst>
            </p:cNvPr>
            <p:cNvSpPr/>
            <p:nvPr/>
          </p:nvSpPr>
          <p:spPr>
            <a:xfrm>
              <a:off x="8043091" y="2795126"/>
              <a:ext cx="1155289" cy="639096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rgbClr val="ED7D31"/>
                  </a:solidFill>
                  <a:cs typeface="Calibri"/>
                </a:rPr>
                <a:t>Other Servlets</a:t>
              </a:r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47347A-D7A7-40A8-92B6-346F8EFCB2C3}"/>
                </a:ext>
              </a:extLst>
            </p:cNvPr>
            <p:cNvGrpSpPr/>
            <p:nvPr/>
          </p:nvGrpSpPr>
          <p:grpSpPr>
            <a:xfrm>
              <a:off x="5757091" y="4573127"/>
              <a:ext cx="2023806" cy="1191607"/>
              <a:chOff x="1062188" y="3106481"/>
              <a:chExt cx="2261418" cy="122083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31D60F-A130-44A1-B2EF-266BD82F30C3}"/>
                  </a:ext>
                </a:extLst>
              </p:cNvPr>
              <p:cNvSpPr txBox="1"/>
              <p:nvPr/>
            </p:nvSpPr>
            <p:spPr>
              <a:xfrm>
                <a:off x="1921182" y="3133827"/>
                <a:ext cx="7685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b="1">
                    <a:solidFill>
                      <a:srgbClr val="70AD47"/>
                    </a:solidFill>
                  </a:rPr>
                  <a:t>EJBs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7BFE35-E18E-4050-8642-1C7BD9115D04}"/>
                  </a:ext>
                </a:extLst>
              </p:cNvPr>
              <p:cNvSpPr txBox="1"/>
              <p:nvPr/>
            </p:nvSpPr>
            <p:spPr>
              <a:xfrm>
                <a:off x="1118213" y="3416358"/>
                <a:ext cx="2154189" cy="873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70AD47"/>
                    </a:solidFill>
                    <a:cs typeface="Calibri"/>
                  </a:rPr>
                  <a:t>business logic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70AD47"/>
                    </a:solidFill>
                    <a:cs typeface="Calibri"/>
                  </a:rPr>
                  <a:t>DB interactions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70AD47"/>
                    </a:solidFill>
                    <a:cs typeface="Calibri"/>
                  </a:rPr>
                  <a:t>DB transactions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3051AD-891C-491D-B104-4C3CD48A8D6B}"/>
                  </a:ext>
                </a:extLst>
              </p:cNvPr>
              <p:cNvSpPr/>
              <p:nvPr/>
            </p:nvSpPr>
            <p:spPr>
              <a:xfrm>
                <a:off x="1062188" y="3106481"/>
                <a:ext cx="2261418" cy="1220838"/>
              </a:xfrm>
              <a:prstGeom prst="rect">
                <a:avLst/>
              </a:prstGeom>
              <a:noFill/>
              <a:ln w="127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b="1">
                  <a:solidFill>
                    <a:srgbClr val="70AD47"/>
                  </a:solidFill>
                  <a:cs typeface="Calibri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068368-1920-4B2F-B0C4-EE8177C952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0025" y="3658314"/>
              <a:ext cx="855407" cy="89637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A1815E7-550D-4FFA-ADE2-C180B0AEF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0335" y="3420700"/>
              <a:ext cx="373624" cy="114218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F1B1277-4374-4CD8-B663-7D21BDD8C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625" y="3445281"/>
              <a:ext cx="906204" cy="1133987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F8665C-AE2D-492D-8C93-9A7D21981DFE}"/>
                </a:ext>
              </a:extLst>
            </p:cNvPr>
            <p:cNvSpPr/>
            <p:nvPr/>
          </p:nvSpPr>
          <p:spPr>
            <a:xfrm>
              <a:off x="7100832" y="3811126"/>
              <a:ext cx="540773" cy="3195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rgbClr val="C00000"/>
                  </a:solidFill>
                  <a:cs typeface="Calibri"/>
                </a:rPr>
                <a:t>CDI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66C83D-B7B2-4684-807C-979A9DA9B6DA}"/>
                </a:ext>
              </a:extLst>
            </p:cNvPr>
            <p:cNvSpPr/>
            <p:nvPr/>
          </p:nvSpPr>
          <p:spPr>
            <a:xfrm>
              <a:off x="7993928" y="3934028"/>
              <a:ext cx="540773" cy="3195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rgbClr val="C00000"/>
                  </a:solidFill>
                  <a:cs typeface="Calibri"/>
                </a:rPr>
                <a:t>CDI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DD320BF-B278-4A28-B54F-B3DA34C6497E}"/>
                </a:ext>
              </a:extLst>
            </p:cNvPr>
            <p:cNvSpPr/>
            <p:nvPr/>
          </p:nvSpPr>
          <p:spPr>
            <a:xfrm>
              <a:off x="5208122" y="4130674"/>
              <a:ext cx="540773" cy="3195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rgbClr val="C00000"/>
                  </a:solidFill>
                  <a:cs typeface="Calibri"/>
                </a:rPr>
                <a:t>CDI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D2B58-3418-492B-B6D1-2E9E3F9ED36E}"/>
              </a:ext>
            </a:extLst>
          </p:cNvPr>
          <p:cNvGrpSpPr/>
          <p:nvPr/>
        </p:nvGrpSpPr>
        <p:grpSpPr>
          <a:xfrm>
            <a:off x="5961931" y="517320"/>
            <a:ext cx="3785418" cy="2038142"/>
            <a:chOff x="5961931" y="517320"/>
            <a:chExt cx="3785418" cy="203814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62CA07-2DD0-413B-9319-7ECF22164AFC}"/>
                </a:ext>
              </a:extLst>
            </p:cNvPr>
            <p:cNvSpPr/>
            <p:nvPr/>
          </p:nvSpPr>
          <p:spPr>
            <a:xfrm>
              <a:off x="6027480" y="591061"/>
              <a:ext cx="1015999" cy="33593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cs typeface="Calibri"/>
                </a:rPr>
                <a:t>Browser</a:t>
              </a:r>
              <a:endParaRPr lang="en-US" b="1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517B6B-2346-480B-B89B-7B8F53FBE6FD}"/>
                </a:ext>
              </a:extLst>
            </p:cNvPr>
            <p:cNvSpPr/>
            <p:nvPr/>
          </p:nvSpPr>
          <p:spPr>
            <a:xfrm>
              <a:off x="8215157" y="517320"/>
              <a:ext cx="1532192" cy="55716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cs typeface="Calibri"/>
                </a:rPr>
                <a:t>Other </a:t>
              </a:r>
              <a:r>
                <a:rPr lang="en-US" b="1" err="1">
                  <a:cs typeface="Calibri"/>
                </a:rPr>
                <a:t>CRIMSy</a:t>
              </a:r>
              <a:r>
                <a:rPr lang="en-US" b="1">
                  <a:cs typeface="Calibri"/>
                </a:rPr>
                <a:t> Nodes</a:t>
              </a:r>
              <a:endParaRPr lang="en-US" b="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4709CA-6A84-4FB7-BDD2-A0D9C19F2AF6}"/>
                </a:ext>
              </a:extLst>
            </p:cNvPr>
            <p:cNvSpPr/>
            <p:nvPr/>
          </p:nvSpPr>
          <p:spPr>
            <a:xfrm>
              <a:off x="5961931" y="1467773"/>
              <a:ext cx="1155289" cy="639096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rgbClr val="5B9BD5"/>
                  </a:solidFill>
                  <a:cs typeface="Calibri"/>
                </a:rPr>
                <a:t>Proxy Container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8ED4D8B-0699-4060-89D9-0032EB9C3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206" y="2109731"/>
              <a:ext cx="4916" cy="44573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C0EDD9-5100-4808-B1DE-FB97B632143E}"/>
                </a:ext>
              </a:extLst>
            </p:cNvPr>
            <p:cNvSpPr/>
            <p:nvPr/>
          </p:nvSpPr>
          <p:spPr>
            <a:xfrm>
              <a:off x="6584639" y="2188801"/>
              <a:ext cx="688255" cy="3195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  <a:cs typeface="Calibri"/>
                </a:rPr>
                <a:t>HTTP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F1527BB-7884-4155-B74E-D58357A233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7044" y="938053"/>
              <a:ext cx="4915" cy="51947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255C1B-9A9D-454B-9ED3-0FC0A6520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8785" y="864311"/>
              <a:ext cx="1135625" cy="60140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F22D421-2354-4609-9B93-418ADB290D3C}"/>
                </a:ext>
              </a:extLst>
            </p:cNvPr>
            <p:cNvSpPr/>
            <p:nvPr/>
          </p:nvSpPr>
          <p:spPr>
            <a:xfrm>
              <a:off x="6609218" y="959768"/>
              <a:ext cx="802965" cy="3195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  <a:cs typeface="Calibri"/>
                </a:rPr>
                <a:t>HTTPS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67A4F93-1CDA-4AA2-8863-231A581A5090}"/>
              </a:ext>
            </a:extLst>
          </p:cNvPr>
          <p:cNvSpPr/>
          <p:nvPr/>
        </p:nvSpPr>
        <p:spPr>
          <a:xfrm>
            <a:off x="4151155" y="2565706"/>
            <a:ext cx="5235676" cy="3637933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ED7D31"/>
              </a:solidFill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D678D0-3253-40D8-9F1C-542E391F3C55}"/>
              </a:ext>
            </a:extLst>
          </p:cNvPr>
          <p:cNvSpPr/>
          <p:nvPr/>
        </p:nvSpPr>
        <p:spPr>
          <a:xfrm>
            <a:off x="6805866" y="5834932"/>
            <a:ext cx="2605547" cy="4342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B0F0"/>
                </a:solidFill>
                <a:cs typeface="Calibri"/>
              </a:rPr>
              <a:t>JavaEE Application Server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4E2906-8A64-4E24-9C29-F39FBF2BAA20}"/>
              </a:ext>
            </a:extLst>
          </p:cNvPr>
          <p:cNvSpPr/>
          <p:nvPr/>
        </p:nvSpPr>
        <p:spPr>
          <a:xfrm>
            <a:off x="1947090" y="1303902"/>
            <a:ext cx="7898578" cy="53503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ED7D31"/>
              </a:solidFill>
              <a:cs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34F85D-CC99-4843-9F60-7F8E45C673AE}"/>
              </a:ext>
            </a:extLst>
          </p:cNvPr>
          <p:cNvSpPr/>
          <p:nvPr/>
        </p:nvSpPr>
        <p:spPr>
          <a:xfrm>
            <a:off x="8149608" y="6285577"/>
            <a:ext cx="1737031" cy="4342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Docker network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0EF462-EB4D-41AF-9989-22CCDA77A9DC}"/>
              </a:ext>
            </a:extLst>
          </p:cNvPr>
          <p:cNvSpPr txBox="1"/>
          <p:nvPr/>
        </p:nvSpPr>
        <p:spPr>
          <a:xfrm>
            <a:off x="10090151" y="5903246"/>
            <a:ext cx="216145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ED7D31"/>
                </a:solidFill>
              </a:rPr>
              <a:t>JSF</a:t>
            </a:r>
            <a:r>
              <a:rPr lang="en-US" sz="1400">
                <a:solidFill>
                  <a:srgbClr val="ED7D31"/>
                </a:solidFill>
              </a:rPr>
              <a:t> = Java Server Faces</a:t>
            </a:r>
          </a:p>
          <a:p>
            <a:r>
              <a:rPr lang="en-US" sz="1400" b="1">
                <a:solidFill>
                  <a:schemeClr val="accent6"/>
                </a:solidFill>
                <a:cs typeface="Calibri" panose="020F0502020204030204"/>
              </a:rPr>
              <a:t>EJB</a:t>
            </a:r>
            <a:r>
              <a:rPr lang="en-US" sz="1400">
                <a:solidFill>
                  <a:schemeClr val="accent6"/>
                </a:solidFill>
                <a:cs typeface="Calibri" panose="020F0502020204030204"/>
              </a:rPr>
              <a:t> = Enterprise Java Beans</a:t>
            </a:r>
          </a:p>
          <a:p>
            <a:r>
              <a:rPr lang="en-US" sz="1400" b="1">
                <a:solidFill>
                  <a:srgbClr val="C00000"/>
                </a:solidFill>
                <a:cs typeface="Calibri" panose="020F0502020204030204"/>
              </a:rPr>
              <a:t>CDI</a:t>
            </a:r>
            <a:r>
              <a:rPr lang="en-US" sz="1400">
                <a:solidFill>
                  <a:srgbClr val="C00000"/>
                </a:solidFill>
                <a:cs typeface="Calibri" panose="020F0502020204030204"/>
              </a:rPr>
              <a:t> = Context &amp; Dependency Injection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AB8E42-B4CE-4CFE-B0E1-6DA46DB22D8A}"/>
              </a:ext>
            </a:extLst>
          </p:cNvPr>
          <p:cNvGrpSpPr/>
          <p:nvPr/>
        </p:nvGrpSpPr>
        <p:grpSpPr>
          <a:xfrm>
            <a:off x="439477" y="2999965"/>
            <a:ext cx="4029179" cy="639096"/>
            <a:chOff x="1766833" y="3073707"/>
            <a:chExt cx="4029179" cy="6390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9E9EE1-9D9D-4A89-988A-FA7F6F55BB27}"/>
                </a:ext>
              </a:extLst>
            </p:cNvPr>
            <p:cNvSpPr/>
            <p:nvPr/>
          </p:nvSpPr>
          <p:spPr>
            <a:xfrm>
              <a:off x="1766833" y="3073707"/>
              <a:ext cx="1155289" cy="639096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rgbClr val="7030A0"/>
                  </a:solidFill>
                  <a:cs typeface="Calibri"/>
                </a:rPr>
                <a:t>LDAP server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AC6EBDF-38AF-407D-ADC1-0B14283B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41380" y="3387925"/>
              <a:ext cx="2854632" cy="15076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3">
            <a:extLst>
              <a:ext uri="{FF2B5EF4-FFF2-40B4-BE49-F238E27FC236}">
                <a16:creationId xmlns:a16="http://schemas.microsoft.com/office/drawing/2014/main" id="{9759F6F4-20EB-4A21-ABB6-908660B8C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6127135"/>
            <a:ext cx="1317523" cy="65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15F01-48F9-410E-B159-8477FF9B0FE5}"/>
              </a:ext>
            </a:extLst>
          </p:cNvPr>
          <p:cNvSpPr txBox="1"/>
          <p:nvPr/>
        </p:nvSpPr>
        <p:spPr>
          <a:xfrm>
            <a:off x="305412" y="208766"/>
            <a:ext cx="115842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Test pyramid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BFC1E-36AD-41D1-990B-7A4EAA6F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6127135"/>
            <a:ext cx="1317523" cy="658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4C70AD-2EF5-41DE-A306-AA1A8CD94A21}"/>
              </a:ext>
            </a:extLst>
          </p:cNvPr>
          <p:cNvSpPr txBox="1"/>
          <p:nvPr/>
        </p:nvSpPr>
        <p:spPr>
          <a:xfrm>
            <a:off x="4344830" y="6353926"/>
            <a:ext cx="78233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+mn-lt"/>
                <a:cs typeface="+mn-lt"/>
                <a:hlinkClick r:id="rId3"/>
              </a:rPr>
              <a:t>https://martinfowler.com/articles/practical-test-pyramid.html</a:t>
            </a:r>
            <a:endParaRPr lang="en-US" sz="2400">
              <a:cs typeface="Calibri"/>
            </a:endParaRPr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6C50F840-C5B8-4ED0-9B13-9F5826BB0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477739"/>
              </p:ext>
            </p:extLst>
          </p:nvPr>
        </p:nvGraphicFramePr>
        <p:xfrm>
          <a:off x="2572775" y="723492"/>
          <a:ext cx="5989483" cy="5034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1515B50-7ECE-403F-9679-FB8C8E9DEDCE}"/>
              </a:ext>
            </a:extLst>
          </p:cNvPr>
          <p:cNvSpPr txBox="1"/>
          <p:nvPr/>
        </p:nvSpPr>
        <p:spPr>
          <a:xfrm>
            <a:off x="3051893" y="4190793"/>
            <a:ext cx="5037391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>
                <a:solidFill>
                  <a:srgbClr val="FFFFFF"/>
                </a:solidFill>
              </a:rPr>
              <a:t>Unit Tests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9807C0-E994-4DD8-B18C-32D56655012A}"/>
              </a:ext>
            </a:extLst>
          </p:cNvPr>
          <p:cNvSpPr txBox="1"/>
          <p:nvPr/>
        </p:nvSpPr>
        <p:spPr>
          <a:xfrm>
            <a:off x="4067892" y="2519308"/>
            <a:ext cx="300539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Service Tests (aka Integration Tests)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30C9BE-410B-4673-AC1F-5FC3C3DB74DE}"/>
              </a:ext>
            </a:extLst>
          </p:cNvPr>
          <p:cNvSpPr txBox="1"/>
          <p:nvPr/>
        </p:nvSpPr>
        <p:spPr>
          <a:xfrm>
            <a:off x="4666021" y="1232921"/>
            <a:ext cx="18255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UI </a:t>
            </a:r>
            <a:endParaRPr lang="en-US" sz="1400">
              <a:solidFill>
                <a:srgbClr val="000000"/>
              </a:solidFill>
            </a:endParaRPr>
          </a:p>
          <a:p>
            <a:pPr algn="ctr"/>
            <a:r>
              <a:rPr lang="en-US" sz="2400">
                <a:solidFill>
                  <a:srgbClr val="000000"/>
                </a:solidFill>
              </a:rPr>
              <a:t>Tests (aka E2E Tests)</a:t>
            </a:r>
            <a:endParaRPr lang="en-US" sz="1400">
              <a:solidFill>
                <a:srgbClr val="000000"/>
              </a:solidFill>
              <a:cs typeface="Calibri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3C91F8E-55BE-4C82-8220-474801A71E9D}"/>
              </a:ext>
            </a:extLst>
          </p:cNvPr>
          <p:cNvCxnSpPr/>
          <p:nvPr/>
        </p:nvCxnSpPr>
        <p:spPr>
          <a:xfrm flipH="1">
            <a:off x="2466155" y="802046"/>
            <a:ext cx="27858" cy="49620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D5173BE-6740-4124-A087-007AFE8B4F28}"/>
              </a:ext>
            </a:extLst>
          </p:cNvPr>
          <p:cNvSpPr txBox="1"/>
          <p:nvPr/>
        </p:nvSpPr>
        <p:spPr>
          <a:xfrm>
            <a:off x="765892" y="765888"/>
            <a:ext cx="18255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more integration</a:t>
            </a:r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D74495A-3C7C-4217-A8C2-370AB89EEB3D}"/>
              </a:ext>
            </a:extLst>
          </p:cNvPr>
          <p:cNvSpPr txBox="1"/>
          <p:nvPr/>
        </p:nvSpPr>
        <p:spPr>
          <a:xfrm>
            <a:off x="708537" y="4969178"/>
            <a:ext cx="18255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more isolation</a:t>
            </a:r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2EB0C57-AF6A-4055-9443-3FD317652971}"/>
              </a:ext>
            </a:extLst>
          </p:cNvPr>
          <p:cNvCxnSpPr>
            <a:cxnSpLocks/>
          </p:cNvCxnSpPr>
          <p:nvPr/>
        </p:nvCxnSpPr>
        <p:spPr>
          <a:xfrm flipH="1">
            <a:off x="8717832" y="785659"/>
            <a:ext cx="27858" cy="49620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A2251E0-8607-40E8-B751-F60214098E7F}"/>
              </a:ext>
            </a:extLst>
          </p:cNvPr>
          <p:cNvSpPr txBox="1"/>
          <p:nvPr/>
        </p:nvSpPr>
        <p:spPr>
          <a:xfrm>
            <a:off x="8516989" y="5059307"/>
            <a:ext cx="18255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faster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$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5023B9-3FB5-4549-A4C3-FF9124B929F4}"/>
              </a:ext>
            </a:extLst>
          </p:cNvPr>
          <p:cNvSpPr txBox="1"/>
          <p:nvPr/>
        </p:nvSpPr>
        <p:spPr>
          <a:xfrm>
            <a:off x="8516988" y="733113"/>
            <a:ext cx="18255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slower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US" sz="2400">
                <a:solidFill>
                  <a:srgbClr val="000000"/>
                </a:solidFill>
                <a:cs typeface="Calibri"/>
              </a:rPr>
              <a:t>$$$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269520A-14A0-4675-865B-05DEED345B31}"/>
              </a:ext>
            </a:extLst>
          </p:cNvPr>
          <p:cNvGrpSpPr/>
          <p:nvPr/>
        </p:nvGrpSpPr>
        <p:grpSpPr>
          <a:xfrm>
            <a:off x="5567311" y="3985952"/>
            <a:ext cx="2841522" cy="1862762"/>
            <a:chOff x="5567311" y="3985952"/>
            <a:chExt cx="2841522" cy="186276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6B363FE-3C0A-43D8-AD5D-50648AF579C5}"/>
                </a:ext>
              </a:extLst>
            </p:cNvPr>
            <p:cNvSpPr txBox="1"/>
            <p:nvPr/>
          </p:nvSpPr>
          <p:spPr>
            <a:xfrm>
              <a:off x="6583311" y="5387049"/>
              <a:ext cx="1825522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solidFill>
                    <a:srgbClr val="00FFEA"/>
                  </a:solidFill>
                  <a:cs typeface="Calibri"/>
                </a:rPr>
                <a:t>AdditionTest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577E1B5-3438-4DE8-8755-88B8DF7AB6F6}"/>
                </a:ext>
              </a:extLst>
            </p:cNvPr>
            <p:cNvSpPr txBox="1"/>
            <p:nvPr/>
          </p:nvSpPr>
          <p:spPr>
            <a:xfrm>
              <a:off x="5567311" y="3985952"/>
              <a:ext cx="2112296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solidFill>
                    <a:srgbClr val="00FFEA"/>
                  </a:solidFill>
                  <a:cs typeface="Calibri"/>
                </a:rPr>
                <a:t>CalculatorTest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36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15F01-48F9-410E-B159-8477FF9B0FE5}"/>
              </a:ext>
            </a:extLst>
          </p:cNvPr>
          <p:cNvSpPr txBox="1"/>
          <p:nvPr/>
        </p:nvSpPr>
        <p:spPr>
          <a:xfrm>
            <a:off x="305412" y="208766"/>
            <a:ext cx="115842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Service tests with Arquillian</a:t>
            </a:r>
            <a:endParaRPr lang="en-US" sz="3200">
              <a:cs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D963AB-0B25-47F1-AB55-944BF2A1DC54}"/>
              </a:ext>
            </a:extLst>
          </p:cNvPr>
          <p:cNvGrpSpPr/>
          <p:nvPr/>
        </p:nvGrpSpPr>
        <p:grpSpPr>
          <a:xfrm>
            <a:off x="4347801" y="2795126"/>
            <a:ext cx="2261418" cy="1220838"/>
            <a:chOff x="1062188" y="3106481"/>
            <a:chExt cx="2261418" cy="12208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2219D4-2672-49AF-8069-E2AD6DCE055B}"/>
                </a:ext>
              </a:extLst>
            </p:cNvPr>
            <p:cNvSpPr txBox="1"/>
            <p:nvPr/>
          </p:nvSpPr>
          <p:spPr>
            <a:xfrm>
              <a:off x="2060473" y="3133827"/>
              <a:ext cx="51455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rgbClr val="D8D8D8"/>
                  </a:solidFill>
                </a:rPr>
                <a:t>JSF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C48DD8-1CA5-43F5-8DC9-BDED6F11E620}"/>
                </a:ext>
              </a:extLst>
            </p:cNvPr>
            <p:cNvSpPr txBox="1"/>
            <p:nvPr/>
          </p:nvSpPr>
          <p:spPr>
            <a:xfrm>
              <a:off x="1118213" y="3592666"/>
              <a:ext cx="124377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JSF backing beans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56DB0-91BC-4749-903C-865966A46B79}"/>
                </a:ext>
              </a:extLst>
            </p:cNvPr>
            <p:cNvSpPr txBox="1"/>
            <p:nvPr/>
          </p:nvSpPr>
          <p:spPr>
            <a:xfrm>
              <a:off x="2560279" y="3592666"/>
              <a:ext cx="73578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D8D8D8"/>
                  </a:solidFill>
                </a:rPr>
                <a:t>JSF views</a:t>
              </a:r>
              <a:endParaRPr lang="en-US">
                <a:solidFill>
                  <a:srgbClr val="D8D8D8"/>
                </a:solidFill>
                <a:cs typeface="Calibri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89CC39-FFBE-4145-83BA-295BAF7BD81C}"/>
                </a:ext>
              </a:extLst>
            </p:cNvPr>
            <p:cNvSpPr/>
            <p:nvPr/>
          </p:nvSpPr>
          <p:spPr>
            <a:xfrm>
              <a:off x="1062188" y="3106481"/>
              <a:ext cx="2261418" cy="122083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b="1">
                <a:solidFill>
                  <a:srgbClr val="D8D8D8"/>
                </a:solidFill>
                <a:cs typeface="Calibri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FD64756-DBA7-455E-93C1-A461F1C17792}"/>
              </a:ext>
            </a:extLst>
          </p:cNvPr>
          <p:cNvSpPr/>
          <p:nvPr/>
        </p:nvSpPr>
        <p:spPr>
          <a:xfrm>
            <a:off x="6748511" y="2795126"/>
            <a:ext cx="1155289" cy="6390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ED7D31"/>
                </a:solidFill>
                <a:cs typeface="Calibri"/>
              </a:rPr>
              <a:t>REST endpoints</a:t>
            </a:r>
            <a:endParaRPr lang="en-US">
              <a:solidFill>
                <a:srgbClr val="ED7D3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5C0024-DC95-41AA-AE94-8EA7AC5C2CD0}"/>
              </a:ext>
            </a:extLst>
          </p:cNvPr>
          <p:cNvSpPr/>
          <p:nvPr/>
        </p:nvSpPr>
        <p:spPr>
          <a:xfrm>
            <a:off x="8043091" y="2795126"/>
            <a:ext cx="1155289" cy="6390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ED7D31"/>
                </a:solidFill>
                <a:cs typeface="Calibri"/>
              </a:rPr>
              <a:t>Other Servlets</a:t>
            </a:r>
            <a:endParaRPr lang="en-US">
              <a:solidFill>
                <a:srgbClr val="ED7D3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47347A-D7A7-40A8-92B6-346F8EFCB2C3}"/>
              </a:ext>
            </a:extLst>
          </p:cNvPr>
          <p:cNvGrpSpPr/>
          <p:nvPr/>
        </p:nvGrpSpPr>
        <p:grpSpPr>
          <a:xfrm>
            <a:off x="5757091" y="4573127"/>
            <a:ext cx="2023806" cy="1191607"/>
            <a:chOff x="1062188" y="3106481"/>
            <a:chExt cx="2261418" cy="122083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31D60F-A130-44A1-B2EF-266BD82F30C3}"/>
                </a:ext>
              </a:extLst>
            </p:cNvPr>
            <p:cNvSpPr txBox="1"/>
            <p:nvPr/>
          </p:nvSpPr>
          <p:spPr>
            <a:xfrm>
              <a:off x="1921182" y="3133827"/>
              <a:ext cx="7685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rgbClr val="70AD47"/>
                  </a:solidFill>
                </a:rPr>
                <a:t>EJBs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7BFE35-E18E-4050-8642-1C7BD9115D04}"/>
                </a:ext>
              </a:extLst>
            </p:cNvPr>
            <p:cNvSpPr txBox="1"/>
            <p:nvPr/>
          </p:nvSpPr>
          <p:spPr>
            <a:xfrm>
              <a:off x="1118213" y="3416358"/>
              <a:ext cx="2154189" cy="873875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rgbClr val="70AD47"/>
                  </a:solidFill>
                  <a:cs typeface="Calibri"/>
                </a:rPr>
                <a:t>business logic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rgbClr val="70AD47"/>
                  </a:solidFill>
                  <a:cs typeface="Calibri"/>
                </a:rPr>
                <a:t>DB interactions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rgbClr val="70AD47"/>
                  </a:solidFill>
                  <a:cs typeface="Calibri"/>
                </a:rPr>
                <a:t>DB transactions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3051AD-891C-491D-B104-4C3CD48A8D6B}"/>
                </a:ext>
              </a:extLst>
            </p:cNvPr>
            <p:cNvSpPr/>
            <p:nvPr/>
          </p:nvSpPr>
          <p:spPr>
            <a:xfrm>
              <a:off x="1062188" y="3106481"/>
              <a:ext cx="2261418" cy="1220838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b="1">
                <a:solidFill>
                  <a:srgbClr val="70AD47"/>
                </a:solidFill>
                <a:cs typeface="Calibri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67A4F93-1CDA-4AA2-8863-231A581A5090}"/>
              </a:ext>
            </a:extLst>
          </p:cNvPr>
          <p:cNvSpPr/>
          <p:nvPr/>
        </p:nvSpPr>
        <p:spPr>
          <a:xfrm>
            <a:off x="4151155" y="2565706"/>
            <a:ext cx="5235676" cy="3637933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ED7D31"/>
              </a:solidFill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D678D0-3253-40D8-9F1C-542E391F3C55}"/>
              </a:ext>
            </a:extLst>
          </p:cNvPr>
          <p:cNvSpPr/>
          <p:nvPr/>
        </p:nvSpPr>
        <p:spPr>
          <a:xfrm>
            <a:off x="6805866" y="5834932"/>
            <a:ext cx="2605547" cy="4342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B0F0"/>
                </a:solidFill>
                <a:cs typeface="Calibri"/>
              </a:rPr>
              <a:t>JavaEE Application Server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284950-7093-40AD-B53C-630489B59B90}"/>
              </a:ext>
            </a:extLst>
          </p:cNvPr>
          <p:cNvGrpSpPr/>
          <p:nvPr/>
        </p:nvGrpSpPr>
        <p:grpSpPr>
          <a:xfrm>
            <a:off x="2094572" y="4859900"/>
            <a:ext cx="2062731" cy="1253611"/>
            <a:chOff x="1545605" y="5056545"/>
            <a:chExt cx="2062731" cy="125361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3A239E6-B8B6-42B0-8F3E-0E04CA5D6AE5}"/>
                </a:ext>
              </a:extLst>
            </p:cNvPr>
            <p:cNvGrpSpPr/>
            <p:nvPr/>
          </p:nvGrpSpPr>
          <p:grpSpPr>
            <a:xfrm>
              <a:off x="1545605" y="5056545"/>
              <a:ext cx="1458451" cy="1253611"/>
              <a:chOff x="1094960" y="3893061"/>
              <a:chExt cx="1458451" cy="12536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3E8D07-0EA0-4339-ABD8-49CE1161B558}"/>
                  </a:ext>
                </a:extLst>
              </p:cNvPr>
              <p:cNvSpPr/>
              <p:nvPr/>
            </p:nvSpPr>
            <p:spPr>
              <a:xfrm>
                <a:off x="1119542" y="3958610"/>
                <a:ext cx="1368321" cy="450645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b="1">
                    <a:solidFill>
                      <a:srgbClr val="7030A0"/>
                    </a:solidFill>
                    <a:cs typeface="Calibri"/>
                  </a:rPr>
                  <a:t>H2 in-memory DB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6A60A8B-6CFB-4CF4-9F28-B0C096DA69B2}"/>
                  </a:ext>
                </a:extLst>
              </p:cNvPr>
              <p:cNvSpPr/>
              <p:nvPr/>
            </p:nvSpPr>
            <p:spPr>
              <a:xfrm>
                <a:off x="1094961" y="3893061"/>
                <a:ext cx="1458450" cy="1253611"/>
              </a:xfrm>
              <a:prstGeom prst="rect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b="1">
                  <a:solidFill>
                    <a:srgbClr val="7030A0"/>
                  </a:solidFill>
                  <a:cs typeface="Calibri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42100E8-1192-4529-BAF8-696A1F5A4921}"/>
                  </a:ext>
                </a:extLst>
              </p:cNvPr>
              <p:cNvSpPr/>
              <p:nvPr/>
            </p:nvSpPr>
            <p:spPr>
              <a:xfrm>
                <a:off x="1094960" y="4515770"/>
                <a:ext cx="1196257" cy="630902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b="1">
                    <a:solidFill>
                      <a:schemeClr val="bg1">
                        <a:lumMod val="85000"/>
                      </a:schemeClr>
                    </a:solidFill>
                    <a:cs typeface="Calibri"/>
                  </a:rPr>
                  <a:t>Chemistry cartridge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0DAC676-47EF-49D2-991C-3A52226D0229}"/>
                </a:ext>
              </a:extLst>
            </p:cNvPr>
            <p:cNvCxnSpPr/>
            <p:nvPr/>
          </p:nvCxnSpPr>
          <p:spPr>
            <a:xfrm flipH="1">
              <a:off x="3015123" y="5365849"/>
              <a:ext cx="593213" cy="1310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AB8E42-B4CE-4CFE-B0E1-6DA46DB22D8A}"/>
              </a:ext>
            </a:extLst>
          </p:cNvPr>
          <p:cNvGrpSpPr/>
          <p:nvPr/>
        </p:nvGrpSpPr>
        <p:grpSpPr>
          <a:xfrm>
            <a:off x="439477" y="2999965"/>
            <a:ext cx="4029179" cy="639096"/>
            <a:chOff x="1766833" y="3073707"/>
            <a:chExt cx="4029179" cy="6390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9E9EE1-9D9D-4A89-988A-FA7F6F55BB27}"/>
                </a:ext>
              </a:extLst>
            </p:cNvPr>
            <p:cNvSpPr/>
            <p:nvPr/>
          </p:nvSpPr>
          <p:spPr>
            <a:xfrm>
              <a:off x="1766833" y="3073707"/>
              <a:ext cx="1155289" cy="639096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rgbClr val="D8D8D8"/>
                  </a:solidFill>
                  <a:cs typeface="Calibri"/>
                </a:rPr>
                <a:t>LDAP server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AC6EBDF-38AF-407D-ADC1-0B14283B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41380" y="3387925"/>
              <a:ext cx="2854632" cy="15076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068368-1920-4B2F-B0C4-EE8177C952AC}"/>
              </a:ext>
            </a:extLst>
          </p:cNvPr>
          <p:cNvCxnSpPr>
            <a:cxnSpLocks/>
          </p:cNvCxnSpPr>
          <p:nvPr/>
        </p:nvCxnSpPr>
        <p:spPr>
          <a:xfrm flipH="1" flipV="1">
            <a:off x="5170025" y="3658314"/>
            <a:ext cx="855407" cy="896373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1815E7-550D-4FFA-ADE2-C180B0AEFBCE}"/>
              </a:ext>
            </a:extLst>
          </p:cNvPr>
          <p:cNvCxnSpPr>
            <a:cxnSpLocks/>
          </p:cNvCxnSpPr>
          <p:nvPr/>
        </p:nvCxnSpPr>
        <p:spPr>
          <a:xfrm flipV="1">
            <a:off x="6910335" y="3420700"/>
            <a:ext cx="373624" cy="114218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1B1277-4374-4CD8-B663-7D21BDD8CBCD}"/>
              </a:ext>
            </a:extLst>
          </p:cNvPr>
          <p:cNvCxnSpPr>
            <a:cxnSpLocks/>
          </p:cNvCxnSpPr>
          <p:nvPr/>
        </p:nvCxnSpPr>
        <p:spPr>
          <a:xfrm flipV="1">
            <a:off x="7557625" y="3445281"/>
            <a:ext cx="906204" cy="1133987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6F8665C-AE2D-492D-8C93-9A7D21981DFE}"/>
              </a:ext>
            </a:extLst>
          </p:cNvPr>
          <p:cNvSpPr/>
          <p:nvPr/>
        </p:nvSpPr>
        <p:spPr>
          <a:xfrm>
            <a:off x="7100832" y="3811126"/>
            <a:ext cx="540773" cy="3195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C00000"/>
                </a:solidFill>
                <a:cs typeface="Calibri"/>
              </a:rPr>
              <a:t>CDI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66C83D-B7B2-4684-807C-979A9DA9B6DA}"/>
              </a:ext>
            </a:extLst>
          </p:cNvPr>
          <p:cNvSpPr/>
          <p:nvPr/>
        </p:nvSpPr>
        <p:spPr>
          <a:xfrm>
            <a:off x="7993928" y="3934028"/>
            <a:ext cx="540773" cy="3195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C00000"/>
                </a:solidFill>
                <a:cs typeface="Calibri"/>
              </a:rPr>
              <a:t>CDI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D320BF-B278-4A28-B54F-B3DA34C6497E}"/>
              </a:ext>
            </a:extLst>
          </p:cNvPr>
          <p:cNvSpPr/>
          <p:nvPr/>
        </p:nvSpPr>
        <p:spPr>
          <a:xfrm>
            <a:off x="5208122" y="4130674"/>
            <a:ext cx="540773" cy="3195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C00000"/>
                </a:solidFill>
                <a:cs typeface="Calibri"/>
              </a:rPr>
              <a:t>CDI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62CA07-2DD0-413B-9319-7ECF22164AFC}"/>
              </a:ext>
            </a:extLst>
          </p:cNvPr>
          <p:cNvSpPr/>
          <p:nvPr/>
        </p:nvSpPr>
        <p:spPr>
          <a:xfrm>
            <a:off x="6027480" y="591061"/>
            <a:ext cx="1015999" cy="335936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D8D8D8"/>
                </a:solidFill>
                <a:cs typeface="Calibri"/>
              </a:rPr>
              <a:t>Browser</a:t>
            </a:r>
            <a:endParaRPr lang="en-US" b="1">
              <a:solidFill>
                <a:srgbClr val="D8D8D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17B6B-2346-480B-B89B-7B8F53FBE6FD}"/>
              </a:ext>
            </a:extLst>
          </p:cNvPr>
          <p:cNvSpPr/>
          <p:nvPr/>
        </p:nvSpPr>
        <p:spPr>
          <a:xfrm>
            <a:off x="8215157" y="517320"/>
            <a:ext cx="1532192" cy="557161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D8D8D8"/>
                </a:solidFill>
                <a:cs typeface="Calibri"/>
              </a:rPr>
              <a:t>Other </a:t>
            </a:r>
            <a:r>
              <a:rPr lang="en-US" b="1" err="1">
                <a:solidFill>
                  <a:srgbClr val="D8D8D8"/>
                </a:solidFill>
                <a:cs typeface="Calibri"/>
              </a:rPr>
              <a:t>CRIMSy</a:t>
            </a:r>
            <a:r>
              <a:rPr lang="en-US" b="1">
                <a:solidFill>
                  <a:srgbClr val="D8D8D8"/>
                </a:solidFill>
                <a:cs typeface="Calibri"/>
              </a:rPr>
              <a:t> Nodes</a:t>
            </a:r>
            <a:endParaRPr lang="en-US" b="1">
              <a:solidFill>
                <a:srgbClr val="D8D8D8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4709CA-6A84-4FB7-BDD2-A0D9C19F2AF6}"/>
              </a:ext>
            </a:extLst>
          </p:cNvPr>
          <p:cNvSpPr/>
          <p:nvPr/>
        </p:nvSpPr>
        <p:spPr>
          <a:xfrm>
            <a:off x="5961931" y="1467773"/>
            <a:ext cx="1155289" cy="6390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D8D8D8"/>
                </a:solidFill>
                <a:cs typeface="Calibri"/>
              </a:rPr>
              <a:t>Proxy Container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ED4D8B-0699-4060-89D9-0032EB9C34B1}"/>
              </a:ext>
            </a:extLst>
          </p:cNvPr>
          <p:cNvCxnSpPr>
            <a:cxnSpLocks/>
          </p:cNvCxnSpPr>
          <p:nvPr/>
        </p:nvCxnSpPr>
        <p:spPr>
          <a:xfrm flipV="1">
            <a:off x="6566206" y="2109731"/>
            <a:ext cx="4916" cy="445731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DC0EDD9-5100-4808-B1DE-FB97B632143E}"/>
              </a:ext>
            </a:extLst>
          </p:cNvPr>
          <p:cNvSpPr/>
          <p:nvPr/>
        </p:nvSpPr>
        <p:spPr>
          <a:xfrm>
            <a:off x="6584639" y="2188801"/>
            <a:ext cx="688255" cy="3195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D8D8D8"/>
                </a:solidFill>
                <a:cs typeface="Calibri"/>
              </a:rPr>
              <a:t>HTTP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F1527BB-7884-4155-B74E-D58357A233F0}"/>
              </a:ext>
            </a:extLst>
          </p:cNvPr>
          <p:cNvCxnSpPr>
            <a:cxnSpLocks/>
          </p:cNvCxnSpPr>
          <p:nvPr/>
        </p:nvCxnSpPr>
        <p:spPr>
          <a:xfrm flipV="1">
            <a:off x="6517044" y="938053"/>
            <a:ext cx="4915" cy="51947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255C1B-9A9D-454B-9ED3-0FC0A6520D3B}"/>
              </a:ext>
            </a:extLst>
          </p:cNvPr>
          <p:cNvCxnSpPr>
            <a:cxnSpLocks/>
          </p:cNvCxnSpPr>
          <p:nvPr/>
        </p:nvCxnSpPr>
        <p:spPr>
          <a:xfrm flipV="1">
            <a:off x="7098785" y="864311"/>
            <a:ext cx="1135625" cy="60140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F22D421-2354-4609-9B93-418ADB290D3C}"/>
              </a:ext>
            </a:extLst>
          </p:cNvPr>
          <p:cNvSpPr/>
          <p:nvPr/>
        </p:nvSpPr>
        <p:spPr>
          <a:xfrm>
            <a:off x="6609218" y="959768"/>
            <a:ext cx="802965" cy="3195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D8D8D8"/>
                </a:solidFill>
                <a:cs typeface="Calibri"/>
              </a:rPr>
              <a:t>HTTPS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4E2906-8A64-4E24-9C29-F39FBF2BAA20}"/>
              </a:ext>
            </a:extLst>
          </p:cNvPr>
          <p:cNvSpPr/>
          <p:nvPr/>
        </p:nvSpPr>
        <p:spPr>
          <a:xfrm>
            <a:off x="1947090" y="1303902"/>
            <a:ext cx="7898578" cy="535038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ED7D31"/>
              </a:solidFill>
              <a:cs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34F85D-CC99-4843-9F60-7F8E45C673AE}"/>
              </a:ext>
            </a:extLst>
          </p:cNvPr>
          <p:cNvSpPr/>
          <p:nvPr/>
        </p:nvSpPr>
        <p:spPr>
          <a:xfrm>
            <a:off x="8149608" y="6285577"/>
            <a:ext cx="1737031" cy="4342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D8D8D8"/>
                </a:solidFill>
                <a:cs typeface="Calibri"/>
              </a:rPr>
              <a:t>Docker network</a:t>
            </a:r>
            <a:endParaRPr lang="en-US">
              <a:solidFill>
                <a:srgbClr val="D8D8D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B75E5-BCCB-4B43-BD14-8DC7F3E8BCED}"/>
              </a:ext>
            </a:extLst>
          </p:cNvPr>
          <p:cNvSpPr txBox="1"/>
          <p:nvPr/>
        </p:nvSpPr>
        <p:spPr>
          <a:xfrm>
            <a:off x="10090151" y="5903246"/>
            <a:ext cx="216145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ED7D31"/>
                </a:solidFill>
              </a:rPr>
              <a:t>JSF</a:t>
            </a:r>
            <a:r>
              <a:rPr lang="en-US" sz="1400">
                <a:solidFill>
                  <a:srgbClr val="ED7D31"/>
                </a:solidFill>
              </a:rPr>
              <a:t> = Java Server Faces</a:t>
            </a:r>
          </a:p>
          <a:p>
            <a:r>
              <a:rPr lang="en-US" sz="1400" b="1">
                <a:solidFill>
                  <a:schemeClr val="accent6"/>
                </a:solidFill>
                <a:cs typeface="Calibri" panose="020F0502020204030204"/>
              </a:rPr>
              <a:t>EJB</a:t>
            </a:r>
            <a:r>
              <a:rPr lang="en-US" sz="1400">
                <a:solidFill>
                  <a:schemeClr val="accent6"/>
                </a:solidFill>
                <a:cs typeface="Calibri" panose="020F0502020204030204"/>
              </a:rPr>
              <a:t> = Enterprise Java Beans</a:t>
            </a:r>
          </a:p>
          <a:p>
            <a:r>
              <a:rPr lang="en-US" sz="1400" b="1">
                <a:solidFill>
                  <a:srgbClr val="C00000"/>
                </a:solidFill>
                <a:cs typeface="Calibri" panose="020F0502020204030204"/>
              </a:rPr>
              <a:t>CDI</a:t>
            </a:r>
            <a:r>
              <a:rPr lang="en-US" sz="1400">
                <a:solidFill>
                  <a:srgbClr val="C00000"/>
                </a:solidFill>
                <a:cs typeface="Calibri" panose="020F0502020204030204"/>
              </a:rPr>
              <a:t> = Context &amp; Dependency Injection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8F3A4C91-BACF-4E49-9251-EADE49479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6127135"/>
            <a:ext cx="1317523" cy="65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9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15F01-48F9-410E-B159-8477FF9B0FE5}"/>
              </a:ext>
            </a:extLst>
          </p:cNvPr>
          <p:cNvSpPr txBox="1"/>
          <p:nvPr/>
        </p:nvSpPr>
        <p:spPr>
          <a:xfrm>
            <a:off x="305412" y="208766"/>
            <a:ext cx="115842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Service tests with Arquillian</a:t>
            </a:r>
            <a:endParaRPr lang="en-US" sz="3200">
              <a:cs typeface="Calibri"/>
            </a:endParaRPr>
          </a:p>
        </p:txBody>
      </p:sp>
      <p:pic>
        <p:nvPicPr>
          <p:cNvPr id="18" name="Picture 23">
            <a:extLst>
              <a:ext uri="{FF2B5EF4-FFF2-40B4-BE49-F238E27FC236}">
                <a16:creationId xmlns:a16="http://schemas.microsoft.com/office/drawing/2014/main" id="{7380C9D7-2280-4611-8E64-61043CC89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497" y="2120051"/>
            <a:ext cx="7364361" cy="302757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BCEC510-3A63-45BD-87EF-10CE9A352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8" y="6127135"/>
            <a:ext cx="1317523" cy="65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5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</cp:revision>
  <dcterms:created xsi:type="dcterms:W3CDTF">2021-10-14T08:27:52Z</dcterms:created>
  <dcterms:modified xsi:type="dcterms:W3CDTF">2021-11-05T07:50:53Z</dcterms:modified>
</cp:coreProperties>
</file>