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4" r:id="rId2"/>
  </p:sldMasterIdLst>
  <p:sldIdLst>
    <p:sldId id="256" r:id="rId3"/>
    <p:sldId id="257" r:id="rId4"/>
    <p:sldId id="258" r:id="rId5"/>
    <p:sldId id="259" r:id="rId6"/>
    <p:sldId id="262" r:id="rId7"/>
    <p:sldId id="263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9"/>
    <p:restoredTop sz="94674"/>
  </p:normalViewPr>
  <p:slideViewPr>
    <p:cSldViewPr snapToGrid="0" snapToObjects="1">
      <p:cViewPr varScale="1">
        <p:scale>
          <a:sx n="64" d="100"/>
          <a:sy n="64" d="100"/>
        </p:scale>
        <p:origin x="10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D8F6EA-19FA-45DA-BD76-63778A7C004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E35F3A-A534-4F03-9817-578D84062BB3}" type="pres">
      <dgm:prSet presAssocID="{E7D8F6EA-19FA-45DA-BD76-63778A7C0049}" presName="root" presStyleCnt="0">
        <dgm:presLayoutVars>
          <dgm:dir/>
          <dgm:resizeHandles val="exact"/>
        </dgm:presLayoutVars>
      </dgm:prSet>
      <dgm:spPr/>
    </dgm:pt>
  </dgm:ptLst>
  <dgm:cxnLst>
    <dgm:cxn modelId="{EE6547F1-96A5-4C40-AC5F-3A4302209D09}" type="presOf" srcId="{E7D8F6EA-19FA-45DA-BD76-63778A7C0049}" destId="{12E35F3A-A534-4F03-9817-578D84062BB3}" srcOrd="0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9A8F-BB23-4943-A5B3-FE84C076B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0397D-4425-E942-A630-0176A4D38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88ACF-39FB-E744-845F-3C34549E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0997-BFAF-CB4F-BEEA-3DCAAE6A48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6662E-46AF-974A-B35F-0DA4E492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8796-8C49-CD44-81C8-7601AE85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6CD0-7C09-1A4A-B875-DE71D50C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4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8869-704D-D34D-922A-80DB3A04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203ED-4F7F-3046-8589-FD6C976AB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52C46-5288-9442-9308-F84A25AE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0997-BFAF-CB4F-BEEA-3DCAAE6A48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04D8E-0C0A-C84B-B41C-91FF633D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E62FB-FFEF-4E45-AC0F-10F3FA96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6CD0-7C09-1A4A-B875-DE71D50C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9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CB0BD8-6A73-CC47-A1CE-9E1F4FF21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9E771-C609-5645-B13A-C5E66159C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6E2FF-2278-FA41-A243-D6902FDF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0997-BFAF-CB4F-BEEA-3DCAAE6A48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A5E7B-B6A4-7C4A-876B-57C0C352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60B4-4C93-5B4E-AD7F-C320B946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6CD0-7C09-1A4A-B875-DE71D50C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7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780997-BFAF-CB4F-BEEA-3DCAAE6A48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556CD0-7C09-1A4A-B875-DE71D50C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2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0997-BFAF-CB4F-BEEA-3DCAAE6A48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F556CD0-7C09-1A4A-B875-DE71D50C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4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780997-BFAF-CB4F-BEEA-3DCAAE6A48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556CD0-7C09-1A4A-B875-DE71D50C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2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0997-BFAF-CB4F-BEEA-3DCAAE6A48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6CD0-7C09-1A4A-B875-DE71D50C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51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0997-BFAF-CB4F-BEEA-3DCAAE6A48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6CD0-7C09-1A4A-B875-DE71D50C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35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0997-BFAF-CB4F-BEEA-3DCAAE6A48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6CD0-7C09-1A4A-B875-DE71D50C7F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8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0997-BFAF-CB4F-BEEA-3DCAAE6A48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6CD0-7C09-1A4A-B875-DE71D50C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5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780997-BFAF-CB4F-BEEA-3DCAAE6A48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556CD0-7C09-1A4A-B875-DE71D50C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4536-1FA7-6F44-BE72-D8DFE307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38E3-3DAC-CD47-8030-F8539651D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00D46-4259-824A-B833-79FBF2CF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0997-BFAF-CB4F-BEEA-3DCAAE6A48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8F0F5-A91F-C247-8112-23740806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C8398-17D6-6643-BF74-227BA4C4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6CD0-7C09-1A4A-B875-DE71D50C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774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0997-BFAF-CB4F-BEEA-3DCAAE6A48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6CD0-7C09-1A4A-B875-DE71D50C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38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0997-BFAF-CB4F-BEEA-3DCAAE6A48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6CD0-7C09-1A4A-B875-DE71D50C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18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780997-BFAF-CB4F-BEEA-3DCAAE6A48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556CD0-7C09-1A4A-B875-DE71D50C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3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35D6-2CE6-5241-9915-A05950F6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07118-8F4F-404F-97DB-37D48BA6B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AEBC6-C98B-D941-8852-176063A0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0997-BFAF-CB4F-BEEA-3DCAAE6A48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F0E0C-7469-094A-B0AD-47611ACD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AF263-EC6D-8D4B-B3AC-219BCABD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6CD0-7C09-1A4A-B875-DE71D50C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6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4992-7B32-7D4C-AEC9-935000B9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30F1-2265-9B48-9A3D-C7409B1A5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DEE8C-1FED-3941-AA19-CFBABEC9C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8CAC2-6722-8F40-B7AC-243561CF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0997-BFAF-CB4F-BEEA-3DCAAE6A48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D15D3-D468-FB4A-A4C6-756A0367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82D41-BC57-B042-B2A9-8CAB3B96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6CD0-7C09-1A4A-B875-DE71D50C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F735-7C41-D54B-9255-942C26D8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8395-C3BD-B44A-BF8A-7CFD73E00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CD9ED-C43B-914B-8AD0-E9DCDD656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BE7F6-B3A8-444D-8A37-542867A58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39D04-5B00-2548-BF8D-712EF0931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7AC96-4B0E-BE40-B5F4-C7F8559E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0997-BFAF-CB4F-BEEA-3DCAAE6A48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CEB0B-E55F-7A47-8221-3BE6435E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57ACA-E641-9247-9ED9-7BCEC237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6CD0-7C09-1A4A-B875-DE71D50C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0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8F35-FACE-2541-B6A6-34FDACC9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0C614-40DB-7F4F-8973-27A8163A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0997-BFAF-CB4F-BEEA-3DCAAE6A48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EA44F-7432-6B44-A9FF-4721019A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9CD88-4E47-3349-A345-3FA55519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6CD0-7C09-1A4A-B875-DE71D50C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BE91B1-0501-3643-9AF2-D6EAD9CA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0997-BFAF-CB4F-BEEA-3DCAAE6A48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FBF14-3FDC-AE47-8F79-F1F867D2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FA937-3637-A444-AA47-8CAD36E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6CD0-7C09-1A4A-B875-DE71D50C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1E5D-1E22-4348-8BD9-5618D498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38DDD-B7BF-8C46-B8D4-FAFE20D7A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15E18-C8FF-E44B-8FEB-460F18E9E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601C6-8033-364E-9E51-43C85C1C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0997-BFAF-CB4F-BEEA-3DCAAE6A48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0C8FF-0118-2B4B-8E87-D7666CAB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5FE1E-73E2-A64C-9FBB-6D6B2EE8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6CD0-7C09-1A4A-B875-DE71D50C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9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E120-8706-CB4B-B02E-CD4AED36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D6121-BF47-9B41-857C-E1F1FC3F5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8757-0DBC-8345-BE14-367A4DAC1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AB889-2850-AD41-ACF1-B5E8C744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0997-BFAF-CB4F-BEEA-3DCAAE6A48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77760-6A09-5A42-8F0C-8D340E00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4B29-FF2F-E84A-86CB-F67A5FF9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6CD0-7C09-1A4A-B875-DE71D50C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5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EA4D3-F31A-7748-8C4B-18617524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4119F-B801-494D-BF84-6B1D5403A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3CC2-A39D-B44C-B25E-F7D52871A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0997-BFAF-CB4F-BEEA-3DCAAE6A48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2530B-B83B-6C44-BD7D-A02AF6FBE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7E576-3485-0145-8CFC-525A97E08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6CD0-7C09-1A4A-B875-DE71D50C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9780997-BFAF-CB4F-BEEA-3DCAAE6A48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F556CD0-7C09-1A4A-B875-DE71D50C7F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59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https://user-images.githubusercontent.com/84042456/117986308-cbe19b00-b339-11eb-8f90-3f33959f0a12.png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https://user-images.githubusercontent.com/84042456/117987145-82458000-b33a-11eb-99d4-1e3573a14276.png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31701892/" TargetMode="External"/><Relationship Id="rId2" Type="http://schemas.openxmlformats.org/officeDocument/2006/relationships/hyperlink" Target="https://www.eqtlgen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chr1swallace/colo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45BF2B-3205-AA49-8E6F-775ABDBF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2035" y="1496410"/>
            <a:ext cx="6488717" cy="31029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rgbClr val="FF9933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IPDGC/GP2 Hackathon 2021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chemeClr val="bg1"/>
                </a:solidFill>
                <a:latin typeface="+mn-lt"/>
              </a:rPr>
              <a:t>Project 2: Colocalization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7AFBA-08D3-9045-8564-3F2CBE44A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599374"/>
            <a:ext cx="6105194" cy="682079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>
                <a:solidFill>
                  <a:schemeClr val="bg2"/>
                </a:solidFill>
              </a:rPr>
              <a:t>Shilpa Rao, Konstantin </a:t>
            </a:r>
            <a:r>
              <a:rPr lang="en-US" sz="1700" dirty="0" err="1">
                <a:solidFill>
                  <a:schemeClr val="bg2"/>
                </a:solidFill>
              </a:rPr>
              <a:t>Senkevich</a:t>
            </a:r>
            <a:r>
              <a:rPr lang="en-US" sz="1700" dirty="0">
                <a:solidFill>
                  <a:schemeClr val="bg2"/>
                </a:solidFill>
              </a:rPr>
              <a:t>, </a:t>
            </a:r>
            <a:r>
              <a:rPr lang="en-US" sz="1700" dirty="0" err="1">
                <a:solidFill>
                  <a:schemeClr val="bg2"/>
                </a:solidFill>
              </a:rPr>
              <a:t>Prabhjyot</a:t>
            </a:r>
            <a:r>
              <a:rPr lang="en-US" sz="1700" dirty="0">
                <a:solidFill>
                  <a:schemeClr val="bg2"/>
                </a:solidFill>
              </a:rPr>
              <a:t> Saini, Paula Reyes P, Will </a:t>
            </a:r>
            <a:r>
              <a:rPr lang="en-US" sz="1700" dirty="0" err="1">
                <a:solidFill>
                  <a:schemeClr val="bg2"/>
                </a:solidFill>
              </a:rPr>
              <a:t>Scotton</a:t>
            </a:r>
            <a:r>
              <a:rPr lang="en-US" sz="1700" dirty="0">
                <a:solidFill>
                  <a:schemeClr val="bg2"/>
                </a:solidFill>
              </a:rPr>
              <a:t>, Anni Moore &amp; Devina Chetty</a:t>
            </a:r>
          </a:p>
          <a:p>
            <a:r>
              <a:rPr lang="en-US" sz="1100" dirty="0">
                <a:solidFill>
                  <a:schemeClr val="bg2"/>
                </a:solidFill>
              </a:rPr>
              <a:t> </a:t>
            </a:r>
          </a:p>
          <a:p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35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A470-F652-0244-99AD-85481BA9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colocalization?</a:t>
            </a:r>
          </a:p>
        </p:txBody>
      </p:sp>
      <p:graphicFrame>
        <p:nvGraphicFramePr>
          <p:cNvPr id="1029" name="Content Placeholder 2">
            <a:extLst>
              <a:ext uri="{FF2B5EF4-FFF2-40B4-BE49-F238E27FC236}">
                <a16:creationId xmlns:a16="http://schemas.microsoft.com/office/drawing/2014/main" id="{2F5A5864-C7B7-459E-BB24-ADFA897F6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842995"/>
              </p:ext>
            </p:extLst>
          </p:nvPr>
        </p:nvGraphicFramePr>
        <p:xfrm>
          <a:off x="838200" y="1716944"/>
          <a:ext cx="385075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6F0A0AAA-6A69-BB4B-81C9-BEF75B1AC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72" y="4841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3" descr="image">
            <a:extLst>
              <a:ext uri="{FF2B5EF4-FFF2-40B4-BE49-F238E27FC236}">
                <a16:creationId xmlns:a16="http://schemas.microsoft.com/office/drawing/2014/main" id="{4291F7D9-1285-7E49-A6E3-717851A38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1716944"/>
            <a:ext cx="6400801" cy="129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0C99F9-33D1-E440-9C04-298E7D586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75" y="31353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4" descr="image">
            <a:extLst>
              <a:ext uri="{FF2B5EF4-FFF2-40B4-BE49-F238E27FC236}">
                <a16:creationId xmlns:a16="http://schemas.microsoft.com/office/drawing/2014/main" id="{0A4F72D9-40C0-6749-9D9E-BD310A5DE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75" y="3135313"/>
            <a:ext cx="6658214" cy="335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27F211-83CA-433A-8140-6FA659ADED88}"/>
              </a:ext>
            </a:extLst>
          </p:cNvPr>
          <p:cNvSpPr txBox="1"/>
          <p:nvPr/>
        </p:nvSpPr>
        <p:spPr>
          <a:xfrm>
            <a:off x="569627" y="2366597"/>
            <a:ext cx="400237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Colocalization</a:t>
            </a:r>
            <a:r>
              <a:rPr lang="en-US" sz="2000" dirty="0"/>
              <a:t> is an analysis to test if the effect size of a SNP on the phenotype is mediated by gene expression.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i="1" dirty="0"/>
              <a:t>This tool can be used to prioritize genes underlying GWAS hits</a:t>
            </a:r>
            <a:endParaRPr lang="en-US" sz="2000" dirty="0"/>
          </a:p>
          <a:p>
            <a:endParaRPr lang="en-US" sz="1600" dirty="0"/>
          </a:p>
          <a:p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188385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C007-3EE0-9E46-8D89-BCCFD856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210"/>
            <a:ext cx="10515600" cy="1325563"/>
          </a:xfrm>
        </p:spPr>
        <p:txBody>
          <a:bodyPr/>
          <a:lstStyle/>
          <a:p>
            <a:r>
              <a:rPr lang="en-US" b="1" dirty="0"/>
              <a:t>Methodology: </a:t>
            </a:r>
            <a:r>
              <a:rPr lang="en-US" b="1" dirty="0" err="1"/>
              <a:t>Coloc</a:t>
            </a:r>
            <a:r>
              <a:rPr lang="en-US" b="1" dirty="0"/>
              <a:t> </a:t>
            </a:r>
            <a:r>
              <a:rPr lang="en-US" sz="3600" b="1" i="1" dirty="0"/>
              <a:t>vs</a:t>
            </a:r>
            <a:r>
              <a:rPr lang="en-US" b="1" dirty="0"/>
              <a:t> SMR </a:t>
            </a:r>
            <a:r>
              <a:rPr lang="en-US" sz="3600" b="1" i="1" dirty="0"/>
              <a:t>vs</a:t>
            </a:r>
            <a:r>
              <a:rPr lang="en-US" b="1" dirty="0"/>
              <a:t> </a:t>
            </a:r>
            <a:r>
              <a:rPr lang="en-US" b="1" dirty="0" err="1"/>
              <a:t>eQTpLOT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255C9-149B-E443-A832-D3396FD35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80" y="1313146"/>
            <a:ext cx="3252677" cy="48466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 err="1"/>
              <a:t>Coloc</a:t>
            </a:r>
            <a:endParaRPr lang="en-US" sz="28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Assumes a single causal variant</a:t>
            </a:r>
          </a:p>
          <a:p>
            <a:r>
              <a:rPr lang="en-US" sz="2000" dirty="0"/>
              <a:t>Reduced power in the presence of multiple casual variants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C8691-4047-FC4F-8E9E-76D9E85A6FCC}"/>
              </a:ext>
            </a:extLst>
          </p:cNvPr>
          <p:cNvSpPr txBox="1"/>
          <p:nvPr/>
        </p:nvSpPr>
        <p:spPr>
          <a:xfrm>
            <a:off x="4288021" y="1478038"/>
            <a:ext cx="325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356BB6-10C0-4DC3-A13E-BCC56E5C967E}"/>
              </a:ext>
            </a:extLst>
          </p:cNvPr>
          <p:cNvSpPr txBox="1">
            <a:spLocks/>
          </p:cNvSpPr>
          <p:nvPr/>
        </p:nvSpPr>
        <p:spPr>
          <a:xfrm>
            <a:off x="4109039" y="1770425"/>
            <a:ext cx="3252677" cy="4846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800" b="1" dirty="0"/>
              <a:t>SMR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sz="2000" dirty="0"/>
          </a:p>
          <a:p>
            <a:r>
              <a:rPr lang="en-US" sz="2000" dirty="0"/>
              <a:t>Integrates </a:t>
            </a:r>
            <a:r>
              <a:rPr lang="en-US" sz="2000" dirty="0" err="1"/>
              <a:t>eQTL</a:t>
            </a:r>
            <a:r>
              <a:rPr lang="en-US" sz="2000" dirty="0"/>
              <a:t> results to determine target genes of complex trait-associated GWAS loci</a:t>
            </a:r>
          </a:p>
          <a:p>
            <a:r>
              <a:rPr lang="en-US" sz="2000" dirty="0"/>
              <a:t>Derives an approximate X2-statistic for the mediating effect of the target gene expression on the phenotype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9E1E69-85A0-491F-A277-BFD968E4F22F}"/>
              </a:ext>
            </a:extLst>
          </p:cNvPr>
          <p:cNvSpPr txBox="1">
            <a:spLocks/>
          </p:cNvSpPr>
          <p:nvPr/>
        </p:nvSpPr>
        <p:spPr>
          <a:xfrm>
            <a:off x="7444367" y="2236957"/>
            <a:ext cx="4070253" cy="4846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800" b="1" dirty="0" err="1"/>
              <a:t>eQTplot</a:t>
            </a:r>
            <a:endParaRPr lang="en-US" sz="2800" b="1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sz="2000" dirty="0"/>
          </a:p>
          <a:p>
            <a:r>
              <a:rPr lang="en-US" sz="2400" dirty="0"/>
              <a:t>Visualization of colocalization between </a:t>
            </a:r>
            <a:r>
              <a:rPr lang="en-US" sz="2400" dirty="0" err="1"/>
              <a:t>eQTL</a:t>
            </a:r>
            <a:r>
              <a:rPr lang="en-US" sz="2400" dirty="0"/>
              <a:t> and GWAS data</a:t>
            </a:r>
          </a:p>
          <a:p>
            <a:endParaRPr lang="en-US" sz="2400" dirty="0"/>
          </a:p>
          <a:p>
            <a:r>
              <a:rPr lang="en-US" sz="2400" dirty="0"/>
              <a:t>Comprehensive plots of colocalization between GWAS and </a:t>
            </a:r>
            <a:r>
              <a:rPr lang="en-US" sz="2400" dirty="0" err="1"/>
              <a:t>eQTL</a:t>
            </a:r>
            <a:r>
              <a:rPr lang="en-US" sz="2400" dirty="0"/>
              <a:t> signals and correlation between GWAS and </a:t>
            </a:r>
            <a:r>
              <a:rPr lang="en-US" sz="2400" dirty="0" err="1"/>
              <a:t>eQTL</a:t>
            </a:r>
            <a:r>
              <a:rPr lang="en-US" sz="2400" dirty="0"/>
              <a:t> p-values </a:t>
            </a:r>
          </a:p>
          <a:p>
            <a:endParaRPr lang="en-US" sz="2400" dirty="0"/>
          </a:p>
          <a:p>
            <a:r>
              <a:rPr lang="en-US" sz="2400" dirty="0"/>
              <a:t>It provides visual information of effect size, direction of the effect, and distinguishes between congruous and incongruous effects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275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D7D553-121C-1E47-9FD1-3D4E516B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Methodology: </a:t>
            </a:r>
            <a:r>
              <a:rPr lang="en-US" b="1" dirty="0" err="1"/>
              <a:t>Coloc</a:t>
            </a:r>
            <a:r>
              <a:rPr lang="en-US" b="1" dirty="0"/>
              <a:t> </a:t>
            </a:r>
            <a:r>
              <a:rPr lang="en-US" sz="3600" b="1" i="1" dirty="0"/>
              <a:t>vs</a:t>
            </a:r>
            <a:r>
              <a:rPr lang="en-US" b="1" dirty="0"/>
              <a:t> SMR </a:t>
            </a:r>
            <a:r>
              <a:rPr lang="en-US" sz="3600" b="1" i="1" dirty="0"/>
              <a:t>vs</a:t>
            </a:r>
            <a:r>
              <a:rPr lang="en-US" b="1" dirty="0"/>
              <a:t> </a:t>
            </a:r>
            <a:r>
              <a:rPr lang="en-US" b="1" dirty="0" err="1"/>
              <a:t>EQTpLOT</a:t>
            </a:r>
            <a:r>
              <a:rPr lang="en-US" b="1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3EAF36-0F1E-F94D-83BC-F945B2A92D9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94"/>
          <a:stretch/>
        </p:blipFill>
        <p:spPr>
          <a:xfrm>
            <a:off x="646982" y="2892420"/>
            <a:ext cx="5569788" cy="3226609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E75EC8F-0748-2545-AED2-255C4C40AE16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13"/>
          <a:stretch/>
        </p:blipFill>
        <p:spPr>
          <a:xfrm>
            <a:off x="6338977" y="2892421"/>
            <a:ext cx="5712188" cy="322660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53DB38-8D19-FB4B-9D33-A2FD6D0A948D}"/>
              </a:ext>
            </a:extLst>
          </p:cNvPr>
          <p:cNvSpPr txBox="1">
            <a:spLocks/>
          </p:cNvSpPr>
          <p:nvPr/>
        </p:nvSpPr>
        <p:spPr>
          <a:xfrm>
            <a:off x="581192" y="2256215"/>
            <a:ext cx="3252677" cy="71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/>
              <a:t>Assumes a single causal variant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F4905-8B0C-DA45-991E-6691D0CFCDAA}"/>
              </a:ext>
            </a:extLst>
          </p:cNvPr>
          <p:cNvSpPr txBox="1"/>
          <p:nvPr/>
        </p:nvSpPr>
        <p:spPr>
          <a:xfrm>
            <a:off x="3689116" y="1756406"/>
            <a:ext cx="343563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  <a:p>
            <a:pPr algn="ctr"/>
            <a:endParaRPr lang="en-US" sz="1600" dirty="0"/>
          </a:p>
          <a:p>
            <a:pPr algn="ctr"/>
            <a:r>
              <a:rPr lang="en-US" sz="1400" dirty="0"/>
              <a:t>Integrates </a:t>
            </a:r>
            <a:r>
              <a:rPr lang="en-US" sz="1400" dirty="0" err="1"/>
              <a:t>eQTL</a:t>
            </a:r>
            <a:r>
              <a:rPr lang="en-US" sz="1400" dirty="0"/>
              <a:t> results to determine target genes of complex trait-associated GWAS loci</a:t>
            </a:r>
          </a:p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855D1-FA3F-BC40-B92D-3DE6D3999CEE}"/>
              </a:ext>
            </a:extLst>
          </p:cNvPr>
          <p:cNvSpPr txBox="1"/>
          <p:nvPr/>
        </p:nvSpPr>
        <p:spPr>
          <a:xfrm>
            <a:off x="3878164" y="1845828"/>
            <a:ext cx="3246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SMR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05D20-23B2-5043-9B38-97931B09D6BA}"/>
              </a:ext>
            </a:extLst>
          </p:cNvPr>
          <p:cNvSpPr txBox="1"/>
          <p:nvPr/>
        </p:nvSpPr>
        <p:spPr>
          <a:xfrm>
            <a:off x="7255587" y="1895955"/>
            <a:ext cx="46372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sz="1400" dirty="0"/>
              <a:t>Visualization of colocalization between </a:t>
            </a:r>
            <a:r>
              <a:rPr lang="en-US" sz="1400" dirty="0" err="1"/>
              <a:t>eQTL</a:t>
            </a:r>
            <a:r>
              <a:rPr lang="en-US" sz="1400" dirty="0"/>
              <a:t> and GWAS data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6FA2E-7BE1-3847-A776-75A31074D4F0}"/>
              </a:ext>
            </a:extLst>
          </p:cNvPr>
          <p:cNvSpPr txBox="1"/>
          <p:nvPr/>
        </p:nvSpPr>
        <p:spPr>
          <a:xfrm>
            <a:off x="8860074" y="1885972"/>
            <a:ext cx="893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eQTpLot</a:t>
            </a:r>
            <a:endParaRPr lang="en-US" sz="1600" b="1" dirty="0"/>
          </a:p>
          <a:p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127583-3F2F-3348-A9F2-A77EEDA5E338}"/>
              </a:ext>
            </a:extLst>
          </p:cNvPr>
          <p:cNvSpPr txBox="1"/>
          <p:nvPr/>
        </p:nvSpPr>
        <p:spPr>
          <a:xfrm>
            <a:off x="1913482" y="1851554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Coloc</a:t>
            </a:r>
            <a:endParaRPr lang="en-US" sz="12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578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C02E-FEB1-4312-A4BD-C0DF537B5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92" y="599607"/>
            <a:ext cx="3443990" cy="748831"/>
          </a:xfrm>
        </p:spPr>
        <p:txBody>
          <a:bodyPr>
            <a:normAutofit/>
          </a:bodyPr>
          <a:lstStyle/>
          <a:p>
            <a:r>
              <a:rPr lang="en-ZA" dirty="0"/>
              <a:t>Fine-mapping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21D1-6E20-4871-951D-EC5BB5B1C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213" y="1607201"/>
            <a:ext cx="3344056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process by which a trait-associated region from a GWAS is </a:t>
            </a:r>
            <a:r>
              <a:rPr lang="en-US" sz="2200" dirty="0" err="1"/>
              <a:t>analysed</a:t>
            </a:r>
            <a:r>
              <a:rPr lang="en-US" sz="2200" dirty="0"/>
              <a:t> to identify the particular genetic variants that are likely to causally influence the examined trait</a:t>
            </a:r>
            <a:endParaRPr lang="en-ZA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F1235-2C69-468E-841A-D218425E2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030" y="405464"/>
            <a:ext cx="7477125" cy="555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F3336-1120-4122-8796-0660BC2793CE}"/>
              </a:ext>
            </a:extLst>
          </p:cNvPr>
          <p:cNvSpPr txBox="1"/>
          <p:nvPr/>
        </p:nvSpPr>
        <p:spPr>
          <a:xfrm>
            <a:off x="698292" y="6217302"/>
            <a:ext cx="1197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Schaid</a:t>
            </a:r>
            <a:r>
              <a:rPr lang="en-US" sz="1400" b="0" i="0" dirty="0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 DJ, Chen W, Larson NB. From genome-wide associations to candidate causal variants by statistical fine-mapping. </a:t>
            </a:r>
            <a:r>
              <a:rPr lang="en-US" sz="1400" b="0" i="1" dirty="0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Nat Rev Genet</a:t>
            </a:r>
            <a:r>
              <a:rPr lang="en-US" sz="1400" b="0" i="0" dirty="0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. 2018;19(8):491-504. doi:10.1038/s41576-018-0016-z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331772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323A-E8C2-44F7-A8D9-9F0424F7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LocusZoom</a:t>
            </a:r>
            <a:r>
              <a:rPr lang="en-ZA" dirty="0"/>
              <a:t>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A9CE-D4E0-4A24-B3EC-190C3711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3433997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LocusZoom</a:t>
            </a:r>
            <a:r>
              <a:rPr lang="en-US" sz="2400" dirty="0"/>
              <a:t> is a suite of tools to provide fast visualization of GWAS results for research and publication.</a:t>
            </a:r>
            <a:endParaRPr lang="en-Z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97BF4-01DE-47DC-AC85-1D8A2E31B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57"/>
          <a:stretch/>
        </p:blipFill>
        <p:spPr>
          <a:xfrm>
            <a:off x="4514683" y="3429000"/>
            <a:ext cx="7096125" cy="2918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101724-B872-487C-AC28-3E837D90F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34" y="1979556"/>
            <a:ext cx="60007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4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9954-381F-6347-8A91-D2417977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tools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42E55-0EF3-D94F-9530-0BCAF7CAC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https://www.eqtlgen.org/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hlinkClick r:id="rId3"/>
              </a:rPr>
              <a:t>https://</a:t>
            </a:r>
            <a:r>
              <a:rPr lang="en-US" b="1" dirty="0" err="1">
                <a:hlinkClick r:id="rId3"/>
              </a:rPr>
              <a:t>pubmed.ncbi.nlm.nih.gov</a:t>
            </a:r>
            <a:r>
              <a:rPr lang="en-US" b="1" dirty="0">
                <a:hlinkClick r:id="rId3"/>
              </a:rPr>
              <a:t>/31701892/ </a:t>
            </a:r>
            <a:endParaRPr lang="en-US" b="1" dirty="0"/>
          </a:p>
          <a:p>
            <a:pPr lvl="1"/>
            <a:r>
              <a:rPr lang="en-US" dirty="0"/>
              <a:t>(Identification of novel risk loci, causal insights, and heritable risk for Parkinson's disease: a meta-analysis of genome-wide association studies - PubMed)</a:t>
            </a:r>
          </a:p>
          <a:p>
            <a:pPr lvl="1"/>
            <a:endParaRPr lang="en-US" dirty="0"/>
          </a:p>
          <a:p>
            <a:r>
              <a:rPr lang="en-US" b="1" dirty="0">
                <a:hlinkClick r:id="rId4"/>
              </a:rPr>
              <a:t>https://github.com/chr1swallace/coloc</a:t>
            </a:r>
            <a:endParaRPr lang="en-US" b="1" dirty="0"/>
          </a:p>
          <a:p>
            <a:pPr lvl="1"/>
            <a:r>
              <a:rPr lang="en-US" dirty="0"/>
              <a:t> (Repo for the R package </a:t>
            </a:r>
            <a:r>
              <a:rPr lang="en-US" dirty="0" err="1"/>
              <a:t>coloc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9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8520-F545-144A-A6C3-5A93E604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we’ve faced…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1B36-8C37-044F-92C3-8DA523517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Couldn't load cloud environment (error)</a:t>
            </a:r>
          </a:p>
          <a:p>
            <a:r>
              <a:rPr lang="en-US" sz="2400" dirty="0"/>
              <a:t>CPU issues where kernel error would generate if CPU wasn't high enough, but when increased we would not have the running cloud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4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45BF2B-3205-AA49-8E6F-775ABDBF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2035" y="2298410"/>
            <a:ext cx="6488717" cy="157136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rgbClr val="FF9933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Thank you for listening!</a:t>
            </a:r>
            <a:endParaRPr lang="en-US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7AFBA-08D3-9045-8564-3F2CBE44A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599374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Any questions?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5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396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Adobe Gothic Std B</vt:lpstr>
      <vt:lpstr>Arial</vt:lpstr>
      <vt:lpstr>Arial</vt:lpstr>
      <vt:lpstr>Calibri</vt:lpstr>
      <vt:lpstr>Calibri Light</vt:lpstr>
      <vt:lpstr>Gill Sans MT</vt:lpstr>
      <vt:lpstr>Wingdings 2</vt:lpstr>
      <vt:lpstr>Office Theme</vt:lpstr>
      <vt:lpstr>Dividend</vt:lpstr>
      <vt:lpstr>IPDGC/GP2 Hackathon 2021 Project 2: Colocalization Pipeline</vt:lpstr>
      <vt:lpstr>What is colocalization?</vt:lpstr>
      <vt:lpstr>Methodology: Coloc vs SMR vs eQTpLOT </vt:lpstr>
      <vt:lpstr>Methodology: Coloc vs SMR vs EQTpLOT </vt:lpstr>
      <vt:lpstr>Fine-mapping</vt:lpstr>
      <vt:lpstr>LocusZoom Plot</vt:lpstr>
      <vt:lpstr>Links to tools we used</vt:lpstr>
      <vt:lpstr>Issues we’ve faced…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IPDGC/GP2 Hackathon 2021 Porject 2: Colocalization Pipeline </dc:title>
  <dc:creator>Rao, Shilpa</dc:creator>
  <cp:lastModifiedBy>Devina Chetty</cp:lastModifiedBy>
  <cp:revision>13</cp:revision>
  <dcterms:created xsi:type="dcterms:W3CDTF">2021-05-13T02:18:43Z</dcterms:created>
  <dcterms:modified xsi:type="dcterms:W3CDTF">2021-05-13T15:02:08Z</dcterms:modified>
</cp:coreProperties>
</file>