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8" r:id="rId5"/>
    <p:sldId id="259" r:id="rId6"/>
    <p:sldId id="267" r:id="rId7"/>
    <p:sldId id="260" r:id="rId8"/>
    <p:sldId id="261" r:id="rId9"/>
    <p:sldId id="262" r:id="rId10"/>
    <p:sldId id="266"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23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17-01-18</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17-01-18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eaLnBrk="1" latinLnBrk="0" hangingPunct="1"/>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17-01-18</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17-01-18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17-01-18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17-01-18</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17-01-18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17-01-18</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17-01-18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17-01-18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eaLnBrk="1" latinLnBrk="0" hangingPunct="1"/>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17-01-18</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17-01-18</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The modern medical industry gets more competitive every day. </a:t>
            </a:r>
            <a:endParaRPr lang="en-US" dirty="0" smtClean="0"/>
          </a:p>
          <a:p>
            <a:endParaRPr lang="en-US" dirty="0" smtClean="0"/>
          </a:p>
          <a:p>
            <a:r>
              <a:rPr lang="en-US" dirty="0" smtClean="0"/>
              <a:t>Your </a:t>
            </a:r>
            <a:r>
              <a:rPr lang="en-US" dirty="0"/>
              <a:t>medical website must keep up with modern standards in order to help your business.</a:t>
            </a:r>
          </a:p>
        </p:txBody>
      </p:sp>
      <p:sp>
        <p:nvSpPr>
          <p:cNvPr id="3" name="Title 2"/>
          <p:cNvSpPr>
            <a:spLocks noGrp="1"/>
          </p:cNvSpPr>
          <p:nvPr>
            <p:ph type="ctrTitle"/>
          </p:nvPr>
        </p:nvSpPr>
        <p:spPr/>
        <p:txBody>
          <a:bodyPr/>
          <a:lstStyle/>
          <a:p>
            <a:r>
              <a:rPr lang="en-US" dirty="0" smtClean="0"/>
              <a:t>Dental Office </a:t>
            </a:r>
            <a:r>
              <a:rPr lang="en-US" dirty="0" err="1" smtClean="0"/>
              <a:t>WebSite</a:t>
            </a:r>
            <a:endParaRPr lang="en-US" dirty="0"/>
          </a:p>
        </p:txBody>
      </p:sp>
    </p:spTree>
    <p:extLst>
      <p:ext uri="{BB962C8B-B14F-4D97-AF65-F5344CB8AC3E}">
        <p14:creationId xmlns:p14="http://schemas.microsoft.com/office/powerpoint/2010/main" val="2222041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smtClean="0"/>
              <a:t>b - </a:t>
            </a:r>
            <a:r>
              <a:rPr lang="en-US" dirty="0"/>
              <a:t>Focusing on a Niche</a:t>
            </a:r>
          </a:p>
        </p:txBody>
      </p:sp>
      <p:sp>
        <p:nvSpPr>
          <p:cNvPr id="3" name="Content Placeholder 2"/>
          <p:cNvSpPr>
            <a:spLocks noGrp="1"/>
          </p:cNvSpPr>
          <p:nvPr>
            <p:ph sz="quarter" idx="1"/>
          </p:nvPr>
        </p:nvSpPr>
        <p:spPr/>
        <p:txBody>
          <a:bodyPr>
            <a:normAutofit/>
          </a:bodyPr>
          <a:lstStyle/>
          <a:p>
            <a:r>
              <a:rPr lang="en-US" dirty="0" smtClean="0"/>
              <a:t> </a:t>
            </a:r>
            <a:r>
              <a:rPr lang="en-US" dirty="0"/>
              <a:t>Although you may feel as though limiting your expertise on your website may reduce overall clicks, the quality of those clicks will be much higher. </a:t>
            </a:r>
            <a:endParaRPr lang="en-US" dirty="0" smtClean="0"/>
          </a:p>
          <a:p>
            <a:endParaRPr lang="en-US" dirty="0"/>
          </a:p>
          <a:p>
            <a:endParaRPr lang="en-US" dirty="0" smtClean="0"/>
          </a:p>
          <a:p>
            <a:r>
              <a:rPr lang="en-US" dirty="0" smtClean="0"/>
              <a:t>You </a:t>
            </a:r>
            <a:r>
              <a:rPr lang="en-US" dirty="0"/>
              <a:t>will actually increase your conversion rates and reduce your bounce rates, giving your site a boost in the major search engines as well.</a:t>
            </a:r>
          </a:p>
          <a:p>
            <a:endParaRPr lang="en-US" dirty="0"/>
          </a:p>
        </p:txBody>
      </p:sp>
    </p:spTree>
    <p:extLst>
      <p:ext uri="{BB962C8B-B14F-4D97-AF65-F5344CB8AC3E}">
        <p14:creationId xmlns:p14="http://schemas.microsoft.com/office/powerpoint/2010/main" val="156522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14867"/>
            <a:ext cx="8534400" cy="758952"/>
          </a:xfrm>
        </p:spPr>
        <p:txBody>
          <a:bodyPr>
            <a:normAutofit fontScale="90000"/>
          </a:bodyPr>
          <a:lstStyle/>
          <a:p>
            <a:r>
              <a:rPr lang="en-US" dirty="0"/>
              <a:t>6 - Updating in a Dynamic Way</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Your website must update dynamically in order to stay in front of your competition</a:t>
            </a:r>
            <a:r>
              <a:rPr lang="en-US" dirty="0" smtClean="0"/>
              <a:t>.</a:t>
            </a:r>
          </a:p>
          <a:p>
            <a:endParaRPr lang="en-US" dirty="0"/>
          </a:p>
          <a:p>
            <a:r>
              <a:rPr lang="en-US" dirty="0" smtClean="0"/>
              <a:t> </a:t>
            </a:r>
            <a:r>
              <a:rPr lang="en-US" dirty="0"/>
              <a:t>Dynamic websites are visited more often by the search engine spiders, a practice that usually results in more visibility for the site. </a:t>
            </a:r>
            <a:endParaRPr lang="en-US" dirty="0" smtClean="0"/>
          </a:p>
          <a:p>
            <a:endParaRPr lang="en-US" dirty="0"/>
          </a:p>
          <a:p>
            <a:r>
              <a:rPr lang="en-US" dirty="0" smtClean="0"/>
              <a:t>Dynamic </a:t>
            </a:r>
            <a:r>
              <a:rPr lang="en-US" dirty="0"/>
              <a:t>content will also keep your human visitors coming back for more. </a:t>
            </a:r>
          </a:p>
        </p:txBody>
      </p:sp>
    </p:spTree>
    <p:extLst>
      <p:ext uri="{BB962C8B-B14F-4D97-AF65-F5344CB8AC3E}">
        <p14:creationId xmlns:p14="http://schemas.microsoft.com/office/powerpoint/2010/main" val="3539222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72" y="608076"/>
            <a:ext cx="8534400" cy="758952"/>
          </a:xfrm>
        </p:spPr>
        <p:txBody>
          <a:bodyPr>
            <a:normAutofit fontScale="90000"/>
          </a:bodyPr>
          <a:lstStyle/>
          <a:p>
            <a:r>
              <a:rPr lang="en-US" dirty="0" smtClean="0"/>
              <a:t>6 b </a:t>
            </a:r>
            <a:r>
              <a:rPr lang="en-US" dirty="0"/>
              <a:t>- Updating in a Dynamic Way</a:t>
            </a:r>
            <a:br>
              <a:rPr lang="en-US" dirty="0"/>
            </a:br>
            <a:endParaRPr lang="en-US" dirty="0"/>
          </a:p>
        </p:txBody>
      </p:sp>
      <p:sp>
        <p:nvSpPr>
          <p:cNvPr id="3" name="Content Placeholder 2"/>
          <p:cNvSpPr>
            <a:spLocks noGrp="1"/>
          </p:cNvSpPr>
          <p:nvPr>
            <p:ph sz="quarter" idx="1"/>
          </p:nvPr>
        </p:nvSpPr>
        <p:spPr/>
        <p:txBody>
          <a:bodyPr/>
          <a:lstStyle/>
          <a:p>
            <a:r>
              <a:rPr lang="en-US" dirty="0"/>
              <a:t>Updating your potential clients and current patients with relevant information about your industry and your individual practice is a comforting practice that will endear your patients to you. </a:t>
            </a:r>
            <a:endParaRPr lang="en-US" dirty="0" smtClean="0"/>
          </a:p>
          <a:p>
            <a:endParaRPr lang="en-US" dirty="0"/>
          </a:p>
          <a:p>
            <a:r>
              <a:rPr lang="en-US" dirty="0" smtClean="0"/>
              <a:t>Many </a:t>
            </a:r>
            <a:r>
              <a:rPr lang="en-US" dirty="0"/>
              <a:t>doctors try to place at least one new post per day on a website and interact with at least five posts per day on social media with links back to the landing page.</a:t>
            </a:r>
          </a:p>
          <a:p>
            <a:endParaRPr lang="en-US" dirty="0"/>
          </a:p>
        </p:txBody>
      </p:sp>
    </p:spTree>
    <p:extLst>
      <p:ext uri="{BB962C8B-B14F-4D97-AF65-F5344CB8AC3E}">
        <p14:creationId xmlns:p14="http://schemas.microsoft.com/office/powerpoint/2010/main" val="294971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important points to follow</a:t>
            </a:r>
            <a:endParaRPr lang="en-US" dirty="0"/>
          </a:p>
        </p:txBody>
      </p:sp>
      <p:sp>
        <p:nvSpPr>
          <p:cNvPr id="3" name="Content Placeholder 2"/>
          <p:cNvSpPr>
            <a:spLocks noGrp="1"/>
          </p:cNvSpPr>
          <p:nvPr>
            <p:ph sz="quarter" idx="1"/>
          </p:nvPr>
        </p:nvSpPr>
        <p:spPr/>
        <p:txBody>
          <a:bodyPr/>
          <a:lstStyle/>
          <a:p>
            <a:r>
              <a:rPr lang="en-US" dirty="0"/>
              <a:t>1 - Creating a Custom </a:t>
            </a:r>
            <a:r>
              <a:rPr lang="en-US" dirty="0" smtClean="0"/>
              <a:t>Website</a:t>
            </a:r>
          </a:p>
          <a:p>
            <a:r>
              <a:rPr lang="en-US" dirty="0"/>
              <a:t>2- Adhering to a Modern </a:t>
            </a:r>
            <a:r>
              <a:rPr lang="en-US" dirty="0" smtClean="0"/>
              <a:t>Layout</a:t>
            </a:r>
          </a:p>
          <a:p>
            <a:r>
              <a:rPr lang="en-US" dirty="0"/>
              <a:t>3 - Ensuring Superb </a:t>
            </a:r>
            <a:r>
              <a:rPr lang="en-US" dirty="0" smtClean="0"/>
              <a:t>Navigation</a:t>
            </a:r>
          </a:p>
          <a:p>
            <a:r>
              <a:rPr lang="en-US" dirty="0"/>
              <a:t>4 - Optimizing and Localizing Your </a:t>
            </a:r>
            <a:r>
              <a:rPr lang="en-US" dirty="0" smtClean="0"/>
              <a:t>Content</a:t>
            </a:r>
          </a:p>
          <a:p>
            <a:r>
              <a:rPr lang="en-US" dirty="0"/>
              <a:t>5 - Focusing on a </a:t>
            </a:r>
            <a:r>
              <a:rPr lang="en-US" dirty="0" smtClean="0"/>
              <a:t>Niche</a:t>
            </a:r>
          </a:p>
          <a:p>
            <a:r>
              <a:rPr lang="en-US" dirty="0"/>
              <a:t>6 - Updating in a Dynamic Way</a:t>
            </a:r>
          </a:p>
        </p:txBody>
      </p:sp>
    </p:spTree>
    <p:extLst>
      <p:ext uri="{BB962C8B-B14F-4D97-AF65-F5344CB8AC3E}">
        <p14:creationId xmlns:p14="http://schemas.microsoft.com/office/powerpoint/2010/main" val="217183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97933"/>
            <a:ext cx="8534400" cy="758952"/>
          </a:xfrm>
        </p:spPr>
        <p:txBody>
          <a:bodyPr>
            <a:normAutofit fontScale="90000"/>
          </a:bodyPr>
          <a:lstStyle/>
          <a:p>
            <a:r>
              <a:rPr lang="en-US" dirty="0" smtClean="0"/>
              <a:t/>
            </a:r>
            <a:br>
              <a:rPr lang="en-US" dirty="0" smtClean="0"/>
            </a:br>
            <a:r>
              <a:rPr lang="en-US" dirty="0" smtClean="0"/>
              <a:t>1- Creating </a:t>
            </a:r>
            <a:r>
              <a:rPr lang="en-US" dirty="0"/>
              <a:t>a Custom Website</a:t>
            </a:r>
            <a:br>
              <a:rPr lang="en-US" dirty="0"/>
            </a:br>
            <a:endParaRPr lang="en-US" dirty="0"/>
          </a:p>
        </p:txBody>
      </p:sp>
      <p:sp>
        <p:nvSpPr>
          <p:cNvPr id="3" name="Content Placeholder 2"/>
          <p:cNvSpPr>
            <a:spLocks noGrp="1"/>
          </p:cNvSpPr>
          <p:nvPr>
            <p:ph sz="quarter" idx="1"/>
          </p:nvPr>
        </p:nvSpPr>
        <p:spPr/>
        <p:txBody>
          <a:bodyPr/>
          <a:lstStyle/>
          <a:p>
            <a:r>
              <a:rPr lang="en-US" dirty="0"/>
              <a:t>If you are tempted to download a template and fill in the blanks to try to save money, forget it</a:t>
            </a:r>
            <a:r>
              <a:rPr lang="en-US" dirty="0" smtClean="0"/>
              <a:t>.</a:t>
            </a:r>
          </a:p>
          <a:p>
            <a:endParaRPr lang="en-US" dirty="0"/>
          </a:p>
          <a:p>
            <a:r>
              <a:rPr lang="en-US" dirty="0"/>
              <a:t>there are many free templates that supposedly appeal to the layout of a medical website, many of them are old</a:t>
            </a:r>
            <a:r>
              <a:rPr lang="en-US" dirty="0" smtClean="0"/>
              <a:t>.</a:t>
            </a:r>
          </a:p>
          <a:p>
            <a:endParaRPr lang="en-US" dirty="0"/>
          </a:p>
          <a:p>
            <a:r>
              <a:rPr lang="en-US" dirty="0"/>
              <a:t>Take the time to create a website with a custom look that will attract your customers for years to come, even if it costs a bit more upfront.</a:t>
            </a:r>
          </a:p>
          <a:p>
            <a:endParaRPr lang="en-US" dirty="0"/>
          </a:p>
        </p:txBody>
      </p:sp>
    </p:spTree>
    <p:extLst>
      <p:ext uri="{BB962C8B-B14F-4D97-AF65-F5344CB8AC3E}">
        <p14:creationId xmlns:p14="http://schemas.microsoft.com/office/powerpoint/2010/main" val="379680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97933"/>
            <a:ext cx="8534400" cy="758952"/>
          </a:xfrm>
        </p:spPr>
        <p:txBody>
          <a:bodyPr>
            <a:normAutofit fontScale="90000"/>
          </a:bodyPr>
          <a:lstStyle/>
          <a:p>
            <a:r>
              <a:rPr lang="en-US" dirty="0" smtClean="0"/>
              <a:t/>
            </a:r>
            <a:br>
              <a:rPr lang="en-US" dirty="0" smtClean="0"/>
            </a:br>
            <a:r>
              <a:rPr lang="en-US" dirty="0" smtClean="0"/>
              <a:t>1 b - Creating </a:t>
            </a:r>
            <a:r>
              <a:rPr lang="en-US" dirty="0"/>
              <a:t>a Custom Website</a:t>
            </a:r>
            <a:br>
              <a:rPr lang="en-US" dirty="0"/>
            </a:br>
            <a:endParaRPr lang="en-US" dirty="0"/>
          </a:p>
        </p:txBody>
      </p:sp>
      <p:sp>
        <p:nvSpPr>
          <p:cNvPr id="3" name="Content Placeholder 2"/>
          <p:cNvSpPr>
            <a:spLocks noGrp="1"/>
          </p:cNvSpPr>
          <p:nvPr>
            <p:ph sz="quarter" idx="1"/>
          </p:nvPr>
        </p:nvSpPr>
        <p:spPr/>
        <p:txBody>
          <a:bodyPr/>
          <a:lstStyle/>
          <a:p>
            <a:r>
              <a:rPr lang="en-US" dirty="0"/>
              <a:t>Also, you do not know how many other doctors have downloaded the same free template. </a:t>
            </a:r>
            <a:endParaRPr lang="en-US" dirty="0" smtClean="0"/>
          </a:p>
          <a:p>
            <a:endParaRPr lang="en-US" dirty="0"/>
          </a:p>
          <a:p>
            <a:endParaRPr lang="en-US" dirty="0" smtClean="0"/>
          </a:p>
          <a:p>
            <a:r>
              <a:rPr lang="en-US" dirty="0" smtClean="0"/>
              <a:t>The </a:t>
            </a:r>
            <a:r>
              <a:rPr lang="en-US" dirty="0"/>
              <a:t>last thing you want is to create a website that looks exactly like someone else’s website.</a:t>
            </a:r>
          </a:p>
        </p:txBody>
      </p:sp>
    </p:spTree>
    <p:extLst>
      <p:ext uri="{BB962C8B-B14F-4D97-AF65-F5344CB8AC3E}">
        <p14:creationId xmlns:p14="http://schemas.microsoft.com/office/powerpoint/2010/main" val="299130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Adhering to a Modern Layout</a:t>
            </a:r>
          </a:p>
        </p:txBody>
      </p:sp>
      <p:sp>
        <p:nvSpPr>
          <p:cNvPr id="3" name="Content Placeholder 2"/>
          <p:cNvSpPr>
            <a:spLocks noGrp="1"/>
          </p:cNvSpPr>
          <p:nvPr>
            <p:ph sz="quarter" idx="1"/>
          </p:nvPr>
        </p:nvSpPr>
        <p:spPr/>
        <p:txBody>
          <a:bodyPr>
            <a:normAutofit/>
          </a:bodyPr>
          <a:lstStyle/>
          <a:p>
            <a:endParaRPr lang="en-US" dirty="0"/>
          </a:p>
          <a:p>
            <a:r>
              <a:rPr lang="en-US" dirty="0"/>
              <a:t>A modern layout means following trends without copying the look of any of your competitors</a:t>
            </a:r>
            <a:r>
              <a:rPr lang="en-US" dirty="0" smtClean="0"/>
              <a:t>.</a:t>
            </a:r>
          </a:p>
          <a:p>
            <a:endParaRPr lang="en-US" dirty="0"/>
          </a:p>
          <a:p>
            <a:pPr marL="0" indent="0">
              <a:buNone/>
            </a:pPr>
            <a:r>
              <a:rPr lang="en-US" dirty="0" smtClean="0"/>
              <a:t> </a:t>
            </a:r>
          </a:p>
          <a:p>
            <a:r>
              <a:rPr lang="en-US" dirty="0" smtClean="0"/>
              <a:t>For </a:t>
            </a:r>
            <a:r>
              <a:rPr lang="en-US" dirty="0"/>
              <a:t>instance, big backgrounds that work well on mobile phones is a great idea that people believe in. </a:t>
            </a:r>
            <a:endParaRPr lang="en-US" dirty="0" smtClean="0"/>
          </a:p>
          <a:p>
            <a:endParaRPr lang="en-US" dirty="0"/>
          </a:p>
        </p:txBody>
      </p:sp>
    </p:spTree>
    <p:extLst>
      <p:ext uri="{BB962C8B-B14F-4D97-AF65-F5344CB8AC3E}">
        <p14:creationId xmlns:p14="http://schemas.microsoft.com/office/powerpoint/2010/main" val="2636945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 - </a:t>
            </a:r>
            <a:r>
              <a:rPr lang="en-US" dirty="0"/>
              <a:t>Adhering to a Modern Layout</a:t>
            </a:r>
          </a:p>
        </p:txBody>
      </p:sp>
      <p:sp>
        <p:nvSpPr>
          <p:cNvPr id="3" name="Content Placeholder 2"/>
          <p:cNvSpPr>
            <a:spLocks noGrp="1"/>
          </p:cNvSpPr>
          <p:nvPr>
            <p:ph sz="quarter" idx="1"/>
          </p:nvPr>
        </p:nvSpPr>
        <p:spPr/>
        <p:txBody>
          <a:bodyPr>
            <a:normAutofit/>
          </a:bodyPr>
          <a:lstStyle/>
          <a:p>
            <a:endParaRPr lang="en-US" dirty="0"/>
          </a:p>
          <a:p>
            <a:r>
              <a:rPr lang="en-US" dirty="0" smtClean="0"/>
              <a:t>People </a:t>
            </a:r>
            <a:r>
              <a:rPr lang="en-US" dirty="0"/>
              <a:t>prefer to scroll up and down rather than from side to side in columns</a:t>
            </a:r>
            <a:r>
              <a:rPr lang="en-US" dirty="0" smtClean="0"/>
              <a:t>.</a:t>
            </a:r>
          </a:p>
          <a:p>
            <a:endParaRPr lang="en-US" dirty="0" smtClean="0"/>
          </a:p>
          <a:p>
            <a:r>
              <a:rPr lang="en-US" dirty="0" smtClean="0"/>
              <a:t> </a:t>
            </a:r>
            <a:r>
              <a:rPr lang="en-US" dirty="0"/>
              <a:t>Also, navigation bars across the top of the site with links to social media help the modern customer feel comfortable that your practice is up to date from a technological perspective.</a:t>
            </a:r>
          </a:p>
        </p:txBody>
      </p:sp>
    </p:spTree>
    <p:extLst>
      <p:ext uri="{BB962C8B-B14F-4D97-AF65-F5344CB8AC3E}">
        <p14:creationId xmlns:p14="http://schemas.microsoft.com/office/powerpoint/2010/main" val="335236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70933"/>
            <a:ext cx="8534400" cy="758952"/>
          </a:xfrm>
        </p:spPr>
        <p:txBody>
          <a:bodyPr>
            <a:normAutofit fontScale="90000"/>
          </a:bodyPr>
          <a:lstStyle/>
          <a:p>
            <a:r>
              <a:rPr lang="en-US" dirty="0"/>
              <a:t>3 - Ensuring Superb Navigation</a:t>
            </a:r>
            <a:br>
              <a:rPr lang="en-US" dirty="0"/>
            </a:b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a:t>You never know when a potential customer will decide to convert and want to move straight to your sales or contact pages. A navigation bar with links to all of your pages will give those customers immediate access to your conversion pages and should improve your conversion rates. The fewer clicks that you put between your clients and your call to action, the better your practice will be.</a:t>
            </a:r>
          </a:p>
          <a:p>
            <a:endParaRPr lang="en-US" dirty="0"/>
          </a:p>
          <a:p>
            <a:r>
              <a:rPr lang="en-US" dirty="0"/>
              <a:t>Superb navigation also means intra-page navigation. Use white space to separate the main ideas on a page. Make sure there is only one topic per page. It is better to create many pages than to try to stuff all of your information into a few pages – this is also great for mobile navigation.</a:t>
            </a:r>
          </a:p>
          <a:p>
            <a:endParaRPr lang="en-US" dirty="0"/>
          </a:p>
          <a:p>
            <a:r>
              <a:rPr lang="en-US" dirty="0"/>
              <a:t>Bigger text, shorter sentences, and brief concepts will always work. If you are typing up the content for a page and you find yourself running out of space, find a way to shorten that content instead of trying to expand it.</a:t>
            </a:r>
          </a:p>
          <a:p>
            <a:endParaRPr lang="en-US" dirty="0"/>
          </a:p>
        </p:txBody>
      </p:sp>
    </p:spTree>
    <p:extLst>
      <p:ext uri="{BB962C8B-B14F-4D97-AF65-F5344CB8AC3E}">
        <p14:creationId xmlns:p14="http://schemas.microsoft.com/office/powerpoint/2010/main" val="245922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608076"/>
            <a:ext cx="8534400" cy="758952"/>
          </a:xfrm>
        </p:spPr>
        <p:txBody>
          <a:bodyPr>
            <a:normAutofit fontScale="90000"/>
          </a:bodyPr>
          <a:lstStyle/>
          <a:p>
            <a:r>
              <a:rPr lang="en-US" dirty="0"/>
              <a:t>4 - Optimizing and Localizing Your Content</a:t>
            </a:r>
            <a:br>
              <a:rPr lang="en-US" dirty="0"/>
            </a:br>
            <a:endParaRPr lang="en-US" dirty="0"/>
          </a:p>
        </p:txBody>
      </p:sp>
      <p:sp>
        <p:nvSpPr>
          <p:cNvPr id="3" name="Content Placeholder 2"/>
          <p:cNvSpPr>
            <a:spLocks noGrp="1"/>
          </p:cNvSpPr>
          <p:nvPr>
            <p:ph sz="quarter" idx="1"/>
          </p:nvPr>
        </p:nvSpPr>
        <p:spPr/>
        <p:txBody>
          <a:bodyPr/>
          <a:lstStyle/>
          <a:p>
            <a:r>
              <a:rPr lang="en-US" dirty="0"/>
              <a:t>Your website must be properly optimized in order to maximize its chances of visibility within the major search engines. </a:t>
            </a:r>
            <a:endParaRPr lang="en-US" dirty="0" smtClean="0"/>
          </a:p>
          <a:p>
            <a:r>
              <a:rPr lang="en-US" dirty="0" smtClean="0"/>
              <a:t>Anywhere </a:t>
            </a:r>
            <a:r>
              <a:rPr lang="en-US" dirty="0"/>
              <a:t>from 80% to 90% of your new customers will find your practice through Google, Bing or Yahoo, not from your landing pages or ads directly. As such, a modern website will follow the most current rules of the major search engines, especially Google, the website that sets the trends and moves the most Internet traffic by far.</a:t>
            </a:r>
          </a:p>
          <a:p>
            <a:endParaRPr lang="en-US" dirty="0"/>
          </a:p>
        </p:txBody>
      </p:sp>
    </p:spTree>
    <p:extLst>
      <p:ext uri="{BB962C8B-B14F-4D97-AF65-F5344CB8AC3E}">
        <p14:creationId xmlns:p14="http://schemas.microsoft.com/office/powerpoint/2010/main" val="2794817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 Focusing on a Niche</a:t>
            </a:r>
          </a:p>
        </p:txBody>
      </p:sp>
      <p:sp>
        <p:nvSpPr>
          <p:cNvPr id="3" name="Content Placeholder 2"/>
          <p:cNvSpPr>
            <a:spLocks noGrp="1"/>
          </p:cNvSpPr>
          <p:nvPr>
            <p:ph sz="quarter" idx="1"/>
          </p:nvPr>
        </p:nvSpPr>
        <p:spPr/>
        <p:txBody>
          <a:bodyPr>
            <a:normAutofit/>
          </a:bodyPr>
          <a:lstStyle/>
          <a:p>
            <a:r>
              <a:rPr lang="en-US" dirty="0"/>
              <a:t>From your keyword choices to your content marketing, you must focus on a niche in order to stay ahead of your competitors. </a:t>
            </a:r>
            <a:endParaRPr lang="en-US" dirty="0" smtClean="0"/>
          </a:p>
          <a:p>
            <a:endParaRPr lang="en-US" dirty="0"/>
          </a:p>
          <a:p>
            <a:endParaRPr lang="en-US" dirty="0" smtClean="0"/>
          </a:p>
          <a:p>
            <a:r>
              <a:rPr lang="en-US" dirty="0" smtClean="0"/>
              <a:t>Many </a:t>
            </a:r>
            <a:r>
              <a:rPr lang="en-US" dirty="0"/>
              <a:t>doctors make the mistake of trying to look general on their site, and this is the worst way to attract new patients. </a:t>
            </a:r>
          </a:p>
          <a:p>
            <a:endParaRPr lang="en-US" dirty="0"/>
          </a:p>
        </p:txBody>
      </p:sp>
    </p:spTree>
    <p:extLst>
      <p:ext uri="{BB962C8B-B14F-4D97-AF65-F5344CB8AC3E}">
        <p14:creationId xmlns:p14="http://schemas.microsoft.com/office/powerpoint/2010/main" val="455651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32</TotalTime>
  <Words>808</Words>
  <Application>Microsoft Macintosh PowerPoint</Application>
  <PresentationFormat>On-screen Show (4:3)</PresentationFormat>
  <Paragraphs>62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Dental Office WebSite</vt:lpstr>
      <vt:lpstr>6 important points to follow</vt:lpstr>
      <vt:lpstr> 1- Creating a Custom Website </vt:lpstr>
      <vt:lpstr> 1 b - Creating a Custom Website </vt:lpstr>
      <vt:lpstr>2- Adhering to a Modern Layout</vt:lpstr>
      <vt:lpstr>2 b - Adhering to a Modern Layout</vt:lpstr>
      <vt:lpstr>3 - Ensuring Superb Navigation </vt:lpstr>
      <vt:lpstr>4 - Optimizing and Localizing Your Content </vt:lpstr>
      <vt:lpstr>5 - Focusing on a Niche</vt:lpstr>
      <vt:lpstr>5 b - Focusing on a Niche</vt:lpstr>
      <vt:lpstr>6 - Updating in a Dynamic Way </vt:lpstr>
      <vt:lpstr>6 b - Updating in a Dynamic Way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Dental Office WebSite</dc:title>
  <dc:creator>Larry</dc:creator>
  <cp:lastModifiedBy>Larry</cp:lastModifiedBy>
  <cp:revision>4</cp:revision>
  <dcterms:created xsi:type="dcterms:W3CDTF">2017-01-18T17:05:58Z</dcterms:created>
  <dcterms:modified xsi:type="dcterms:W3CDTF">2017-01-18T17:38:05Z</dcterms:modified>
</cp:coreProperties>
</file>