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C0B-6A52-4E4C-906E-9EFCE104CBC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E475-4277-45EC-9C4C-08A96552A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57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C0B-6A52-4E4C-906E-9EFCE104CBC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E475-4277-45EC-9C4C-08A96552A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0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C0B-6A52-4E4C-906E-9EFCE104CBC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E475-4277-45EC-9C4C-08A96552A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61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C0B-6A52-4E4C-906E-9EFCE104CBC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E475-4277-45EC-9C4C-08A96552A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5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C0B-6A52-4E4C-906E-9EFCE104CBC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E475-4277-45EC-9C4C-08A96552A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97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C0B-6A52-4E4C-906E-9EFCE104CBC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E475-4277-45EC-9C4C-08A96552A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36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C0B-6A52-4E4C-906E-9EFCE104CBC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E475-4277-45EC-9C4C-08A96552A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01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C0B-6A52-4E4C-906E-9EFCE104CBC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E475-4277-45EC-9C4C-08A96552A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9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C0B-6A52-4E4C-906E-9EFCE104CBC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E475-4277-45EC-9C4C-08A96552A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39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C0B-6A52-4E4C-906E-9EFCE104CBC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E475-4277-45EC-9C4C-08A96552A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73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41C0B-6A52-4E4C-906E-9EFCE104CBC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E475-4277-45EC-9C4C-08A96552A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2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41C0B-6A52-4E4C-906E-9EFCE104CBC4}" type="datetimeFigureOut">
              <a:rPr lang="pt-BR" smtClean="0"/>
              <a:t>25/11/2019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8E475-4277-45EC-9C4C-08A96552AD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61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Estimativas das emissões de ônibus das capitais brasileiras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92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Fortaleza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579"/>
            <a:ext cx="5181600" cy="2590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0" y="4022557"/>
            <a:ext cx="5181600" cy="25908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00" y="910635"/>
            <a:ext cx="5937504" cy="4498848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 flipH="1">
            <a:off x="5545054" y="1273843"/>
            <a:ext cx="12032" cy="53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93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São Paulo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t="524" r="16002" b="-524"/>
          <a:stretch/>
        </p:blipFill>
        <p:spPr>
          <a:xfrm>
            <a:off x="6532551" y="543319"/>
            <a:ext cx="5154623" cy="594031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3" y="1687551"/>
            <a:ext cx="5181600" cy="2590800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 flipH="1">
            <a:off x="6059404" y="883318"/>
            <a:ext cx="12032" cy="5366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19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22" y="4445619"/>
            <a:ext cx="5181600" cy="25908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09239" y="4256047"/>
            <a:ext cx="979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/>
              <a:t>Frota 2009</a:t>
            </a:r>
            <a:endParaRPr lang="pt-BR" sz="1400" b="1" dirty="0"/>
          </a:p>
        </p:txBody>
      </p:sp>
      <p:sp>
        <p:nvSpPr>
          <p:cNvPr id="20" name="Título 1"/>
          <p:cNvSpPr>
            <a:spLocks noGrp="1"/>
          </p:cNvSpPr>
          <p:nvPr>
            <p:ph type="title"/>
          </p:nvPr>
        </p:nvSpPr>
        <p:spPr>
          <a:xfrm>
            <a:off x="146824" y="119798"/>
            <a:ext cx="10515600" cy="1325563"/>
          </a:xfrm>
        </p:spPr>
        <p:txBody>
          <a:bodyPr/>
          <a:lstStyle/>
          <a:p>
            <a:r>
              <a:rPr lang="pt-BR" dirty="0" smtClean="0"/>
              <a:t>Curitiba</a:t>
            </a:r>
            <a:endParaRPr lang="pt-BR" dirty="0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11"/>
          <a:stretch/>
        </p:blipFill>
        <p:spPr>
          <a:xfrm>
            <a:off x="2211881" y="87463"/>
            <a:ext cx="5605124" cy="4319016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3" t="5548"/>
          <a:stretch/>
        </p:blipFill>
        <p:spPr>
          <a:xfrm>
            <a:off x="7950819" y="0"/>
            <a:ext cx="3413579" cy="47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9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Emissões veiculares - tipos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676901"/>
            <a:ext cx="5648325" cy="405765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218947" y="2213812"/>
            <a:ext cx="421105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As </a:t>
            </a:r>
            <a:r>
              <a:rPr lang="pt-BR" sz="1400" b="1" dirty="0"/>
              <a:t>emissões evaporativas </a:t>
            </a:r>
            <a:r>
              <a:rPr lang="pt-BR" sz="1400" dirty="0"/>
              <a:t>são produzidas por vaporização de combustível devido a</a:t>
            </a:r>
            <a:br>
              <a:rPr lang="pt-BR" sz="1400" dirty="0"/>
            </a:br>
            <a:r>
              <a:rPr lang="pt-BR" sz="1400" dirty="0"/>
              <a:t>variações na temperatura </a:t>
            </a:r>
            <a:r>
              <a:rPr lang="pt-BR" sz="1400" dirty="0" smtClean="0"/>
              <a:t>ambiente.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smtClean="0"/>
              <a:t>As </a:t>
            </a:r>
            <a:r>
              <a:rPr lang="pt-BR" sz="1400" b="1" dirty="0" smtClean="0"/>
              <a:t>emissões por exaustão</a:t>
            </a:r>
            <a:r>
              <a:rPr lang="pt-BR" sz="1400" dirty="0" smtClean="0"/>
              <a:t> são produzidas durante o funcionamento do motor.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 smtClean="0"/>
              <a:t>As </a:t>
            </a:r>
            <a:r>
              <a:rPr lang="pt-BR" sz="1400" b="1" dirty="0" smtClean="0"/>
              <a:t>emissões por desgaste de freio e pneus </a:t>
            </a:r>
            <a:r>
              <a:rPr lang="pt-BR" sz="1400" dirty="0" smtClean="0"/>
              <a:t>geram apenas particular.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</a:t>
            </a:r>
            <a:r>
              <a:rPr lang="pt-BR" sz="1400" dirty="0" smtClean="0"/>
              <a:t>s </a:t>
            </a:r>
            <a:r>
              <a:rPr lang="pt-BR" sz="1400" b="1" dirty="0" smtClean="0"/>
              <a:t>emissões por </a:t>
            </a:r>
            <a:r>
              <a:rPr lang="pt-BR" sz="1400" b="1" dirty="0" err="1" smtClean="0"/>
              <a:t>ressuspensão</a:t>
            </a:r>
            <a:r>
              <a:rPr lang="pt-BR" sz="1400" b="1" dirty="0" smtClean="0"/>
              <a:t> </a:t>
            </a:r>
            <a:r>
              <a:rPr lang="pt-BR" sz="1400" dirty="0" smtClean="0"/>
              <a:t>são devido ao movimento dos veículos nas vias.</a:t>
            </a:r>
          </a:p>
          <a:p>
            <a:endParaRPr lang="pt-BR" sz="1400" dirty="0"/>
          </a:p>
          <a:p>
            <a:r>
              <a:rPr lang="pt-BR" sz="14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1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62263" y="2290178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 smtClean="0"/>
              <a:t>Método de ensaio - Fatores de emissão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66274" y="1648326"/>
            <a:ext cx="10960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As emissões são dependentes de diversos parâmetros, tanto relacionados ao </a:t>
            </a:r>
            <a:r>
              <a:rPr lang="pt-BR" b="1" dirty="0" smtClean="0"/>
              <a:t>veículo</a:t>
            </a:r>
            <a:r>
              <a:rPr lang="pt-BR" dirty="0" smtClean="0"/>
              <a:t> (modelo, tamanho, combustível, rodagem acumulada) como à </a:t>
            </a:r>
            <a:r>
              <a:rPr lang="pt-BR" b="1" dirty="0" smtClean="0"/>
              <a:t>condições operacionais </a:t>
            </a:r>
            <a:r>
              <a:rPr lang="pt-BR" dirty="0" smtClean="0"/>
              <a:t>(velocidade, aceleração, tipos de equipamentos instalados, inclinação na via e temperatura ambiente)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55" y="3408934"/>
            <a:ext cx="4204536" cy="2790837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255042" y="6184232"/>
            <a:ext cx="268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Dinamômetro de bancada.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914400" y="3356811"/>
            <a:ext cx="60518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ensaios de emissões de escapamento em veículos de grande </a:t>
            </a:r>
            <a:r>
              <a:rPr lang="pt-BR" dirty="0" smtClean="0"/>
              <a:t>porte, como </a:t>
            </a:r>
            <a:r>
              <a:rPr lang="pt-BR" dirty="0"/>
              <a:t>ônibus e caminhões, denominados motores pesados, são realizados </a:t>
            </a:r>
            <a:r>
              <a:rPr lang="pt-BR" dirty="0" smtClean="0"/>
              <a:t>em </a:t>
            </a:r>
            <a:r>
              <a:rPr lang="pt-BR" b="1" dirty="0" smtClean="0"/>
              <a:t>dinamômetros </a:t>
            </a:r>
            <a:r>
              <a:rPr lang="pt-BR" b="1" dirty="0"/>
              <a:t>de bancada</a:t>
            </a:r>
            <a:r>
              <a:rPr lang="pt-BR" dirty="0"/>
              <a:t>, em que apenas o motor é testado, visando simplificar </a:t>
            </a:r>
            <a:r>
              <a:rPr lang="pt-BR" dirty="0" smtClean="0"/>
              <a:t>e reduzir </a:t>
            </a:r>
            <a:r>
              <a:rPr lang="pt-BR" dirty="0"/>
              <a:t>os custos de estruturas destinadas à realização dos testes. No ensaio </a:t>
            </a:r>
            <a:r>
              <a:rPr lang="pt-BR" dirty="0" smtClean="0"/>
              <a:t>de bancada</a:t>
            </a:r>
            <a:r>
              <a:rPr lang="pt-BR" dirty="0"/>
              <a:t>, o eixo de transferência de potência do motor é ligado diretamente a </a:t>
            </a:r>
            <a:r>
              <a:rPr lang="pt-BR" dirty="0" smtClean="0"/>
              <a:t>um dinamômetro</a:t>
            </a:r>
            <a:r>
              <a:rPr lang="pt-BR" dirty="0"/>
              <a:t>, possibilitando a simulação de torque e rotação. Esse método </a:t>
            </a:r>
            <a:r>
              <a:rPr lang="pt-BR" dirty="0" smtClean="0"/>
              <a:t>é utilizado </a:t>
            </a:r>
            <a:r>
              <a:rPr lang="pt-BR" dirty="0"/>
              <a:t>para desenvolvimento, certificação e durabilidade de motores, </a:t>
            </a:r>
            <a:r>
              <a:rPr lang="pt-BR" dirty="0" smtClean="0"/>
              <a:t>componentes e </a:t>
            </a:r>
            <a:r>
              <a:rPr lang="pt-BR" dirty="0"/>
              <a:t>testes em combustíveis.</a:t>
            </a:r>
            <a:r>
              <a:rPr lang="pt-BR" dirty="0" smtClean="0"/>
              <a:t> 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798095" y="505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 smtClean="0"/>
              <a:t>Variáveis - Fatores de emissão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182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1947" cy="1325563"/>
          </a:xfrm>
        </p:spPr>
        <p:txBody>
          <a:bodyPr>
            <a:normAutofit/>
          </a:bodyPr>
          <a:lstStyle/>
          <a:p>
            <a:r>
              <a:rPr lang="pt-BR" sz="2000" dirty="0" smtClean="0"/>
              <a:t>Fatores de emissão – Regulamentação</a:t>
            </a:r>
            <a:endParaRPr lang="pt-BR" sz="20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6082635" y="1576135"/>
            <a:ext cx="61093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Source Code Pro" panose="020B0509030403020204" pitchFamily="49" charset="0"/>
              </a:rPr>
              <a:t>pol &lt;- c("CO","PM","NMHC","NOx","CO2","CH4")</a:t>
            </a:r>
          </a:p>
          <a:p>
            <a:r>
              <a:rPr lang="en-US" sz="1000" dirty="0" smtClean="0">
                <a:latin typeface="Source Code Pro" panose="020B0509030403020204" pitchFamily="49" charset="0"/>
              </a:rPr>
              <a:t>par(</a:t>
            </a:r>
            <a:r>
              <a:rPr lang="en-US" sz="1000" dirty="0" err="1" smtClean="0">
                <a:latin typeface="Source Code Pro" panose="020B0509030403020204" pitchFamily="49" charset="0"/>
              </a:rPr>
              <a:t>mfrow</a:t>
            </a:r>
            <a:r>
              <a:rPr lang="en-US" sz="1000" dirty="0" smtClean="0">
                <a:latin typeface="Source Code Pro" panose="020B0509030403020204" pitchFamily="49" charset="0"/>
              </a:rPr>
              <a:t>=c(3,2))</a:t>
            </a:r>
          </a:p>
          <a:p>
            <a:r>
              <a:rPr lang="en-US" sz="1000" dirty="0" err="1" smtClean="0">
                <a:latin typeface="Source Code Pro" panose="020B0509030403020204" pitchFamily="49" charset="0"/>
              </a:rPr>
              <a:t>lapply</a:t>
            </a:r>
            <a:r>
              <a:rPr lang="en-US" sz="1000" dirty="0" smtClean="0">
                <a:latin typeface="Source Code Pro" panose="020B0509030403020204" pitchFamily="49" charset="0"/>
              </a:rPr>
              <a:t>(</a:t>
            </a:r>
            <a:r>
              <a:rPr lang="en-US" sz="1000" dirty="0" err="1" smtClean="0">
                <a:latin typeface="Source Code Pro" panose="020B0509030403020204" pitchFamily="49" charset="0"/>
              </a:rPr>
              <a:t>pol,function</a:t>
            </a:r>
            <a:r>
              <a:rPr lang="en-US" sz="1000" dirty="0" smtClean="0">
                <a:latin typeface="Source Code Pro" panose="020B0509030403020204" pitchFamily="49" charset="0"/>
              </a:rPr>
              <a:t>(</a:t>
            </a:r>
            <a:r>
              <a:rPr lang="en-US" sz="1000" dirty="0" err="1" smtClean="0">
                <a:latin typeface="Source Code Pro" panose="020B0509030403020204" pitchFamily="49" charset="0"/>
              </a:rPr>
              <a:t>i</a:t>
            </a:r>
            <a:r>
              <a:rPr lang="en-US" sz="1000" dirty="0" smtClean="0">
                <a:latin typeface="Source Code Pro" panose="020B0509030403020204" pitchFamily="49" charset="0"/>
              </a:rPr>
              <a:t>){</a:t>
            </a:r>
          </a:p>
          <a:p>
            <a:r>
              <a:rPr lang="en-US" sz="1000" dirty="0" smtClean="0">
                <a:latin typeface="Source Code Pro" panose="020B0509030403020204" pitchFamily="49" charset="0"/>
              </a:rPr>
              <a:t>  plot(vein::</a:t>
            </a:r>
            <a:r>
              <a:rPr lang="en-US" sz="1000" dirty="0" err="1" smtClean="0">
                <a:latin typeface="Source Code Pro" panose="020B0509030403020204" pitchFamily="49" charset="0"/>
              </a:rPr>
              <a:t>ef_cetesb</a:t>
            </a:r>
            <a:r>
              <a:rPr lang="en-US" sz="1000" dirty="0" smtClean="0">
                <a:latin typeface="Source Code Pro" panose="020B0509030403020204" pitchFamily="49" charset="0"/>
              </a:rPr>
              <a:t>(</a:t>
            </a:r>
            <a:r>
              <a:rPr lang="en-US" sz="1000" dirty="0" err="1" smtClean="0">
                <a:latin typeface="Source Code Pro" panose="020B0509030403020204" pitchFamily="49" charset="0"/>
              </a:rPr>
              <a:t>i</a:t>
            </a:r>
            <a:r>
              <a:rPr lang="en-US" sz="1000" dirty="0" smtClean="0">
                <a:latin typeface="Source Code Pro" panose="020B0509030403020204" pitchFamily="49" charset="0"/>
              </a:rPr>
              <a:t>,"UB"),type="o",</a:t>
            </a:r>
            <a:r>
              <a:rPr lang="en-US" sz="1000" dirty="0" err="1" smtClean="0">
                <a:latin typeface="Source Code Pro" panose="020B0509030403020204" pitchFamily="49" charset="0"/>
              </a:rPr>
              <a:t>ylab</a:t>
            </a:r>
            <a:r>
              <a:rPr lang="en-US" sz="1000" dirty="0" smtClean="0">
                <a:latin typeface="Source Code Pro" panose="020B0509030403020204" pitchFamily="49" charset="0"/>
              </a:rPr>
              <a:t>=paste0(</a:t>
            </a:r>
            <a:r>
              <a:rPr lang="en-US" sz="1000" dirty="0" err="1" smtClean="0">
                <a:latin typeface="Source Code Pro" panose="020B0509030403020204" pitchFamily="49" charset="0"/>
              </a:rPr>
              <a:t>i</a:t>
            </a:r>
            <a:r>
              <a:rPr lang="en-US" sz="1000" dirty="0" smtClean="0">
                <a:latin typeface="Source Code Pro" panose="020B0509030403020204" pitchFamily="49" charset="0"/>
              </a:rPr>
              <a:t>, " (g/km)"),</a:t>
            </a:r>
            <a:r>
              <a:rPr lang="en-US" sz="1000" dirty="0" err="1" smtClean="0">
                <a:latin typeface="Source Code Pro" panose="020B0509030403020204" pitchFamily="49" charset="0"/>
              </a:rPr>
              <a:t>xlab</a:t>
            </a:r>
            <a:r>
              <a:rPr lang="en-US" sz="1000" dirty="0" smtClean="0">
                <a:latin typeface="Source Code Pro" panose="020B0509030403020204" pitchFamily="49" charset="0"/>
              </a:rPr>
              <a:t>="</a:t>
            </a:r>
            <a:r>
              <a:rPr lang="en-US" sz="1000" dirty="0" err="1" smtClean="0">
                <a:latin typeface="Source Code Pro" panose="020B0509030403020204" pitchFamily="49" charset="0"/>
              </a:rPr>
              <a:t>Ano</a:t>
            </a:r>
            <a:r>
              <a:rPr lang="en-US" sz="1000" dirty="0" smtClean="0">
                <a:latin typeface="Source Code Pro" panose="020B0509030403020204" pitchFamily="49" charset="0"/>
              </a:rPr>
              <a:t>")</a:t>
            </a:r>
          </a:p>
          <a:p>
            <a:r>
              <a:rPr lang="en-US" sz="1000" dirty="0" smtClean="0">
                <a:latin typeface="Source Code Pro" panose="020B0509030403020204" pitchFamily="49" charset="0"/>
              </a:rPr>
              <a:t>})</a:t>
            </a:r>
            <a:endParaRPr lang="pt-BR" sz="1000" dirty="0">
              <a:latin typeface="Source Code Pro" panose="020B0509030403020204" pitchFamily="49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7739" y="2425707"/>
            <a:ext cx="5266667" cy="4432293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890337" y="1443790"/>
            <a:ext cx="437949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smtClean="0"/>
              <a:t>Os </a:t>
            </a:r>
            <a:r>
              <a:rPr lang="pt-BR" sz="1100" dirty="0"/>
              <a:t>compostos com limites regulamentados nas principais legislações</a:t>
            </a:r>
            <a:br>
              <a:rPr lang="pt-BR" sz="1100" dirty="0"/>
            </a:br>
            <a:r>
              <a:rPr lang="pt-BR" sz="1100" dirty="0"/>
              <a:t>mundiais se restringem, basicamente, ao controle da emissão de óxidos </a:t>
            </a:r>
            <a:r>
              <a:rPr lang="pt-BR" sz="1100" dirty="0" smtClean="0"/>
              <a:t>de nitrogênio </a:t>
            </a:r>
            <a:r>
              <a:rPr lang="pt-BR" sz="1100" dirty="0"/>
              <a:t>(</a:t>
            </a:r>
            <a:r>
              <a:rPr lang="pt-BR" sz="1100" b="1" dirty="0" err="1"/>
              <a:t>NOx</a:t>
            </a:r>
            <a:r>
              <a:rPr lang="pt-BR" sz="1100" dirty="0"/>
              <a:t>), monóxido de carbono (</a:t>
            </a:r>
            <a:r>
              <a:rPr lang="pt-BR" sz="1100" b="1" dirty="0"/>
              <a:t>CO</a:t>
            </a:r>
            <a:r>
              <a:rPr lang="pt-BR" sz="1100" dirty="0"/>
              <a:t>), hidrocarbonetos (</a:t>
            </a:r>
            <a:r>
              <a:rPr lang="pt-BR" sz="1100" b="1" dirty="0"/>
              <a:t>HC</a:t>
            </a:r>
            <a:r>
              <a:rPr lang="pt-BR" sz="1100" dirty="0"/>
              <a:t>) e </a:t>
            </a:r>
            <a:r>
              <a:rPr lang="pt-BR" sz="1100" dirty="0" smtClean="0"/>
              <a:t>material particulado </a:t>
            </a:r>
            <a:r>
              <a:rPr lang="pt-BR" sz="1100" dirty="0"/>
              <a:t>(</a:t>
            </a:r>
            <a:r>
              <a:rPr lang="pt-BR" sz="1100" b="1" dirty="0"/>
              <a:t>MP</a:t>
            </a:r>
            <a:r>
              <a:rPr lang="pt-BR" sz="1100" dirty="0"/>
              <a:t>) para veículos do ciclo Diesel e com injeção direta de </a:t>
            </a:r>
            <a:r>
              <a:rPr lang="pt-BR" sz="1100" dirty="0" smtClean="0"/>
              <a:t>combustível no </a:t>
            </a:r>
            <a:r>
              <a:rPr lang="pt-BR" sz="1100" dirty="0"/>
              <a:t>ciclo Otto</a:t>
            </a:r>
            <a:r>
              <a:rPr lang="pt-BR" sz="1100" dirty="0" smtClean="0"/>
              <a:t> </a:t>
            </a:r>
          </a:p>
          <a:p>
            <a:endParaRPr lang="pt-BR" sz="1100" dirty="0"/>
          </a:p>
          <a:p>
            <a:r>
              <a:rPr lang="pt-BR" sz="1100" dirty="0"/>
              <a:t>A emissão de </a:t>
            </a:r>
            <a:r>
              <a:rPr lang="pt-BR" sz="1100" b="1" dirty="0"/>
              <a:t>CO2</a:t>
            </a:r>
            <a:r>
              <a:rPr lang="pt-BR" sz="1100" dirty="0"/>
              <a:t> </a:t>
            </a:r>
            <a:r>
              <a:rPr lang="pt-BR" sz="1100" dirty="0" smtClean="0"/>
              <a:t>está diretamente </a:t>
            </a:r>
            <a:r>
              <a:rPr lang="pt-BR" sz="1100" dirty="0"/>
              <a:t>ligada à eficiência e consumo de combustível nos motores, sendo </a:t>
            </a:r>
            <a:r>
              <a:rPr lang="pt-BR" sz="1100" dirty="0" smtClean="0"/>
              <a:t>que as </a:t>
            </a:r>
            <a:r>
              <a:rPr lang="pt-BR" sz="1100" dirty="0"/>
              <a:t>legislações americana e europeia possuem metas para redução dessa </a:t>
            </a:r>
            <a:r>
              <a:rPr lang="pt-BR" sz="1100" dirty="0" smtClean="0"/>
              <a:t>emissão (HARRINGTON</a:t>
            </a:r>
            <a:r>
              <a:rPr lang="pt-BR" sz="1100" dirty="0"/>
              <a:t>, 1997; AN; SAUER, 2004; FONTARAS; DILARA, 2012)</a:t>
            </a:r>
            <a:r>
              <a:rPr lang="pt-BR" sz="1100" dirty="0" smtClean="0"/>
              <a:t>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5751095" y="336884"/>
            <a:ext cx="36094" cy="6220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/>
          <p:cNvSpPr txBox="1">
            <a:spLocks/>
          </p:cNvSpPr>
          <p:nvPr/>
        </p:nvSpPr>
        <p:spPr>
          <a:xfrm>
            <a:off x="6007769" y="373146"/>
            <a:ext cx="5951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Fatores de emissão – Variação com idade da frota</a:t>
            </a:r>
            <a:endParaRPr lang="pt-BR" sz="20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12821" y="3040146"/>
            <a:ext cx="59516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 smtClean="0"/>
              <a:t>Fatores de emissão – Variação com velocidade</a:t>
            </a:r>
            <a:endParaRPr lang="pt-BR" sz="20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82053" y="4090736"/>
            <a:ext cx="40666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Os </a:t>
            </a:r>
            <a:r>
              <a:rPr lang="pt-BR" sz="1200" dirty="0"/>
              <a:t>fatores de emissão dependentes da velocidade são obtidos através dos </a:t>
            </a:r>
            <a:r>
              <a:rPr lang="pt-BR" sz="1200" dirty="0" smtClean="0"/>
              <a:t>manuais da </a:t>
            </a:r>
            <a:r>
              <a:rPr lang="pt-BR" sz="1200" dirty="0"/>
              <a:t>Agência Ambiental </a:t>
            </a:r>
            <a:r>
              <a:rPr lang="pt-BR" sz="1200" dirty="0" err="1"/>
              <a:t>Européia</a:t>
            </a:r>
            <a:r>
              <a:rPr lang="pt-BR" sz="1200" dirty="0"/>
              <a:t> — EMEP/EEA (NTZIACHRISTOS; SAMARAS, 2016),</a:t>
            </a:r>
            <a:br>
              <a:rPr lang="pt-BR" sz="1200" dirty="0"/>
            </a:br>
            <a:r>
              <a:rPr lang="pt-BR" sz="1200" dirty="0"/>
              <a:t>que adotaram o modelo COPERT. A partir de ciclo de ensaio com diversos veículos </a:t>
            </a:r>
            <a:r>
              <a:rPr lang="pt-BR" sz="1200" dirty="0" smtClean="0"/>
              <a:t>em dinamômetro </a:t>
            </a:r>
            <a:r>
              <a:rPr lang="pt-BR" sz="1200" dirty="0"/>
              <a:t>de chassis, para diferentes perfis de velocidade, foi relacionado o nível de</a:t>
            </a:r>
            <a:br>
              <a:rPr lang="pt-BR" sz="1200" dirty="0"/>
            </a:br>
            <a:r>
              <a:rPr lang="pt-BR" sz="1200" dirty="0"/>
              <a:t>emissão médio (em g</a:t>
            </a:r>
            <a:r>
              <a:rPr lang="pt-BR" sz="1200" i="1" dirty="0"/>
              <a:t>/</a:t>
            </a:r>
            <a:r>
              <a:rPr lang="pt-BR" sz="1200" dirty="0"/>
              <a:t>km) com a velocidade média de circulação</a:t>
            </a:r>
            <a:r>
              <a:rPr lang="pt-BR" sz="1200" dirty="0" smtClean="0"/>
              <a:t> 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3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884" y="329031"/>
            <a:ext cx="10515600" cy="1325563"/>
          </a:xfrm>
        </p:spPr>
        <p:txBody>
          <a:bodyPr/>
          <a:lstStyle/>
          <a:p>
            <a:r>
              <a:rPr lang="pt-BR" dirty="0" smtClean="0"/>
              <a:t>Frota circulante de ônibus 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4085" y="5354053"/>
            <a:ext cx="584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Frota circulante de ônibus no Brasil (Sindipeças, 2019). Idade média: 10.17 anos.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2" y="1234747"/>
            <a:ext cx="6295238" cy="4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1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das emissões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766011" y="4616951"/>
            <a:ext cx="7283116" cy="1868070"/>
          </a:xfrm>
        </p:spPr>
        <p:txBody>
          <a:bodyPr/>
          <a:lstStyle/>
          <a:p>
            <a:r>
              <a:rPr lang="pt-BR" dirty="0" smtClean="0"/>
              <a:t>Fator de emissão (FE)</a:t>
            </a:r>
            <a:endParaRPr lang="pt-BR" sz="1600" dirty="0" smtClean="0"/>
          </a:p>
          <a:p>
            <a:pPr marL="0" indent="0">
              <a:buNone/>
            </a:pPr>
            <a:r>
              <a:rPr lang="pt-BR" sz="1600" dirty="0" smtClean="0"/>
              <a:t>Fonte nacional: CETESB</a:t>
            </a:r>
          </a:p>
          <a:p>
            <a:pPr marL="0" indent="0">
              <a:buNone/>
            </a:pPr>
            <a:r>
              <a:rPr lang="pt-BR" sz="1600" dirty="0" smtClean="0"/>
              <a:t>Comportamento da variação do FE em função da velocidade: Modelo COPERT</a:t>
            </a:r>
            <a:endParaRPr lang="pt-BR" dirty="0" smtClean="0"/>
          </a:p>
        </p:txBody>
      </p:sp>
      <p:sp>
        <p:nvSpPr>
          <p:cNvPr id="6" name="Espaço Reservado para Conteúdo 4"/>
          <p:cNvSpPr txBox="1">
            <a:spLocks/>
          </p:cNvSpPr>
          <p:nvPr/>
        </p:nvSpPr>
        <p:spPr>
          <a:xfrm>
            <a:off x="774032" y="2760077"/>
            <a:ext cx="7283116" cy="1868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Emissões = </a:t>
            </a:r>
            <a:r>
              <a:rPr lang="pt-BR" dirty="0" err="1" smtClean="0"/>
              <a:t>total_fleet</a:t>
            </a:r>
            <a:r>
              <a:rPr lang="pt-BR" dirty="0" smtClean="0"/>
              <a:t> x </a:t>
            </a:r>
            <a:r>
              <a:rPr lang="pt-BR" dirty="0" err="1" smtClean="0"/>
              <a:t>street_length</a:t>
            </a:r>
            <a:r>
              <a:rPr lang="pt-BR" dirty="0" smtClean="0"/>
              <a:t> x FE(v)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dirty="0" err="1" smtClean="0"/>
              <a:t>Total_fleet</a:t>
            </a:r>
            <a:r>
              <a:rPr lang="pt-BR" sz="1600" dirty="0" smtClean="0"/>
              <a:t>: frota circulante na via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dirty="0" err="1" smtClean="0"/>
              <a:t>Street_length</a:t>
            </a:r>
            <a:r>
              <a:rPr lang="pt-BR" sz="1600" dirty="0" smtClean="0"/>
              <a:t>: distancia do seguimento da via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dirty="0" smtClean="0"/>
              <a:t>FE(v): fator de emissão dependente da velocidade</a:t>
            </a:r>
            <a:endParaRPr lang="pt-BR" sz="1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06116" y="1828798"/>
            <a:ext cx="671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As estimativa das emissões são realizadas através da ferramenta VEIN (pacote em R para inventário de emissões veiculares)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57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Primeiras estimativas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22184"/>
              </p:ext>
            </p:extLst>
          </p:nvPr>
        </p:nvGraphicFramePr>
        <p:xfrm>
          <a:off x="913063" y="1730318"/>
          <a:ext cx="81280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Município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r>
                        <a:rPr lang="pt-BR" baseline="0" dirty="0" smtClean="0"/>
                        <a:t> de linhas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Ano médio da frota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Data</a:t>
                      </a:r>
                      <a:r>
                        <a:rPr lang="pt-BR" baseline="0" dirty="0" smtClean="0"/>
                        <a:t> do GFTS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São Paulo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1917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Out/2019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Curitiba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Out/2019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Fortaleza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570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Out/2019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ítulo 1"/>
          <p:cNvSpPr txBox="1">
            <a:spLocks/>
          </p:cNvSpPr>
          <p:nvPr/>
        </p:nvSpPr>
        <p:spPr>
          <a:xfrm>
            <a:off x="822158" y="2983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Cenários</a:t>
            </a: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89031"/>
              </p:ext>
            </p:extLst>
          </p:nvPr>
        </p:nvGraphicFramePr>
        <p:xfrm>
          <a:off x="897021" y="4000276"/>
          <a:ext cx="10208125" cy="229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23083"/>
                <a:gridCol w="1722621"/>
                <a:gridCol w="1479171"/>
                <a:gridCol w="2389171"/>
                <a:gridCol w="169407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Cenários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Município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r>
                        <a:rPr lang="pt-BR" baseline="0" dirty="0" smtClean="0"/>
                        <a:t> de linhas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Ano médio da frota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Data</a:t>
                      </a:r>
                      <a:r>
                        <a:rPr lang="pt-BR" baseline="0" dirty="0" smtClean="0"/>
                        <a:t> do GFTS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Atual</a:t>
                      </a:r>
                      <a:endParaRPr lang="pt-B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Curitiba</a:t>
                      </a:r>
                      <a:endParaRPr lang="pt-BR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509/714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2009</a:t>
                      </a:r>
                      <a:endParaRPr lang="pt-BR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pt-BR" dirty="0" smtClean="0"/>
                        <a:t>Out/2019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Frota renovada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2017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Eletrificaçã</a:t>
                      </a:r>
                      <a:r>
                        <a:rPr lang="pt-BR" baseline="0" dirty="0" smtClean="0"/>
                        <a:t>o da frota nos corredores de alto performance</a:t>
                      </a:r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2009</a:t>
                      </a:r>
                      <a:endParaRPr lang="pt-B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3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Total emissões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155090"/>
              </p:ext>
            </p:extLst>
          </p:nvPr>
        </p:nvGraphicFramePr>
        <p:xfrm>
          <a:off x="847492" y="1556776"/>
          <a:ext cx="10224386" cy="357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9523"/>
                <a:gridCol w="959005"/>
                <a:gridCol w="1225575"/>
                <a:gridCol w="1404701"/>
                <a:gridCol w="1404701"/>
                <a:gridCol w="1456571"/>
                <a:gridCol w="174431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Município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</a:t>
                      </a:r>
                      <a:r>
                        <a:rPr lang="pt-BR" baseline="0" dirty="0" smtClean="0"/>
                        <a:t> </a:t>
                      </a:r>
                      <a:br>
                        <a:rPr lang="pt-BR" baseline="0" dirty="0" smtClean="0"/>
                      </a:br>
                      <a:r>
                        <a:rPr lang="pt-BR" baseline="0" dirty="0" smtClean="0"/>
                        <a:t>(t/dia)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NOx</a:t>
                      </a:r>
                      <a:r>
                        <a:rPr lang="pt-BR" baseline="0" dirty="0" smtClean="0"/>
                        <a:t> </a:t>
                      </a:r>
                      <a:r>
                        <a:rPr lang="pt-BR" baseline="0" dirty="0" smtClean="0"/>
                        <a:t/>
                      </a:r>
                      <a:br>
                        <a:rPr lang="pt-BR" baseline="0" dirty="0" smtClean="0"/>
                      </a:br>
                      <a:r>
                        <a:rPr lang="pt-BR" baseline="0" dirty="0" smtClean="0"/>
                        <a:t>(</a:t>
                      </a:r>
                      <a:r>
                        <a:rPr lang="pt-BR" baseline="0" dirty="0" smtClean="0"/>
                        <a:t>t/dia)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MP </a:t>
                      </a:r>
                      <a:br>
                        <a:rPr lang="pt-BR" dirty="0" smtClean="0"/>
                      </a:br>
                      <a:r>
                        <a:rPr lang="pt-BR" dirty="0" smtClean="0"/>
                        <a:t>(kg/dia</a:t>
                      </a:r>
                      <a:r>
                        <a:rPr lang="pt-BR" dirty="0" smtClean="0"/>
                        <a:t>)</a:t>
                      </a:r>
                    </a:p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NMHC</a:t>
                      </a:r>
                    </a:p>
                    <a:p>
                      <a:pPr algn="ctr"/>
                      <a:r>
                        <a:rPr lang="pt-BR" dirty="0" smtClean="0"/>
                        <a:t> (t/dia)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CO</a:t>
                      </a:r>
                      <a:r>
                        <a:rPr lang="pt-BR" sz="1200" dirty="0" smtClean="0"/>
                        <a:t>2</a:t>
                      </a:r>
                      <a:r>
                        <a:rPr lang="pt-BR" dirty="0" smtClean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aseline="0" dirty="0" smtClean="0"/>
                        <a:t>(mil t/dia)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CH</a:t>
                      </a:r>
                      <a:r>
                        <a:rPr lang="pt-BR" sz="1200" dirty="0" smtClean="0"/>
                        <a:t>4</a:t>
                      </a:r>
                      <a:r>
                        <a:rPr lang="pt-BR" baseline="0" dirty="0" smtClean="0"/>
                        <a:t> </a:t>
                      </a:r>
                    </a:p>
                    <a:p>
                      <a:pPr algn="ctr"/>
                      <a:r>
                        <a:rPr lang="pt-BR" baseline="0" dirty="0" smtClean="0"/>
                        <a:t>(kg/dia)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São Paulo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18.23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325.06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122.94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312211.8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7663.21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0.65</a:t>
                      </a:r>
                    </a:p>
                  </a:txBody>
                  <a:tcPr marL="47625" marR="47625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Fortaleza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4.48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80.31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29.03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75143.27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2065.52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0.14</a:t>
                      </a:r>
                    </a:p>
                  </a:txBody>
                  <a:tcPr marL="47625" marR="47625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Curitiba (Frota 2009)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>
                          <a:effectLst/>
                        </a:rPr>
                        <a:t>1.45</a:t>
                      </a:r>
                      <a:endParaRPr lang="pt-BR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25.56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9.22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24179.96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667.96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0.12</a:t>
                      </a:r>
                    </a:p>
                  </a:txBody>
                  <a:tcPr marL="47625" marR="47625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Curitiba (EV</a:t>
                      </a:r>
                      <a:r>
                        <a:rPr lang="pt-BR" baseline="0" dirty="0" smtClean="0"/>
                        <a:t> nos corredores)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1.31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23.08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8.33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21816.43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602.49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0.12</a:t>
                      </a:r>
                    </a:p>
                  </a:txBody>
                  <a:tcPr marL="47625" marR="47625" marT="38100" marB="381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Curitiba (Frota 2017)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0.09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2.7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>
                          <a:effectLst/>
                        </a:rPr>
                        <a:t>0.21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214.98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627.63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0.11</a:t>
                      </a:r>
                    </a:p>
                  </a:txBody>
                  <a:tcPr marL="47625" marR="47625" marT="38100" marB="38100" anchor="ctr"/>
                </a:tc>
              </a:tr>
            </a:tbl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29965" y="5650571"/>
            <a:ext cx="3446456" cy="553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&gt;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vein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::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ef_cetesb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("NMHC",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year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 = 2009,veh="UB")[1] 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0.2312142 [g/km] 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&gt; 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vein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::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ef_cetesb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("NMHC",</a:t>
            </a:r>
            <a:r>
              <a:rPr kumimoji="0" lang="pt-BR" altLang="pt-BR" sz="900" b="0" i="0" u="none" strike="noStrike" cap="none" normalizeH="0" baseline="0" dirty="0" err="1" smtClean="0">
                <a:ln>
                  <a:noFill/>
                </a:ln>
                <a:effectLst/>
                <a:latin typeface="Lucida Console" panose="020B0609040504020204" pitchFamily="49" charset="0"/>
              </a:rPr>
              <a:t>year</a:t>
            </a: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 = 2017,veh="UB")[1] </a:t>
            </a:r>
            <a:br>
              <a:rPr kumimoji="0" lang="pt-BR" altLang="pt-BR" sz="9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</a:br>
            <a:r>
              <a:rPr kumimoji="0" lang="pt-BR" altLang="pt-BR" sz="900" b="0" i="0" u="none" strike="noStrike" cap="none" normalizeH="0" baseline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0.02148051 [g/km] # 8.7% do</a:t>
            </a:r>
            <a:r>
              <a:rPr kumimoji="0" lang="pt-BR" altLang="pt-BR" sz="900" b="0" i="0" u="none" strike="noStrike" cap="none" normalizeH="0" dirty="0" smtClean="0">
                <a:ln>
                  <a:noFill/>
                </a:ln>
                <a:effectLst/>
                <a:latin typeface="Lucida Console" panose="020B0609040504020204" pitchFamily="49" charset="0"/>
              </a:rPr>
              <a:t> valor acima</a:t>
            </a:r>
            <a:endParaRPr kumimoji="0" lang="pt-BR" altLang="pt-BR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28442" y="5257801"/>
            <a:ext cx="7839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 razão se dá pelo aumento do fator de emissão do NMHC para frota mais antiga. 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6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Total emissões (comentários)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124" y="2066925"/>
            <a:ext cx="4510171" cy="22621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00100" y="1666875"/>
            <a:ext cx="964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As emissões vem diminuindo para Hidrocarbonetos </a:t>
            </a:r>
            <a:r>
              <a:rPr lang="pt-BR" dirty="0" err="1" smtClean="0"/>
              <a:t>não-metano</a:t>
            </a:r>
            <a:r>
              <a:rPr lang="pt-BR" dirty="0" smtClean="0"/>
              <a:t>, conforme Inventário da CETESB.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267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551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Lucida Console</vt:lpstr>
      <vt:lpstr>Source Code Pro</vt:lpstr>
      <vt:lpstr>Tema do Office</vt:lpstr>
      <vt:lpstr>Estimativas das emissões de ônibus das capitais brasileiras</vt:lpstr>
      <vt:lpstr>Emissões veiculares - tipos</vt:lpstr>
      <vt:lpstr>Método de ensaio - Fatores de emissão</vt:lpstr>
      <vt:lpstr>Fatores de emissão – Regulamentação</vt:lpstr>
      <vt:lpstr>Frota circulante de ônibus </vt:lpstr>
      <vt:lpstr>Modelagem das emissões</vt:lpstr>
      <vt:lpstr>Primeiras estimativas</vt:lpstr>
      <vt:lpstr>Total emissões</vt:lpstr>
      <vt:lpstr>Total emissões (comentários)</vt:lpstr>
      <vt:lpstr>Fortaleza</vt:lpstr>
      <vt:lpstr>São Paulo</vt:lpstr>
      <vt:lpstr>Curitiba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Pedro Bazzo Vieira</dc:creator>
  <cp:lastModifiedBy>Joao Pedro Bazzo Vieira</cp:lastModifiedBy>
  <cp:revision>39</cp:revision>
  <dcterms:created xsi:type="dcterms:W3CDTF">2019-11-22T14:22:00Z</dcterms:created>
  <dcterms:modified xsi:type="dcterms:W3CDTF">2019-11-25T21:45:01Z</dcterms:modified>
</cp:coreProperties>
</file>