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Source Sans Pro" panose="020B0503030403020204" pitchFamily="34" charset="0"/>
      <p:regular r:id="rId4"/>
      <p:bold r:id="rId5"/>
    </p:embeddedFont>
    <p:embeddedFont>
      <p:font typeface="Source Sans Pro Bold"/>
      <p:regular r:id="rId6"/>
    </p:embeddedFont>
    <p:embeddedFont>
      <p:font typeface="Source Sans Pro Bold Italics"/>
      <p:regular r:id="rId7"/>
    </p:embeddedFont>
    <p:embeddedFont>
      <p:font typeface="Source Sans Pro Italics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.ipea.gov.br/bases#catalog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intranet.ipea.gov.br/?id=1.4.25.4#basesrestrita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github.com/ipeadata-lab/rais_benchmark/tree/main/benchmark_202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github.com/tidyverse/dbplyr/" TargetMode="External"/><Relationship Id="rId5" Type="http://schemas.openxmlformats.org/officeDocument/2006/relationships/hyperlink" Target="https://arrow.apache.org/docs/r/" TargetMode="External"/><Relationship Id="rId10" Type="http://schemas.openxmlformats.org/officeDocument/2006/relationships/hyperlink" Target="https://github.com/tidyverse/duckplyr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Uma imagem com círculo, Gráficos, escuridão, noite  Descrição gerada automaticamente"/>
          <p:cNvSpPr/>
          <p:nvPr/>
        </p:nvSpPr>
        <p:spPr>
          <a:xfrm>
            <a:off x="14814387" y="-697781"/>
            <a:ext cx="4193495" cy="2358841"/>
          </a:xfrm>
          <a:custGeom>
            <a:avLst/>
            <a:gdLst/>
            <a:ahLst/>
            <a:cxnLst/>
            <a:rect l="l" t="t" r="r" b="b"/>
            <a:pathLst>
              <a:path w="4193495" h="2358841">
                <a:moveTo>
                  <a:pt x="0" y="0"/>
                </a:moveTo>
                <a:lnTo>
                  <a:pt x="4193495" y="0"/>
                </a:lnTo>
                <a:lnTo>
                  <a:pt x="4193495" y="2358841"/>
                </a:lnTo>
                <a:lnTo>
                  <a:pt x="0" y="23588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" r="-5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9105900" y="990600"/>
            <a:ext cx="8597432" cy="7469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6"/>
              </a:lnSpc>
            </a:pPr>
            <a:r>
              <a:rPr lang="en-US" sz="3550" b="1">
                <a:solidFill>
                  <a:srgbClr val="437D9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Servidores estatísticos</a:t>
            </a:r>
          </a:p>
          <a:p>
            <a:pPr algn="l">
              <a:lnSpc>
                <a:spcPts val="1612"/>
              </a:lnSpc>
            </a:pPr>
            <a:r>
              <a:rPr lang="en-US" sz="1343" b="1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Servidores de alta capacidade </a:t>
            </a:r>
            <a:r>
              <a:rPr lang="en-US" sz="1343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</a:t>
            </a:r>
            <a:r>
              <a:rPr lang="en-US" sz="1343" b="1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343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softwares para processamento de dados:</a:t>
            </a:r>
          </a:p>
          <a:p>
            <a:pPr algn="l">
              <a:lnSpc>
                <a:spcPts val="1509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509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509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509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509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372"/>
              </a:lnSpc>
            </a:pPr>
            <a:endParaRPr lang="en-US" sz="1343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Como acessar? 1) Solicitar acesso por e-pedidos de TI; 2)  Estar na rede-Ipea (PC ou conexaoVPN); 3) Acesso remoto ao servidor. </a:t>
            </a:r>
          </a:p>
          <a:p>
            <a:pPr algn="l">
              <a:lnSpc>
                <a:spcPts val="4685"/>
              </a:lnSpc>
            </a:pPr>
            <a:r>
              <a:rPr lang="en-US" sz="3549" b="1">
                <a:solidFill>
                  <a:srgbClr val="437D9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Bases de dados</a:t>
            </a:r>
          </a:p>
          <a:p>
            <a:pPr algn="l">
              <a:lnSpc>
                <a:spcPts val="1372"/>
              </a:lnSpc>
            </a:pPr>
            <a:r>
              <a:rPr lang="en-US" sz="11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143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Quais são as bases disponíveis? Veja o catálogo na </a:t>
            </a:r>
            <a:r>
              <a:rPr lang="en-US" sz="1143" u="sng">
                <a:solidFill>
                  <a:srgbClr val="024669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tooltip="http://intranet.ipea.gov.br/bases#catalogo"/>
              </a:rPr>
              <a:t>Intranet</a:t>
            </a:r>
            <a:r>
              <a:rPr lang="en-US" sz="1143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-US" sz="1143" b="1" i="1">
                <a:solidFill>
                  <a:srgbClr val="4C4C4C"/>
                </a:solidFill>
                <a:latin typeface="Source Sans Pro Bold Italics"/>
                <a:ea typeface="Source Sans Pro Bold Italics"/>
                <a:cs typeface="Source Sans Pro Bold Italics"/>
                <a:sym typeface="Source Sans Pro Bold Italics"/>
              </a:rPr>
              <a:t>                                                                      </a:t>
            </a: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372"/>
              </a:lnSpc>
            </a:pPr>
            <a:r>
              <a:rPr lang="en-US" sz="1143" b="1" i="1">
                <a:solidFill>
                  <a:srgbClr val="4C4C4C"/>
                </a:solidFill>
                <a:latin typeface="Source Sans Pro Bold Italics"/>
                <a:ea typeface="Source Sans Pro Bold Italics"/>
                <a:cs typeface="Source Sans Pro Bold Italics"/>
                <a:sym typeface="Source Sans Pro Bold Italics"/>
              </a:rPr>
              <a:t>                                                                  </a:t>
            </a: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372"/>
              </a:lnSpc>
            </a:pPr>
            <a:endParaRPr lang="en-US" sz="1143" b="1" i="1">
              <a:solidFill>
                <a:srgbClr val="4C4C4C"/>
              </a:solidFill>
              <a:latin typeface="Source Sans Pro Bold Italics"/>
              <a:ea typeface="Source Sans Pro Bold Italics"/>
              <a:cs typeface="Source Sans Pro Bold Italics"/>
              <a:sym typeface="Source Sans Pro Bold Italics"/>
            </a:endParaRPr>
          </a:p>
          <a:p>
            <a:pPr algn="l">
              <a:lnSpc>
                <a:spcPts val="1612"/>
              </a:lnSpc>
            </a:pPr>
            <a:r>
              <a:rPr lang="en-US" sz="1343" b="1">
                <a:solidFill>
                  <a:srgbClr val="437D9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Arquitetura das pastas de dados (storage6)</a:t>
            </a: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versões originais das bases de dados ficam na pasta storage6/dados. Para dados sigilosos, explore a documentação mesmo antes de solicitar acesso </a:t>
            </a:r>
            <a:r>
              <a:rPr lang="en-US" sz="1343" i="1">
                <a:solidFill>
                  <a:srgbClr val="000000"/>
                </a:solidFill>
                <a:latin typeface="Source Sans Pro Italics"/>
                <a:ea typeface="Source Sans Pro Italics"/>
                <a:cs typeface="Source Sans Pro Italics"/>
                <a:sym typeface="Source Sans Pro Italics"/>
              </a:rPr>
              <a:t>(</a:t>
            </a:r>
            <a:r>
              <a:rPr lang="en-US" sz="1343" u="sng">
                <a:solidFill>
                  <a:srgbClr val="024669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 tooltip="http://intranet.ipea.gov.br/?id=1.4.25.4#basesrestritas"/>
              </a:rPr>
              <a:t>Saiba como solicitar acesso a bases restritas</a:t>
            </a:r>
            <a:r>
              <a:rPr lang="en-US" sz="1343">
                <a:solidFill>
                  <a:srgbClr val="01466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  <a:r>
              <a:rPr lang="en-US" sz="1343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352128" y="1913396"/>
            <a:ext cx="5076787" cy="2499040"/>
            <a:chOff x="0" y="0"/>
            <a:chExt cx="6769049" cy="333205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43872"/>
              <a:ext cx="1282864" cy="455982"/>
              <a:chOff x="0" y="0"/>
              <a:chExt cx="520048" cy="18484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20048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520048" h="184846">
                    <a:moveTo>
                      <a:pt x="0" y="0"/>
                    </a:moveTo>
                    <a:lnTo>
                      <a:pt x="520048" y="0"/>
                    </a:lnTo>
                    <a:lnTo>
                      <a:pt x="520048" y="184846"/>
                    </a:lnTo>
                    <a:lnTo>
                      <a:pt x="0" y="184846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520048" cy="203896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0"/>
              <a:ext cx="1284000" cy="434661"/>
              <a:chOff x="0" y="0"/>
              <a:chExt cx="520508" cy="17620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20508" cy="176203"/>
              </a:xfrm>
              <a:custGeom>
                <a:avLst/>
                <a:gdLst/>
                <a:ahLst/>
                <a:cxnLst/>
                <a:rect l="l" t="t" r="r" b="b"/>
                <a:pathLst>
                  <a:path w="520508" h="176203">
                    <a:moveTo>
                      <a:pt x="0" y="0"/>
                    </a:moveTo>
                    <a:lnTo>
                      <a:pt x="520508" y="0"/>
                    </a:lnTo>
                    <a:lnTo>
                      <a:pt x="520508" y="176203"/>
                    </a:lnTo>
                    <a:lnTo>
                      <a:pt x="0" y="176203"/>
                    </a:lnTo>
                    <a:close/>
                  </a:path>
                </a:pathLst>
              </a:custGeom>
              <a:solidFill>
                <a:srgbClr val="437D94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520508" cy="195253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1422102" y="543872"/>
              <a:ext cx="1688743" cy="455982"/>
              <a:chOff x="0" y="0"/>
              <a:chExt cx="684583" cy="18484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84583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684583" h="184846">
                    <a:moveTo>
                      <a:pt x="0" y="0"/>
                    </a:moveTo>
                    <a:lnTo>
                      <a:pt x="684583" y="0"/>
                    </a:lnTo>
                    <a:lnTo>
                      <a:pt x="684583" y="184846"/>
                    </a:lnTo>
                    <a:lnTo>
                      <a:pt x="0" y="184846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684583" cy="203896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1422102" y="0"/>
              <a:ext cx="1692107" cy="434661"/>
              <a:chOff x="0" y="0"/>
              <a:chExt cx="685947" cy="17620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85947" cy="176203"/>
              </a:xfrm>
              <a:custGeom>
                <a:avLst/>
                <a:gdLst/>
                <a:ahLst/>
                <a:cxnLst/>
                <a:rect l="l" t="t" r="r" b="b"/>
                <a:pathLst>
                  <a:path w="685947" h="176203">
                    <a:moveTo>
                      <a:pt x="0" y="0"/>
                    </a:moveTo>
                    <a:lnTo>
                      <a:pt x="685947" y="0"/>
                    </a:lnTo>
                    <a:lnTo>
                      <a:pt x="685947" y="176203"/>
                    </a:lnTo>
                    <a:lnTo>
                      <a:pt x="0" y="176203"/>
                    </a:lnTo>
                    <a:close/>
                  </a:path>
                </a:pathLst>
              </a:custGeom>
              <a:solidFill>
                <a:srgbClr val="437D94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685947" cy="195253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233088" y="542436"/>
              <a:ext cx="1711001" cy="457417"/>
              <a:chOff x="0" y="0"/>
              <a:chExt cx="693606" cy="185428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93606" cy="185428"/>
              </a:xfrm>
              <a:custGeom>
                <a:avLst/>
                <a:gdLst/>
                <a:ahLst/>
                <a:cxnLst/>
                <a:rect l="l" t="t" r="r" b="b"/>
                <a:pathLst>
                  <a:path w="693606" h="185428">
                    <a:moveTo>
                      <a:pt x="0" y="0"/>
                    </a:moveTo>
                    <a:lnTo>
                      <a:pt x="693606" y="0"/>
                    </a:lnTo>
                    <a:lnTo>
                      <a:pt x="693606" y="185428"/>
                    </a:lnTo>
                    <a:lnTo>
                      <a:pt x="0" y="185428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693606" cy="204478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3233088" y="0"/>
              <a:ext cx="1711001" cy="434661"/>
              <a:chOff x="0" y="0"/>
              <a:chExt cx="693606" cy="17620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93606" cy="176203"/>
              </a:xfrm>
              <a:custGeom>
                <a:avLst/>
                <a:gdLst/>
                <a:ahLst/>
                <a:cxnLst/>
                <a:rect l="l" t="t" r="r" b="b"/>
                <a:pathLst>
                  <a:path w="693606" h="176203">
                    <a:moveTo>
                      <a:pt x="0" y="0"/>
                    </a:moveTo>
                    <a:lnTo>
                      <a:pt x="693606" y="0"/>
                    </a:lnTo>
                    <a:lnTo>
                      <a:pt x="693606" y="176203"/>
                    </a:lnTo>
                    <a:lnTo>
                      <a:pt x="0" y="176203"/>
                    </a:lnTo>
                    <a:close/>
                  </a:path>
                </a:pathLst>
              </a:custGeom>
              <a:solidFill>
                <a:srgbClr val="437D94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19050"/>
                <a:ext cx="693606" cy="195253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091934" y="542436"/>
              <a:ext cx="1677115" cy="457417"/>
              <a:chOff x="0" y="0"/>
              <a:chExt cx="679869" cy="18542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79869" cy="185428"/>
              </a:xfrm>
              <a:custGeom>
                <a:avLst/>
                <a:gdLst/>
                <a:ahLst/>
                <a:cxnLst/>
                <a:rect l="l" t="t" r="r" b="b"/>
                <a:pathLst>
                  <a:path w="679869" h="185428">
                    <a:moveTo>
                      <a:pt x="0" y="0"/>
                    </a:moveTo>
                    <a:lnTo>
                      <a:pt x="679869" y="0"/>
                    </a:lnTo>
                    <a:lnTo>
                      <a:pt x="679869" y="185428"/>
                    </a:lnTo>
                    <a:lnTo>
                      <a:pt x="0" y="185428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19050"/>
                <a:ext cx="679869" cy="204478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5082191" y="0"/>
              <a:ext cx="1686858" cy="434661"/>
              <a:chOff x="0" y="0"/>
              <a:chExt cx="683819" cy="176203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83819" cy="176203"/>
              </a:xfrm>
              <a:custGeom>
                <a:avLst/>
                <a:gdLst/>
                <a:ahLst/>
                <a:cxnLst/>
                <a:rect l="l" t="t" r="r" b="b"/>
                <a:pathLst>
                  <a:path w="683819" h="176203">
                    <a:moveTo>
                      <a:pt x="0" y="0"/>
                    </a:moveTo>
                    <a:lnTo>
                      <a:pt x="683819" y="0"/>
                    </a:lnTo>
                    <a:lnTo>
                      <a:pt x="683819" y="176203"/>
                    </a:lnTo>
                    <a:lnTo>
                      <a:pt x="0" y="176203"/>
                    </a:lnTo>
                    <a:close/>
                  </a:path>
                </a:pathLst>
              </a:custGeom>
              <a:solidFill>
                <a:srgbClr val="437D94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683819" cy="195253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0" y="1108801"/>
              <a:ext cx="1282864" cy="455982"/>
              <a:chOff x="0" y="0"/>
              <a:chExt cx="520048" cy="184846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520048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520048" h="184846">
                    <a:moveTo>
                      <a:pt x="0" y="0"/>
                    </a:moveTo>
                    <a:lnTo>
                      <a:pt x="520048" y="0"/>
                    </a:lnTo>
                    <a:lnTo>
                      <a:pt x="520048" y="184846"/>
                    </a:lnTo>
                    <a:lnTo>
                      <a:pt x="0" y="184846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19050"/>
                <a:ext cx="520048" cy="203896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422102" y="1108801"/>
              <a:ext cx="1688743" cy="455982"/>
              <a:chOff x="0" y="0"/>
              <a:chExt cx="684583" cy="184846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684583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684583" h="184846">
                    <a:moveTo>
                      <a:pt x="0" y="0"/>
                    </a:moveTo>
                    <a:lnTo>
                      <a:pt x="684583" y="0"/>
                    </a:lnTo>
                    <a:lnTo>
                      <a:pt x="684583" y="184846"/>
                    </a:lnTo>
                    <a:lnTo>
                      <a:pt x="0" y="184846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19050"/>
                <a:ext cx="684583" cy="203896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3233088" y="1107365"/>
              <a:ext cx="1711001" cy="457417"/>
              <a:chOff x="0" y="0"/>
              <a:chExt cx="693606" cy="185428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93606" cy="185428"/>
              </a:xfrm>
              <a:custGeom>
                <a:avLst/>
                <a:gdLst/>
                <a:ahLst/>
                <a:cxnLst/>
                <a:rect l="l" t="t" r="r" b="b"/>
                <a:pathLst>
                  <a:path w="693606" h="185428">
                    <a:moveTo>
                      <a:pt x="0" y="0"/>
                    </a:moveTo>
                    <a:lnTo>
                      <a:pt x="693606" y="0"/>
                    </a:lnTo>
                    <a:lnTo>
                      <a:pt x="693606" y="185428"/>
                    </a:lnTo>
                    <a:lnTo>
                      <a:pt x="0" y="185428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-19050"/>
                <a:ext cx="693606" cy="204478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5091934" y="1107365"/>
              <a:ext cx="1677115" cy="457417"/>
              <a:chOff x="0" y="0"/>
              <a:chExt cx="679869" cy="185428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679869" cy="185428"/>
              </a:xfrm>
              <a:custGeom>
                <a:avLst/>
                <a:gdLst/>
                <a:ahLst/>
                <a:cxnLst/>
                <a:rect l="l" t="t" r="r" b="b"/>
                <a:pathLst>
                  <a:path w="679869" h="185428">
                    <a:moveTo>
                      <a:pt x="0" y="0"/>
                    </a:moveTo>
                    <a:lnTo>
                      <a:pt x="679869" y="0"/>
                    </a:lnTo>
                    <a:lnTo>
                      <a:pt x="679869" y="185428"/>
                    </a:lnTo>
                    <a:lnTo>
                      <a:pt x="0" y="185428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-19050"/>
                <a:ext cx="679869" cy="204478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0" y="1697588"/>
              <a:ext cx="1282864" cy="455982"/>
              <a:chOff x="0" y="0"/>
              <a:chExt cx="520048" cy="184846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520048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520048" h="184846">
                    <a:moveTo>
                      <a:pt x="0" y="0"/>
                    </a:moveTo>
                    <a:lnTo>
                      <a:pt x="520048" y="0"/>
                    </a:lnTo>
                    <a:lnTo>
                      <a:pt x="520048" y="184846"/>
                    </a:lnTo>
                    <a:lnTo>
                      <a:pt x="0" y="184846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0" y="-19050"/>
                <a:ext cx="520048" cy="203896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1422102" y="1697588"/>
              <a:ext cx="1688743" cy="455982"/>
              <a:chOff x="0" y="0"/>
              <a:chExt cx="684583" cy="184846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684583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684583" h="184846">
                    <a:moveTo>
                      <a:pt x="0" y="0"/>
                    </a:moveTo>
                    <a:lnTo>
                      <a:pt x="684583" y="0"/>
                    </a:lnTo>
                    <a:lnTo>
                      <a:pt x="684583" y="184846"/>
                    </a:lnTo>
                    <a:lnTo>
                      <a:pt x="0" y="184846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0" y="-19050"/>
                <a:ext cx="684583" cy="203896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3233088" y="1696152"/>
              <a:ext cx="1711001" cy="457417"/>
              <a:chOff x="0" y="0"/>
              <a:chExt cx="693606" cy="185428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693606" cy="185428"/>
              </a:xfrm>
              <a:custGeom>
                <a:avLst/>
                <a:gdLst/>
                <a:ahLst/>
                <a:cxnLst/>
                <a:rect l="l" t="t" r="r" b="b"/>
                <a:pathLst>
                  <a:path w="693606" h="185428">
                    <a:moveTo>
                      <a:pt x="0" y="0"/>
                    </a:moveTo>
                    <a:lnTo>
                      <a:pt x="693606" y="0"/>
                    </a:lnTo>
                    <a:lnTo>
                      <a:pt x="693606" y="185428"/>
                    </a:lnTo>
                    <a:lnTo>
                      <a:pt x="0" y="185428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-19050"/>
                <a:ext cx="693606" cy="204478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5091934" y="1696152"/>
              <a:ext cx="1677115" cy="457417"/>
              <a:chOff x="0" y="0"/>
              <a:chExt cx="679869" cy="185428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679869" cy="185428"/>
              </a:xfrm>
              <a:custGeom>
                <a:avLst/>
                <a:gdLst/>
                <a:ahLst/>
                <a:cxnLst/>
                <a:rect l="l" t="t" r="r" b="b"/>
                <a:pathLst>
                  <a:path w="679869" h="185428">
                    <a:moveTo>
                      <a:pt x="0" y="0"/>
                    </a:moveTo>
                    <a:lnTo>
                      <a:pt x="679869" y="0"/>
                    </a:lnTo>
                    <a:lnTo>
                      <a:pt x="679869" y="185428"/>
                    </a:lnTo>
                    <a:lnTo>
                      <a:pt x="0" y="185428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0" y="-19050"/>
                <a:ext cx="679869" cy="204478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0" y="2293108"/>
              <a:ext cx="1282864" cy="455982"/>
              <a:chOff x="0" y="0"/>
              <a:chExt cx="520048" cy="184846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520048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520048" h="184846">
                    <a:moveTo>
                      <a:pt x="0" y="0"/>
                    </a:moveTo>
                    <a:lnTo>
                      <a:pt x="520048" y="0"/>
                    </a:lnTo>
                    <a:lnTo>
                      <a:pt x="520048" y="184846"/>
                    </a:lnTo>
                    <a:lnTo>
                      <a:pt x="0" y="184846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TextBox 55"/>
              <p:cNvSpPr txBox="1"/>
              <p:nvPr/>
            </p:nvSpPr>
            <p:spPr>
              <a:xfrm>
                <a:off x="0" y="-19050"/>
                <a:ext cx="520048" cy="203896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1422102" y="2293108"/>
              <a:ext cx="1688743" cy="455982"/>
              <a:chOff x="0" y="0"/>
              <a:chExt cx="684583" cy="184846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684583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684583" h="184846">
                    <a:moveTo>
                      <a:pt x="0" y="0"/>
                    </a:moveTo>
                    <a:lnTo>
                      <a:pt x="684583" y="0"/>
                    </a:lnTo>
                    <a:lnTo>
                      <a:pt x="684583" y="184846"/>
                    </a:lnTo>
                    <a:lnTo>
                      <a:pt x="0" y="184846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TextBox 58"/>
              <p:cNvSpPr txBox="1"/>
              <p:nvPr/>
            </p:nvSpPr>
            <p:spPr>
              <a:xfrm>
                <a:off x="0" y="-19050"/>
                <a:ext cx="684583" cy="203896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3233088" y="2291672"/>
              <a:ext cx="1711001" cy="457417"/>
              <a:chOff x="0" y="0"/>
              <a:chExt cx="693606" cy="185428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693606" cy="185428"/>
              </a:xfrm>
              <a:custGeom>
                <a:avLst/>
                <a:gdLst/>
                <a:ahLst/>
                <a:cxnLst/>
                <a:rect l="l" t="t" r="r" b="b"/>
                <a:pathLst>
                  <a:path w="693606" h="185428">
                    <a:moveTo>
                      <a:pt x="0" y="0"/>
                    </a:moveTo>
                    <a:lnTo>
                      <a:pt x="693606" y="0"/>
                    </a:lnTo>
                    <a:lnTo>
                      <a:pt x="693606" y="185428"/>
                    </a:lnTo>
                    <a:lnTo>
                      <a:pt x="0" y="185428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TextBox 61"/>
              <p:cNvSpPr txBox="1"/>
              <p:nvPr/>
            </p:nvSpPr>
            <p:spPr>
              <a:xfrm>
                <a:off x="0" y="-19050"/>
                <a:ext cx="693606" cy="204478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>
              <a:off x="5091934" y="2291672"/>
              <a:ext cx="1677115" cy="457417"/>
              <a:chOff x="0" y="0"/>
              <a:chExt cx="679869" cy="185428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679869" cy="185428"/>
              </a:xfrm>
              <a:custGeom>
                <a:avLst/>
                <a:gdLst/>
                <a:ahLst/>
                <a:cxnLst/>
                <a:rect l="l" t="t" r="r" b="b"/>
                <a:pathLst>
                  <a:path w="679869" h="185428">
                    <a:moveTo>
                      <a:pt x="0" y="0"/>
                    </a:moveTo>
                    <a:lnTo>
                      <a:pt x="679869" y="0"/>
                    </a:lnTo>
                    <a:lnTo>
                      <a:pt x="679869" y="185428"/>
                    </a:lnTo>
                    <a:lnTo>
                      <a:pt x="0" y="185428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TextBox 64"/>
              <p:cNvSpPr txBox="1"/>
              <p:nvPr/>
            </p:nvSpPr>
            <p:spPr>
              <a:xfrm>
                <a:off x="0" y="-19050"/>
                <a:ext cx="679869" cy="204478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>
              <a:off x="0" y="2876072"/>
              <a:ext cx="1282864" cy="455982"/>
              <a:chOff x="0" y="0"/>
              <a:chExt cx="520048" cy="184846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520048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520048" h="184846">
                    <a:moveTo>
                      <a:pt x="0" y="0"/>
                    </a:moveTo>
                    <a:lnTo>
                      <a:pt x="520048" y="0"/>
                    </a:lnTo>
                    <a:lnTo>
                      <a:pt x="520048" y="184846"/>
                    </a:lnTo>
                    <a:lnTo>
                      <a:pt x="0" y="184846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TextBox 67"/>
              <p:cNvSpPr txBox="1"/>
              <p:nvPr/>
            </p:nvSpPr>
            <p:spPr>
              <a:xfrm>
                <a:off x="0" y="-19050"/>
                <a:ext cx="520048" cy="203896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>
              <a:off x="1422102" y="2876072"/>
              <a:ext cx="1688743" cy="455982"/>
              <a:chOff x="0" y="0"/>
              <a:chExt cx="684583" cy="184846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684583" cy="184846"/>
              </a:xfrm>
              <a:custGeom>
                <a:avLst/>
                <a:gdLst/>
                <a:ahLst/>
                <a:cxnLst/>
                <a:rect l="l" t="t" r="r" b="b"/>
                <a:pathLst>
                  <a:path w="684583" h="184846">
                    <a:moveTo>
                      <a:pt x="0" y="0"/>
                    </a:moveTo>
                    <a:lnTo>
                      <a:pt x="684583" y="0"/>
                    </a:lnTo>
                    <a:lnTo>
                      <a:pt x="684583" y="184846"/>
                    </a:lnTo>
                    <a:lnTo>
                      <a:pt x="0" y="184846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TextBox 70"/>
              <p:cNvSpPr txBox="1"/>
              <p:nvPr/>
            </p:nvSpPr>
            <p:spPr>
              <a:xfrm>
                <a:off x="0" y="-19050"/>
                <a:ext cx="684583" cy="203896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>
              <a:off x="3233088" y="2874637"/>
              <a:ext cx="1711001" cy="457417"/>
              <a:chOff x="0" y="0"/>
              <a:chExt cx="693606" cy="185428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693606" cy="185428"/>
              </a:xfrm>
              <a:custGeom>
                <a:avLst/>
                <a:gdLst/>
                <a:ahLst/>
                <a:cxnLst/>
                <a:rect l="l" t="t" r="r" b="b"/>
                <a:pathLst>
                  <a:path w="693606" h="185428">
                    <a:moveTo>
                      <a:pt x="0" y="0"/>
                    </a:moveTo>
                    <a:lnTo>
                      <a:pt x="693606" y="0"/>
                    </a:lnTo>
                    <a:lnTo>
                      <a:pt x="693606" y="185428"/>
                    </a:lnTo>
                    <a:lnTo>
                      <a:pt x="0" y="185428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3" name="TextBox 73"/>
              <p:cNvSpPr txBox="1"/>
              <p:nvPr/>
            </p:nvSpPr>
            <p:spPr>
              <a:xfrm>
                <a:off x="0" y="-19050"/>
                <a:ext cx="693606" cy="204478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>
              <a:off x="5091934" y="2874637"/>
              <a:ext cx="1677115" cy="457417"/>
              <a:chOff x="0" y="0"/>
              <a:chExt cx="679869" cy="185428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679869" cy="185428"/>
              </a:xfrm>
              <a:custGeom>
                <a:avLst/>
                <a:gdLst/>
                <a:ahLst/>
                <a:cxnLst/>
                <a:rect l="l" t="t" r="r" b="b"/>
                <a:pathLst>
                  <a:path w="679869" h="185428">
                    <a:moveTo>
                      <a:pt x="0" y="0"/>
                    </a:moveTo>
                    <a:lnTo>
                      <a:pt x="679869" y="0"/>
                    </a:lnTo>
                    <a:lnTo>
                      <a:pt x="679869" y="185428"/>
                    </a:lnTo>
                    <a:lnTo>
                      <a:pt x="0" y="185428"/>
                    </a:lnTo>
                    <a:close/>
                  </a:path>
                </a:pathLst>
              </a:custGeom>
              <a:solidFill>
                <a:srgbClr val="437D94">
                  <a:alpha val="28627"/>
                </a:srgbClr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" name="TextBox 76"/>
              <p:cNvSpPr txBox="1"/>
              <p:nvPr/>
            </p:nvSpPr>
            <p:spPr>
              <a:xfrm>
                <a:off x="0" y="-19050"/>
                <a:ext cx="679869" cy="204478"/>
              </a:xfrm>
              <a:prstGeom prst="rect">
                <a:avLst/>
              </a:prstGeom>
            </p:spPr>
            <p:txBody>
              <a:bodyPr lIns="67235" tIns="67235" rIns="67235" bIns="67235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sp>
          <p:nvSpPr>
            <p:cNvPr id="77" name="TextBox 77"/>
            <p:cNvSpPr txBox="1"/>
            <p:nvPr/>
          </p:nvSpPr>
          <p:spPr>
            <a:xfrm>
              <a:off x="0" y="106497"/>
              <a:ext cx="1282864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 b="1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NOME</a:t>
              </a: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1422102" y="106497"/>
              <a:ext cx="1688743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 b="1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MEMÓRIA (GB)</a:t>
              </a: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3233088" y="106497"/>
              <a:ext cx="1711001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 b="1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CPU (GHZ)</a:t>
              </a:r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5082191" y="32711"/>
              <a:ext cx="1686858" cy="365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94"/>
                </a:lnSpc>
              </a:pPr>
              <a:r>
                <a:rPr lang="en-US" sz="853" b="1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SOFTWARES ESTATÍSTICOS</a:t>
              </a:r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1422102" y="648933"/>
              <a:ext cx="1685502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512</a:t>
              </a: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5091934" y="648933"/>
              <a:ext cx="1677115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r, python e stata</a:t>
              </a:r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3248947" y="648933"/>
              <a:ext cx="1695142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2,30</a:t>
              </a:r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0" y="656560"/>
              <a:ext cx="1284000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 b="1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bsb_stat1</a:t>
              </a:r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1422102" y="1213862"/>
              <a:ext cx="1685502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512</a:t>
              </a:r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5091934" y="1213862"/>
              <a:ext cx="1677115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r,  stata e debeaver</a:t>
              </a:r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3248947" y="1213862"/>
              <a:ext cx="1695142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2,30</a:t>
              </a:r>
            </a:p>
          </p:txBody>
        </p:sp>
        <p:sp>
          <p:nvSpPr>
            <p:cNvPr id="88" name="TextBox 88"/>
            <p:cNvSpPr txBox="1"/>
            <p:nvPr/>
          </p:nvSpPr>
          <p:spPr>
            <a:xfrm>
              <a:off x="0" y="1221489"/>
              <a:ext cx="1284000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 b="1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bsb_stat2</a:t>
              </a:r>
            </a:p>
          </p:txBody>
        </p:sp>
        <p:sp>
          <p:nvSpPr>
            <p:cNvPr id="89" name="TextBox 89"/>
            <p:cNvSpPr txBox="1"/>
            <p:nvPr/>
          </p:nvSpPr>
          <p:spPr>
            <a:xfrm>
              <a:off x="1422102" y="1802650"/>
              <a:ext cx="1685502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512</a:t>
              </a:r>
            </a:p>
          </p:txBody>
        </p:sp>
        <p:sp>
          <p:nvSpPr>
            <p:cNvPr id="90" name="TextBox 90"/>
            <p:cNvSpPr txBox="1"/>
            <p:nvPr/>
          </p:nvSpPr>
          <p:spPr>
            <a:xfrm>
              <a:off x="5091934" y="1802650"/>
              <a:ext cx="1677115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r,  stata e dbeaver</a:t>
              </a:r>
            </a:p>
          </p:txBody>
        </p:sp>
        <p:sp>
          <p:nvSpPr>
            <p:cNvPr id="91" name="TextBox 91"/>
            <p:cNvSpPr txBox="1"/>
            <p:nvPr/>
          </p:nvSpPr>
          <p:spPr>
            <a:xfrm>
              <a:off x="3248947" y="1802650"/>
              <a:ext cx="1695142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2,30</a:t>
              </a:r>
            </a:p>
          </p:txBody>
        </p:sp>
        <p:sp>
          <p:nvSpPr>
            <p:cNvPr id="92" name="TextBox 92"/>
            <p:cNvSpPr txBox="1"/>
            <p:nvPr/>
          </p:nvSpPr>
          <p:spPr>
            <a:xfrm>
              <a:off x="0" y="1810276"/>
              <a:ext cx="1284000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 b="1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bsb_stat3</a:t>
              </a:r>
            </a:p>
          </p:txBody>
        </p:sp>
        <p:sp>
          <p:nvSpPr>
            <p:cNvPr id="93" name="TextBox 93"/>
            <p:cNvSpPr txBox="1"/>
            <p:nvPr/>
          </p:nvSpPr>
          <p:spPr>
            <a:xfrm>
              <a:off x="1422102" y="2398169"/>
              <a:ext cx="1685502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512</a:t>
              </a:r>
            </a:p>
          </p:txBody>
        </p:sp>
        <p:sp>
          <p:nvSpPr>
            <p:cNvPr id="94" name="TextBox 94"/>
            <p:cNvSpPr txBox="1"/>
            <p:nvPr/>
          </p:nvSpPr>
          <p:spPr>
            <a:xfrm>
              <a:off x="5091934" y="2398169"/>
              <a:ext cx="1677115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r, python</a:t>
              </a:r>
            </a:p>
          </p:txBody>
        </p:sp>
        <p:sp>
          <p:nvSpPr>
            <p:cNvPr id="95" name="TextBox 95"/>
            <p:cNvSpPr txBox="1"/>
            <p:nvPr/>
          </p:nvSpPr>
          <p:spPr>
            <a:xfrm>
              <a:off x="3248947" y="2398169"/>
              <a:ext cx="1695142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3,80</a:t>
              </a:r>
            </a:p>
          </p:txBody>
        </p:sp>
        <p:sp>
          <p:nvSpPr>
            <p:cNvPr id="96" name="TextBox 96"/>
            <p:cNvSpPr txBox="1"/>
            <p:nvPr/>
          </p:nvSpPr>
          <p:spPr>
            <a:xfrm>
              <a:off x="0" y="2405795"/>
              <a:ext cx="1284000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 b="1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bsb_stat4</a:t>
              </a:r>
            </a:p>
          </p:txBody>
        </p:sp>
        <p:sp>
          <p:nvSpPr>
            <p:cNvPr id="97" name="TextBox 97"/>
            <p:cNvSpPr txBox="1"/>
            <p:nvPr/>
          </p:nvSpPr>
          <p:spPr>
            <a:xfrm>
              <a:off x="1422102" y="2981134"/>
              <a:ext cx="1685502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256</a:t>
              </a:r>
            </a:p>
          </p:txBody>
        </p:sp>
        <p:sp>
          <p:nvSpPr>
            <p:cNvPr id="98" name="TextBox 98"/>
            <p:cNvSpPr txBox="1"/>
            <p:nvPr/>
          </p:nvSpPr>
          <p:spPr>
            <a:xfrm>
              <a:off x="5091934" y="2981134"/>
              <a:ext cx="1677115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r,  stata e dbeaver</a:t>
              </a:r>
            </a:p>
          </p:txBody>
        </p:sp>
        <p:sp>
          <p:nvSpPr>
            <p:cNvPr id="99" name="TextBox 99"/>
            <p:cNvSpPr txBox="1"/>
            <p:nvPr/>
          </p:nvSpPr>
          <p:spPr>
            <a:xfrm rot="-60000">
              <a:off x="3248914" y="2981134"/>
              <a:ext cx="1695142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3,80</a:t>
              </a:r>
            </a:p>
          </p:txBody>
        </p:sp>
        <p:sp>
          <p:nvSpPr>
            <p:cNvPr id="100" name="TextBox 100"/>
            <p:cNvSpPr txBox="1"/>
            <p:nvPr/>
          </p:nvSpPr>
          <p:spPr>
            <a:xfrm>
              <a:off x="0" y="2988760"/>
              <a:ext cx="1284000" cy="226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</a:pPr>
              <a:r>
                <a:rPr lang="en-US" sz="1066" b="1">
                  <a:solidFill>
                    <a:srgbClr val="000000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rio_stat1</a:t>
              </a:r>
            </a:p>
          </p:txBody>
        </p:sp>
      </p:grpSp>
      <p:sp>
        <p:nvSpPr>
          <p:cNvPr id="101" name="Freeform 101"/>
          <p:cNvSpPr/>
          <p:nvPr/>
        </p:nvSpPr>
        <p:spPr>
          <a:xfrm>
            <a:off x="11598356" y="8507835"/>
            <a:ext cx="2584330" cy="1436265"/>
          </a:xfrm>
          <a:custGeom>
            <a:avLst/>
            <a:gdLst/>
            <a:ahLst/>
            <a:cxnLst/>
            <a:rect l="l" t="t" r="r" b="b"/>
            <a:pathLst>
              <a:path w="2584330" h="1436265">
                <a:moveTo>
                  <a:pt x="0" y="0"/>
                </a:moveTo>
                <a:lnTo>
                  <a:pt x="2584331" y="0"/>
                </a:lnTo>
                <a:lnTo>
                  <a:pt x="2584331" y="1436265"/>
                </a:lnTo>
                <a:lnTo>
                  <a:pt x="0" y="14362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2" name="Freeform 102"/>
          <p:cNvSpPr/>
          <p:nvPr/>
        </p:nvSpPr>
        <p:spPr>
          <a:xfrm>
            <a:off x="10988834" y="5929454"/>
            <a:ext cx="4440081" cy="2290239"/>
          </a:xfrm>
          <a:custGeom>
            <a:avLst/>
            <a:gdLst/>
            <a:ahLst/>
            <a:cxnLst/>
            <a:rect l="l" t="t" r="r" b="b"/>
            <a:pathLst>
              <a:path w="4440081" h="2290239">
                <a:moveTo>
                  <a:pt x="0" y="0"/>
                </a:moveTo>
                <a:lnTo>
                  <a:pt x="4440081" y="0"/>
                </a:lnTo>
                <a:lnTo>
                  <a:pt x="4440081" y="2290239"/>
                </a:lnTo>
                <a:lnTo>
                  <a:pt x="0" y="2290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3" name="TextBox 103"/>
          <p:cNvSpPr txBox="1"/>
          <p:nvPr/>
        </p:nvSpPr>
        <p:spPr>
          <a:xfrm>
            <a:off x="577414" y="322724"/>
            <a:ext cx="12446657" cy="57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4575">
                <a:solidFill>
                  <a:srgbClr val="437D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Servidores e bases de dados: :boas práticas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577414" y="981075"/>
            <a:ext cx="7430096" cy="8345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1"/>
              </a:lnSpc>
            </a:pPr>
            <a:r>
              <a:rPr lang="en-US" sz="3531" b="1">
                <a:solidFill>
                  <a:srgbClr val="437D9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10 mandamentos:</a:t>
            </a:r>
          </a:p>
          <a:p>
            <a:pPr algn="l">
              <a:lnSpc>
                <a:spcPts val="1492"/>
              </a:lnSpc>
            </a:pPr>
            <a:endParaRPr lang="en-US" sz="3531" b="1">
              <a:solidFill>
                <a:srgbClr val="437D94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algn="just">
              <a:lnSpc>
                <a:spcPts val="2058"/>
              </a:lnSpc>
            </a:pPr>
            <a:r>
              <a:rPr lang="en-US" sz="1715" b="1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USE</a:t>
            </a:r>
            <a:r>
              <a:rPr lang="en-US" sz="1715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a memória RAM de forma eficiente</a:t>
            </a:r>
          </a:p>
          <a:p>
            <a:pPr algn="just">
              <a:lnSpc>
                <a:spcPts val="1372"/>
              </a:lnSpc>
            </a:pPr>
            <a:r>
              <a:rPr lang="en-US" sz="11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Carregue apenas as variáveis e observações realmente necessárias. Limpe periodicamente o ambiente usando o coletor de lixo (gc()). Ao trabalhar com grandes volumes de dados, teste suas rotinas completas primeiro com pequenas amostras. </a:t>
            </a:r>
          </a:p>
          <a:p>
            <a:pPr algn="just">
              <a:lnSpc>
                <a:spcPts val="1372"/>
              </a:lnSpc>
            </a:pPr>
            <a:endParaRPr lang="en-US" sz="11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2058"/>
              </a:lnSpc>
            </a:pPr>
            <a:r>
              <a:rPr lang="en-US" sz="1715" b="1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NÃO GUARDE</a:t>
            </a:r>
            <a:r>
              <a:rPr lang="en-US" sz="1715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cópias desnecessárias de bases de dados</a:t>
            </a:r>
          </a:p>
          <a:p>
            <a:pPr algn="just">
              <a:lnSpc>
                <a:spcPts val="1372"/>
              </a:lnSpc>
            </a:pPr>
            <a:r>
              <a:rPr lang="en-US" sz="11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Cuidado com redundâncias, especialmente em bases de dados grandes e de acesso restrito, como a RAIS e o CadÚnico.</a:t>
            </a:r>
          </a:p>
          <a:p>
            <a:pPr algn="just">
              <a:lnSpc>
                <a:spcPts val="1258"/>
              </a:lnSpc>
            </a:pPr>
            <a:r>
              <a:rPr lang="en-US" sz="1048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algn="just">
              <a:lnSpc>
                <a:spcPts val="2058"/>
              </a:lnSpc>
            </a:pPr>
            <a:r>
              <a:rPr lang="en-US" sz="1715" b="1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EVITE SALVAR </a:t>
            </a:r>
            <a:r>
              <a:rPr lang="en-US" sz="1715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na área de trabalho dos servidores</a:t>
            </a:r>
          </a:p>
          <a:p>
            <a:pPr algn="just">
              <a:lnSpc>
                <a:spcPts val="1372"/>
              </a:lnSpc>
            </a:pPr>
            <a:r>
              <a:rPr lang="en-US" sz="1143">
                <a:solidFill>
                  <a:srgbClr val="0F0F0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área de trabalho é armazenada no disco "C:", que é compartilhado. Se o espaço for esgotado, pode causar travamento do servidor para todos os usuários. Prefira utilizar diretórios na rede e/ou repositórios de código para guardar scripts, resultados e dados (estes exclusivamente na rede).</a:t>
            </a:r>
          </a:p>
          <a:p>
            <a:pPr algn="just">
              <a:lnSpc>
                <a:spcPts val="1372"/>
              </a:lnSpc>
            </a:pPr>
            <a:endParaRPr lang="en-US" sz="1143">
              <a:solidFill>
                <a:srgbClr val="0F0F0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2058"/>
              </a:lnSpc>
            </a:pPr>
            <a:r>
              <a:rPr lang="en-US" sz="1715" b="1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NÃO UTILIZE </a:t>
            </a:r>
            <a:r>
              <a:rPr lang="en-US" sz="1715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seu PC para processar e armazenar dados</a:t>
            </a:r>
          </a:p>
          <a:p>
            <a:pPr algn="just">
              <a:lnSpc>
                <a:spcPts val="1372"/>
              </a:lnSpc>
            </a:pPr>
            <a:r>
              <a:rPr lang="en-US" sz="1143">
                <a:solidFill>
                  <a:srgbClr val="0F0F0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Computadores pessoais não oferecem backup, redundância elétrica e isolamento físico. Opte pelos servidores estatísticos. </a:t>
            </a:r>
          </a:p>
          <a:p>
            <a:pPr algn="just">
              <a:lnSpc>
                <a:spcPts val="1372"/>
              </a:lnSpc>
            </a:pPr>
            <a:endParaRPr lang="en-US" sz="1143">
              <a:solidFill>
                <a:srgbClr val="0F0F0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2058"/>
              </a:lnSpc>
            </a:pPr>
            <a:r>
              <a:rPr lang="en-US" sz="1715" b="1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NÃO ARMAZENE </a:t>
            </a:r>
            <a:r>
              <a:rPr lang="en-US" sz="1715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dados restritos em pastas compartilhadas</a:t>
            </a:r>
          </a:p>
          <a:p>
            <a:pPr algn="just">
              <a:lnSpc>
                <a:spcPts val="1372"/>
              </a:lnSpc>
            </a:pPr>
            <a:r>
              <a:rPr lang="en-US" sz="11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Assegure-se de que apenas usuários autorizados tenham acesso ao diretório onde estão salvos dados restritos (identificados). </a:t>
            </a:r>
          </a:p>
          <a:p>
            <a:pPr algn="just">
              <a:lnSpc>
                <a:spcPts val="1372"/>
              </a:lnSpc>
            </a:pPr>
            <a:endParaRPr lang="en-US" sz="11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2058"/>
              </a:lnSpc>
            </a:pPr>
            <a:r>
              <a:rPr lang="en-US" sz="1715" b="1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NÃO RETIRE </a:t>
            </a:r>
            <a:r>
              <a:rPr lang="en-US" sz="1715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dados restritos da rede do Ipea</a:t>
            </a:r>
          </a:p>
          <a:p>
            <a:pPr algn="just">
              <a:lnSpc>
                <a:spcPts val="1372"/>
              </a:lnSpc>
            </a:pPr>
            <a:r>
              <a:rPr lang="en-US" sz="11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Acesse-os unicamente nos servidores/computadores internos, evitando cópias para dispositivos externos.</a:t>
            </a:r>
          </a:p>
          <a:p>
            <a:pPr algn="just">
              <a:lnSpc>
                <a:spcPts val="1372"/>
              </a:lnSpc>
            </a:pPr>
            <a:endParaRPr lang="en-US" sz="11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2058"/>
              </a:lnSpc>
            </a:pPr>
            <a:r>
              <a:rPr lang="en-US" sz="1715" b="1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ESCOLHA</a:t>
            </a:r>
            <a:r>
              <a:rPr lang="en-US" sz="1715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o servidor menos sobrecarregado</a:t>
            </a:r>
          </a:p>
          <a:p>
            <a:pPr algn="just">
              <a:lnSpc>
                <a:spcPts val="1372"/>
              </a:lnSpc>
            </a:pPr>
            <a:r>
              <a:rPr lang="en-US" sz="11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Identifique os usuários que mais consomem os recursos: Task Manager&gt;Detalhes Adicionais&gt;Usuários e pesquise pelo nome de usuário (R*, B* ou T*) no Webmail ou no Teams. </a:t>
            </a:r>
          </a:p>
          <a:p>
            <a:pPr algn="just">
              <a:lnSpc>
                <a:spcPts val="1372"/>
              </a:lnSpc>
            </a:pPr>
            <a:endParaRPr lang="en-US" sz="11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2058"/>
              </a:lnSpc>
            </a:pPr>
            <a:r>
              <a:rPr lang="en-US" sz="1715" b="1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USE</a:t>
            </a:r>
            <a:r>
              <a:rPr lang="en-US" sz="1715" b="1">
                <a:solidFill>
                  <a:srgbClr val="F05A2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715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os servidores somente para  análise e modelagem de dados</a:t>
            </a:r>
          </a:p>
          <a:p>
            <a:pPr algn="just">
              <a:lnSpc>
                <a:spcPts val="1372"/>
              </a:lnSpc>
            </a:pPr>
            <a:r>
              <a:rPr lang="en-US" sz="11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internet, intranet, IpeaProjetos use seu PC ou desktop virtual. Evite usos não institucionais, como treinar algoritmos de ML para trabalhos acadêmicos.</a:t>
            </a:r>
          </a:p>
          <a:p>
            <a:pPr algn="just">
              <a:lnSpc>
                <a:spcPts val="1372"/>
              </a:lnSpc>
            </a:pPr>
            <a:endParaRPr lang="en-US" sz="11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2058"/>
              </a:lnSpc>
            </a:pPr>
            <a:r>
              <a:rPr lang="en-US" sz="1715" b="1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NÃO TRANSFIRA </a:t>
            </a:r>
            <a:r>
              <a:rPr lang="en-US" sz="1715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bases de dados entre o Rio e Brasília</a:t>
            </a:r>
          </a:p>
          <a:p>
            <a:pPr algn="just">
              <a:lnSpc>
                <a:spcPts val="1372"/>
              </a:lnSpc>
            </a:pPr>
            <a:r>
              <a:rPr lang="en-US" sz="11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Evite acessar dados em storages de Brasília a partir de servidores do Rio e vice-versa para otimizar o tráfego de rede.</a:t>
            </a:r>
          </a:p>
          <a:p>
            <a:pPr algn="just">
              <a:lnSpc>
                <a:spcPts val="1372"/>
              </a:lnSpc>
            </a:pPr>
            <a:endParaRPr lang="en-US" sz="11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2058"/>
              </a:lnSpc>
            </a:pPr>
            <a:r>
              <a:rPr lang="en-US" sz="1715" b="1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PROCESSE</a:t>
            </a:r>
            <a:r>
              <a:rPr lang="en-US" sz="1715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dados com eficiência</a:t>
            </a:r>
          </a:p>
          <a:p>
            <a:pPr algn="just">
              <a:lnSpc>
                <a:spcPts val="1372"/>
              </a:lnSpc>
            </a:pPr>
            <a:r>
              <a:rPr lang="en-US" sz="11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linguagem R, recomendamos o uso de data.table, arrow, DuckDB ou SGBD-SQL, conforme o benchmark ná página seguinte.</a:t>
            </a:r>
          </a:p>
          <a:p>
            <a:pPr algn="just">
              <a:lnSpc>
                <a:spcPts val="1492"/>
              </a:lnSpc>
            </a:pPr>
            <a:endParaRPr lang="en-US" sz="11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just">
              <a:lnSpc>
                <a:spcPts val="1492"/>
              </a:lnSpc>
            </a:pPr>
            <a:r>
              <a:rPr lang="en-US" sz="1243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*O descumprimento dos mandamentos 2, 4 e 5 pode acarretar consequências legais, previstas na Lei Geral de Proteção de Dados (LGPD).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7994823" y="10002345"/>
            <a:ext cx="10217086" cy="16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9"/>
              </a:lnSpc>
              <a:spcBef>
                <a:spcPct val="0"/>
              </a:spcBef>
            </a:pPr>
            <a:r>
              <a:rPr lang="en-US" sz="1099" b="1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Coordenação-Geral de Ciência de Dados e Tecnologia da Informação</a:t>
            </a:r>
            <a:r>
              <a:rPr lang="en-US" sz="1099" b="1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• </a:t>
            </a:r>
            <a:r>
              <a:rPr lang="en-US" sz="10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Instituto de Pesquisa Econômica Aplicada (Ipea) • www.ipea.gov.br •  versão  0.0.2 •  Atualizada: 11-2024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3301" y="1332702"/>
            <a:ext cx="4475840" cy="7271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0"/>
              </a:lnSpc>
            </a:pPr>
            <a:r>
              <a:rPr lang="en-US" sz="3704" b="1" dirty="0">
                <a:solidFill>
                  <a:srgbClr val="437D94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Benchmark:</a:t>
            </a:r>
          </a:p>
          <a:p>
            <a:pPr algn="l">
              <a:lnSpc>
                <a:spcPts val="1630"/>
              </a:lnSpc>
            </a:pPr>
            <a:endParaRPr lang="en-US" sz="3704" b="1" dirty="0">
              <a:solidFill>
                <a:srgbClr val="437D94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algn="l">
              <a:lnSpc>
                <a:spcPts val="1607"/>
              </a:lnSpc>
            </a:pP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Simulação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 dados da RAIS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vínculos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2004 (44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milhões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linhas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): 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leitura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tabulação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empregados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setor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 UF, e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estimação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um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regressão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minceriano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ols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iv, e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).</a:t>
            </a: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367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481"/>
              </a:lnSpc>
            </a:pPr>
            <a:endParaRPr lang="en-US" sz="1339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hlinkClick r:id="rId2" tooltip="https://github.com/ipeadata-lab/rais_benchmark/tree/main/benchmark_2023"/>
            </a:endParaRPr>
          </a:p>
          <a:p>
            <a:pPr algn="l">
              <a:lnSpc>
                <a:spcPts val="1768"/>
              </a:lnSpc>
            </a:pP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Os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resultados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completos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 </a:t>
            </a:r>
            <a:r>
              <a:rPr lang="en-US" sz="1339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estão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 no </a:t>
            </a:r>
            <a:r>
              <a:rPr lang="en-US" sz="1339" dirty="0">
                <a:solidFill>
                  <a:srgbClr val="024669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GIT do </a:t>
            </a:r>
            <a:r>
              <a:rPr lang="en-US" sz="1339" dirty="0" err="1">
                <a:solidFill>
                  <a:srgbClr val="024669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IpeaDATA</a:t>
            </a:r>
            <a:r>
              <a:rPr lang="en-US" sz="1339" dirty="0">
                <a:solidFill>
                  <a:srgbClr val="024669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-lab</a:t>
            </a:r>
            <a:r>
              <a:rPr lang="en-US" sz="1339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 tooltip="https://github.com/ipeadata-lab/rais_benchmark/tree/main/benchmark_2023"/>
              </a:rPr>
              <a:t>.</a:t>
            </a:r>
            <a:r>
              <a:rPr lang="en-US" sz="1339" b="1" dirty="0">
                <a:solidFill>
                  <a:srgbClr val="024669"/>
                </a:solidFill>
                <a:latin typeface="Source Sans Pro Bold"/>
                <a:ea typeface="Source Sans Pro Bold"/>
                <a:cs typeface="Source Sans Pro Bold"/>
                <a:sym typeface="Source Sans Pro Bold"/>
                <a:hlinkClick r:id="rId2" tooltip="https://github.com/ipeadata-lab/rais_benchmark/tree/main/benchmark_2023"/>
              </a:rPr>
              <a:t> </a:t>
            </a:r>
          </a:p>
        </p:txBody>
      </p:sp>
      <p:sp>
        <p:nvSpPr>
          <p:cNvPr id="3" name="Freeform 3"/>
          <p:cNvSpPr/>
          <p:nvPr/>
        </p:nvSpPr>
        <p:spPr>
          <a:xfrm>
            <a:off x="1131589" y="6112968"/>
            <a:ext cx="4024554" cy="1907082"/>
          </a:xfrm>
          <a:custGeom>
            <a:avLst/>
            <a:gdLst/>
            <a:ahLst/>
            <a:cxnLst/>
            <a:rect l="l" t="t" r="r" b="b"/>
            <a:pathLst>
              <a:path w="4024554" h="1907082">
                <a:moveTo>
                  <a:pt x="0" y="0"/>
                </a:moveTo>
                <a:lnTo>
                  <a:pt x="4024555" y="0"/>
                </a:lnTo>
                <a:lnTo>
                  <a:pt x="4024555" y="1907082"/>
                </a:lnTo>
                <a:lnTo>
                  <a:pt x="0" y="1907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 descr="Uma imagem com círculo, Gráficos, escuridão, noite  Descrição gerada automaticamente"/>
          <p:cNvSpPr/>
          <p:nvPr/>
        </p:nvSpPr>
        <p:spPr>
          <a:xfrm>
            <a:off x="852730" y="8226111"/>
            <a:ext cx="4193495" cy="2358841"/>
          </a:xfrm>
          <a:custGeom>
            <a:avLst/>
            <a:gdLst/>
            <a:ahLst/>
            <a:cxnLst/>
            <a:rect l="l" t="t" r="r" b="b"/>
            <a:pathLst>
              <a:path w="4193495" h="2358841">
                <a:moveTo>
                  <a:pt x="0" y="0"/>
                </a:moveTo>
                <a:lnTo>
                  <a:pt x="4193495" y="0"/>
                </a:lnTo>
                <a:lnTo>
                  <a:pt x="4193495" y="2358841"/>
                </a:lnTo>
                <a:lnTo>
                  <a:pt x="0" y="23588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" r="-57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581470" y="1195618"/>
            <a:ext cx="5047914" cy="7620889"/>
            <a:chOff x="0" y="0"/>
            <a:chExt cx="7060848" cy="10659837"/>
          </a:xfrm>
        </p:grpSpPr>
        <p:sp>
          <p:nvSpPr>
            <p:cNvPr id="6" name="Freeform 6"/>
            <p:cNvSpPr/>
            <p:nvPr/>
          </p:nvSpPr>
          <p:spPr>
            <a:xfrm>
              <a:off x="19004" y="21973"/>
              <a:ext cx="7022841" cy="10615745"/>
            </a:xfrm>
            <a:custGeom>
              <a:avLst/>
              <a:gdLst/>
              <a:ahLst/>
              <a:cxnLst/>
              <a:rect l="l" t="t" r="r" b="b"/>
              <a:pathLst>
                <a:path w="7022840" h="10615745">
                  <a:moveTo>
                    <a:pt x="0" y="1355054"/>
                  </a:moveTo>
                  <a:cubicBezTo>
                    <a:pt x="0" y="606652"/>
                    <a:pt x="524105" y="0"/>
                    <a:pt x="1170521" y="0"/>
                  </a:cubicBezTo>
                  <a:lnTo>
                    <a:pt x="5852319" y="0"/>
                  </a:lnTo>
                  <a:cubicBezTo>
                    <a:pt x="6498735" y="0"/>
                    <a:pt x="7022840" y="606652"/>
                    <a:pt x="7022840" y="1355054"/>
                  </a:cubicBezTo>
                  <a:lnTo>
                    <a:pt x="7022840" y="9260691"/>
                  </a:lnTo>
                  <a:cubicBezTo>
                    <a:pt x="7022840" y="10009093"/>
                    <a:pt x="6498735" y="10615745"/>
                    <a:pt x="5852319" y="10615745"/>
                  </a:cubicBezTo>
                  <a:lnTo>
                    <a:pt x="1170521" y="10615745"/>
                  </a:lnTo>
                  <a:cubicBezTo>
                    <a:pt x="524105" y="10615745"/>
                    <a:pt x="0" y="10009093"/>
                    <a:pt x="0" y="9260691"/>
                  </a:cubicBezTo>
                  <a:close/>
                </a:path>
              </a:pathLst>
            </a:custGeom>
            <a:solidFill>
              <a:srgbClr val="FDFEFD">
                <a:alpha val="9804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7060848" cy="10659837"/>
            </a:xfrm>
            <a:custGeom>
              <a:avLst/>
              <a:gdLst/>
              <a:ahLst/>
              <a:cxnLst/>
              <a:rect l="l" t="t" r="r" b="b"/>
              <a:pathLst>
                <a:path w="7060848" h="10659837">
                  <a:moveTo>
                    <a:pt x="0" y="1377027"/>
                  </a:moveTo>
                  <a:cubicBezTo>
                    <a:pt x="0" y="616564"/>
                    <a:pt x="532536" y="0"/>
                    <a:pt x="1189525" y="0"/>
                  </a:cubicBezTo>
                  <a:lnTo>
                    <a:pt x="5871323" y="0"/>
                  </a:lnTo>
                  <a:lnTo>
                    <a:pt x="5871323" y="21973"/>
                  </a:lnTo>
                  <a:lnTo>
                    <a:pt x="5871323" y="0"/>
                  </a:lnTo>
                  <a:cubicBezTo>
                    <a:pt x="6528312" y="0"/>
                    <a:pt x="7060848" y="616564"/>
                    <a:pt x="7060848" y="1377027"/>
                  </a:cubicBezTo>
                  <a:lnTo>
                    <a:pt x="7060848" y="9282664"/>
                  </a:lnTo>
                  <a:lnTo>
                    <a:pt x="7041844" y="9282664"/>
                  </a:lnTo>
                  <a:lnTo>
                    <a:pt x="7060848" y="9282664"/>
                  </a:lnTo>
                  <a:cubicBezTo>
                    <a:pt x="7060848" y="10043127"/>
                    <a:pt x="6528312" y="10659690"/>
                    <a:pt x="5871323" y="10659690"/>
                  </a:cubicBezTo>
                  <a:lnTo>
                    <a:pt x="5871323" y="10637718"/>
                  </a:lnTo>
                  <a:lnTo>
                    <a:pt x="5871323" y="10659690"/>
                  </a:lnTo>
                  <a:lnTo>
                    <a:pt x="1189525" y="10659690"/>
                  </a:lnTo>
                  <a:lnTo>
                    <a:pt x="1189525" y="10637718"/>
                  </a:lnTo>
                  <a:lnTo>
                    <a:pt x="1189525" y="10659690"/>
                  </a:lnTo>
                  <a:cubicBezTo>
                    <a:pt x="532536" y="10659837"/>
                    <a:pt x="0" y="10043127"/>
                    <a:pt x="0" y="9282664"/>
                  </a:cubicBezTo>
                  <a:lnTo>
                    <a:pt x="0" y="1377027"/>
                  </a:lnTo>
                  <a:lnTo>
                    <a:pt x="19004" y="1377027"/>
                  </a:lnTo>
                  <a:lnTo>
                    <a:pt x="0" y="1377027"/>
                  </a:lnTo>
                  <a:moveTo>
                    <a:pt x="38151" y="1377027"/>
                  </a:moveTo>
                  <a:lnTo>
                    <a:pt x="38151" y="9282664"/>
                  </a:lnTo>
                  <a:lnTo>
                    <a:pt x="19004" y="9282664"/>
                  </a:lnTo>
                  <a:lnTo>
                    <a:pt x="38151" y="9282664"/>
                  </a:lnTo>
                  <a:cubicBezTo>
                    <a:pt x="38151" y="10018840"/>
                    <a:pt x="553683" y="10615745"/>
                    <a:pt x="1189525" y="10615745"/>
                  </a:cubicBezTo>
                  <a:lnTo>
                    <a:pt x="5871323" y="10615745"/>
                  </a:lnTo>
                  <a:cubicBezTo>
                    <a:pt x="6507165" y="10615745"/>
                    <a:pt x="7022698" y="10019006"/>
                    <a:pt x="7022698" y="9282664"/>
                  </a:cubicBezTo>
                  <a:lnTo>
                    <a:pt x="7022698" y="1377027"/>
                  </a:lnTo>
                  <a:lnTo>
                    <a:pt x="7041701" y="1377027"/>
                  </a:lnTo>
                  <a:lnTo>
                    <a:pt x="7022698" y="1377027"/>
                  </a:lnTo>
                  <a:cubicBezTo>
                    <a:pt x="7022698" y="640850"/>
                    <a:pt x="6507165" y="43946"/>
                    <a:pt x="5871323" y="43946"/>
                  </a:cubicBezTo>
                  <a:lnTo>
                    <a:pt x="1189525" y="43946"/>
                  </a:lnTo>
                  <a:lnTo>
                    <a:pt x="1189525" y="21973"/>
                  </a:lnTo>
                  <a:lnTo>
                    <a:pt x="1189525" y="44111"/>
                  </a:lnTo>
                  <a:cubicBezTo>
                    <a:pt x="553683" y="44111"/>
                    <a:pt x="38150" y="640850"/>
                    <a:pt x="38150" y="1377192"/>
                  </a:cubicBezTo>
                  <a:close/>
                </a:path>
              </a:pathLst>
            </a:custGeom>
            <a:solidFill>
              <a:srgbClr val="024669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415916" y="1195618"/>
            <a:ext cx="5216820" cy="5865651"/>
            <a:chOff x="0" y="0"/>
            <a:chExt cx="7297107" cy="8204669"/>
          </a:xfrm>
        </p:grpSpPr>
        <p:sp>
          <p:nvSpPr>
            <p:cNvPr id="9" name="Freeform 9"/>
            <p:cNvSpPr/>
            <p:nvPr/>
          </p:nvSpPr>
          <p:spPr>
            <a:xfrm>
              <a:off x="19560" y="16891"/>
              <a:ext cx="7257924" cy="8170925"/>
            </a:xfrm>
            <a:custGeom>
              <a:avLst/>
              <a:gdLst/>
              <a:ahLst/>
              <a:cxnLst/>
              <a:rect l="l" t="t" r="r" b="b"/>
              <a:pathLst>
                <a:path w="7257924" h="8170925">
                  <a:moveTo>
                    <a:pt x="0" y="1045972"/>
                  </a:moveTo>
                  <a:cubicBezTo>
                    <a:pt x="0" y="468376"/>
                    <a:pt x="541638" y="0"/>
                    <a:pt x="1209605" y="0"/>
                  </a:cubicBezTo>
                  <a:lnTo>
                    <a:pt x="6048319" y="0"/>
                  </a:lnTo>
                  <a:cubicBezTo>
                    <a:pt x="6716433" y="0"/>
                    <a:pt x="7257924" y="468249"/>
                    <a:pt x="7257924" y="1045972"/>
                  </a:cubicBezTo>
                  <a:lnTo>
                    <a:pt x="7257924" y="7124954"/>
                  </a:lnTo>
                  <a:cubicBezTo>
                    <a:pt x="7257924" y="7702549"/>
                    <a:pt x="6716285" y="8170926"/>
                    <a:pt x="6048319" y="8170926"/>
                  </a:cubicBezTo>
                  <a:lnTo>
                    <a:pt x="1209752" y="8170926"/>
                  </a:lnTo>
                  <a:cubicBezTo>
                    <a:pt x="541638" y="8170926"/>
                    <a:pt x="147" y="7702677"/>
                    <a:pt x="147" y="7124954"/>
                  </a:cubicBezTo>
                  <a:close/>
                </a:path>
              </a:pathLst>
            </a:custGeom>
            <a:solidFill>
              <a:srgbClr val="01466B">
                <a:alpha val="29804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297179" cy="8204708"/>
            </a:xfrm>
            <a:custGeom>
              <a:avLst/>
              <a:gdLst/>
              <a:ahLst/>
              <a:cxnLst/>
              <a:rect l="l" t="t" r="r" b="b"/>
              <a:pathLst>
                <a:path w="7297179" h="8204708">
                  <a:moveTo>
                    <a:pt x="0" y="1062863"/>
                  </a:moveTo>
                  <a:cubicBezTo>
                    <a:pt x="0" y="475869"/>
                    <a:pt x="550315" y="0"/>
                    <a:pt x="1229312" y="0"/>
                  </a:cubicBezTo>
                  <a:lnTo>
                    <a:pt x="6067879" y="0"/>
                  </a:lnTo>
                  <a:lnTo>
                    <a:pt x="6067879" y="16891"/>
                  </a:lnTo>
                  <a:lnTo>
                    <a:pt x="6067879" y="0"/>
                  </a:lnTo>
                  <a:cubicBezTo>
                    <a:pt x="6746876" y="0"/>
                    <a:pt x="7297179" y="475869"/>
                    <a:pt x="7297179" y="1062863"/>
                  </a:cubicBezTo>
                  <a:lnTo>
                    <a:pt x="7277631" y="1062863"/>
                  </a:lnTo>
                  <a:lnTo>
                    <a:pt x="7297179" y="1062863"/>
                  </a:lnTo>
                  <a:lnTo>
                    <a:pt x="7297179" y="7141845"/>
                  </a:lnTo>
                  <a:lnTo>
                    <a:pt x="7277631" y="7141845"/>
                  </a:lnTo>
                  <a:lnTo>
                    <a:pt x="7297179" y="7141845"/>
                  </a:lnTo>
                  <a:cubicBezTo>
                    <a:pt x="7297179" y="7728839"/>
                    <a:pt x="6746876" y="8204708"/>
                    <a:pt x="6067879" y="8204708"/>
                  </a:cubicBezTo>
                  <a:lnTo>
                    <a:pt x="6067879" y="8187690"/>
                  </a:lnTo>
                  <a:lnTo>
                    <a:pt x="6067879" y="8204581"/>
                  </a:lnTo>
                  <a:lnTo>
                    <a:pt x="1229312" y="8204581"/>
                  </a:lnTo>
                  <a:lnTo>
                    <a:pt x="1229312" y="8187690"/>
                  </a:lnTo>
                  <a:lnTo>
                    <a:pt x="1229312" y="8204581"/>
                  </a:lnTo>
                  <a:cubicBezTo>
                    <a:pt x="550315" y="8204708"/>
                    <a:pt x="0" y="7728839"/>
                    <a:pt x="0" y="7141845"/>
                  </a:cubicBezTo>
                  <a:lnTo>
                    <a:pt x="0" y="1062863"/>
                  </a:lnTo>
                  <a:lnTo>
                    <a:pt x="19560" y="1062863"/>
                  </a:lnTo>
                  <a:lnTo>
                    <a:pt x="0" y="1062863"/>
                  </a:lnTo>
                  <a:moveTo>
                    <a:pt x="39266" y="1062863"/>
                  </a:moveTo>
                  <a:lnTo>
                    <a:pt x="39266" y="7141845"/>
                  </a:lnTo>
                  <a:lnTo>
                    <a:pt x="19560" y="7141845"/>
                  </a:lnTo>
                  <a:lnTo>
                    <a:pt x="39266" y="7141845"/>
                  </a:lnTo>
                  <a:cubicBezTo>
                    <a:pt x="39266" y="7710170"/>
                    <a:pt x="572081" y="8170799"/>
                    <a:pt x="1229312" y="8170799"/>
                  </a:cubicBezTo>
                  <a:lnTo>
                    <a:pt x="6067879" y="8170799"/>
                  </a:lnTo>
                  <a:cubicBezTo>
                    <a:pt x="6725110" y="8170799"/>
                    <a:pt x="7257924" y="7710170"/>
                    <a:pt x="7257924" y="7141845"/>
                  </a:cubicBezTo>
                  <a:lnTo>
                    <a:pt x="7257924" y="1062863"/>
                  </a:lnTo>
                  <a:cubicBezTo>
                    <a:pt x="7257924" y="494538"/>
                    <a:pt x="6725110" y="33909"/>
                    <a:pt x="6067879" y="33909"/>
                  </a:cubicBezTo>
                  <a:lnTo>
                    <a:pt x="1229312" y="33909"/>
                  </a:lnTo>
                  <a:lnTo>
                    <a:pt x="1229312" y="16891"/>
                  </a:lnTo>
                  <a:lnTo>
                    <a:pt x="1229312" y="33909"/>
                  </a:lnTo>
                  <a:cubicBezTo>
                    <a:pt x="572081" y="33909"/>
                    <a:pt x="39266" y="494538"/>
                    <a:pt x="39266" y="1062863"/>
                  </a:cubicBezTo>
                  <a:close/>
                </a:path>
              </a:pathLst>
            </a:custGeom>
            <a:solidFill>
              <a:srgbClr val="024669">
                <a:alpha val="96863"/>
              </a:srgbClr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913690" y="1735255"/>
            <a:ext cx="4221272" cy="4834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3"/>
              </a:lnSpc>
            </a:pPr>
            <a:endParaRPr dirty="0"/>
          </a:p>
          <a:p>
            <a:pPr marL="290140" lvl="1" indent="-145070" algn="l">
              <a:lnSpc>
                <a:spcPts val="1773"/>
              </a:lnSpc>
              <a:buFont typeface="Arial"/>
              <a:buChar char="•"/>
            </a:pP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Sintaxe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 </a:t>
            </a: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290140" lvl="1" indent="-145070" algn="l">
              <a:lnSpc>
                <a:spcPts val="1773"/>
              </a:lnSpc>
              <a:buFont typeface="Arial"/>
              <a:buChar char="•"/>
            </a:pP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Não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é </a:t>
            </a: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necessário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subir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bases  para a </a:t>
            </a: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memoria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algn="l">
              <a:lnSpc>
                <a:spcPts val="1773"/>
              </a:lnSpc>
            </a:pPr>
            <a:endParaRPr lang="en-US" sz="1343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773"/>
              </a:lnSpc>
            </a:pP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Saiba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mais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</a:p>
          <a:p>
            <a:pPr algn="l">
              <a:lnSpc>
                <a:spcPts val="1773"/>
              </a:lnSpc>
            </a:pPr>
            <a:r>
              <a:rPr lang="en-US" sz="1343" u="sng" dirty="0">
                <a:solidFill>
                  <a:srgbClr val="01466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 tooltip="https://arrow.apache.org/docs/r/"/>
              </a:rPr>
              <a:t>arrow.apache.org/docs/r</a:t>
            </a:r>
          </a:p>
          <a:p>
            <a:pPr algn="l">
              <a:lnSpc>
                <a:spcPts val="1773"/>
              </a:lnSpc>
            </a:pPr>
            <a:endParaRPr lang="en-US" sz="1343" u="sng" dirty="0">
              <a:solidFill>
                <a:srgbClr val="01466B"/>
              </a:solidFill>
              <a:latin typeface="Source Sans Pro"/>
              <a:ea typeface="Source Sans Pro"/>
              <a:cs typeface="Source Sans Pro"/>
              <a:sym typeface="Source Sans Pro"/>
              <a:hlinkClick r:id="rId5" tooltip="https://arrow.apache.org/docs/r/"/>
            </a:endParaRP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Ex.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Calculando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número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vínculos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a RAIS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UF:</a:t>
            </a:r>
          </a:p>
          <a:p>
            <a:pPr algn="l">
              <a:lnSpc>
                <a:spcPts val="1773"/>
              </a:lnSpc>
            </a:pPr>
            <a:endParaRPr lang="en-US" sz="1343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library(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tidyverse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library(arrow)</a:t>
            </a:r>
          </a:p>
          <a:p>
            <a:pPr algn="l">
              <a:lnSpc>
                <a:spcPts val="1773"/>
              </a:lnSpc>
            </a:pPr>
            <a:endParaRPr lang="en-US" sz="1343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#Leitura dos dados "fora da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memória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dados &lt;-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open_dataset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(PATH_RAIS_PARQUET)</a:t>
            </a:r>
          </a:p>
          <a:p>
            <a:pPr algn="l">
              <a:lnSpc>
                <a:spcPts val="1773"/>
              </a:lnSpc>
            </a:pPr>
            <a:endParaRPr lang="en-US" sz="1343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#Número de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empregados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UF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tab_uf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&lt;- dados |&gt;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count(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uf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name = "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num_empregados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")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#Retornar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resultado</a:t>
            </a:r>
            <a:endParaRPr lang="en-US" sz="1343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tab_uf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&lt;-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tab_uf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|&gt; collect()</a:t>
            </a:r>
          </a:p>
        </p:txBody>
      </p:sp>
      <p:sp>
        <p:nvSpPr>
          <p:cNvPr id="12" name="Freeform 12" descr="Uma imagem com Tipo de letra, logótipo, Gráficos, texto  Descrição gerada automaticamente"/>
          <p:cNvSpPr/>
          <p:nvPr/>
        </p:nvSpPr>
        <p:spPr>
          <a:xfrm>
            <a:off x="10563721" y="1451812"/>
            <a:ext cx="759585" cy="893932"/>
          </a:xfrm>
          <a:custGeom>
            <a:avLst/>
            <a:gdLst/>
            <a:ahLst/>
            <a:cxnLst/>
            <a:rect l="l" t="t" r="r" b="b"/>
            <a:pathLst>
              <a:path w="759585" h="893932">
                <a:moveTo>
                  <a:pt x="0" y="0"/>
                </a:moveTo>
                <a:lnTo>
                  <a:pt x="759585" y="0"/>
                </a:lnTo>
                <a:lnTo>
                  <a:pt x="759585" y="893932"/>
                </a:lnTo>
                <a:lnTo>
                  <a:pt x="0" y="8939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00" r="-1100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3" name="Group 13"/>
          <p:cNvGrpSpPr/>
          <p:nvPr/>
        </p:nvGrpSpPr>
        <p:grpSpPr>
          <a:xfrm>
            <a:off x="12199095" y="1195618"/>
            <a:ext cx="5216820" cy="5858280"/>
            <a:chOff x="0" y="0"/>
            <a:chExt cx="7297107" cy="8194360"/>
          </a:xfrm>
        </p:grpSpPr>
        <p:sp>
          <p:nvSpPr>
            <p:cNvPr id="14" name="Freeform 14"/>
            <p:cNvSpPr/>
            <p:nvPr/>
          </p:nvSpPr>
          <p:spPr>
            <a:xfrm>
              <a:off x="19640" y="16891"/>
              <a:ext cx="7257810" cy="8160512"/>
            </a:xfrm>
            <a:custGeom>
              <a:avLst/>
              <a:gdLst/>
              <a:ahLst/>
              <a:cxnLst/>
              <a:rect l="l" t="t" r="r" b="b"/>
              <a:pathLst>
                <a:path w="7257810" h="8160512">
                  <a:moveTo>
                    <a:pt x="0" y="1041654"/>
                  </a:moveTo>
                  <a:cubicBezTo>
                    <a:pt x="0" y="466344"/>
                    <a:pt x="541640" y="0"/>
                    <a:pt x="1209684" y="0"/>
                  </a:cubicBezTo>
                  <a:lnTo>
                    <a:pt x="6048125" y="0"/>
                  </a:lnTo>
                  <a:cubicBezTo>
                    <a:pt x="6716168" y="0"/>
                    <a:pt x="7257810" y="466344"/>
                    <a:pt x="7257810" y="1041654"/>
                  </a:cubicBezTo>
                  <a:lnTo>
                    <a:pt x="7257810" y="7118858"/>
                  </a:lnTo>
                  <a:cubicBezTo>
                    <a:pt x="7257810" y="7694168"/>
                    <a:pt x="6716168" y="8160512"/>
                    <a:pt x="6048125" y="8160512"/>
                  </a:cubicBezTo>
                  <a:lnTo>
                    <a:pt x="1209684" y="8160512"/>
                  </a:lnTo>
                  <a:cubicBezTo>
                    <a:pt x="541640" y="8160512"/>
                    <a:pt x="0" y="7694168"/>
                    <a:pt x="0" y="7118858"/>
                  </a:cubicBezTo>
                  <a:close/>
                </a:path>
              </a:pathLst>
            </a:custGeom>
            <a:solidFill>
              <a:srgbClr val="01466B">
                <a:alpha val="9804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7297089" cy="8194421"/>
            </a:xfrm>
            <a:custGeom>
              <a:avLst/>
              <a:gdLst/>
              <a:ahLst/>
              <a:cxnLst/>
              <a:rect l="l" t="t" r="r" b="b"/>
              <a:pathLst>
                <a:path w="7297089" h="8194421">
                  <a:moveTo>
                    <a:pt x="0" y="1058545"/>
                  </a:moveTo>
                  <a:cubicBezTo>
                    <a:pt x="0" y="473964"/>
                    <a:pt x="550353" y="0"/>
                    <a:pt x="1229324" y="0"/>
                  </a:cubicBezTo>
                  <a:lnTo>
                    <a:pt x="6067765" y="0"/>
                  </a:lnTo>
                  <a:lnTo>
                    <a:pt x="6067765" y="16891"/>
                  </a:lnTo>
                  <a:lnTo>
                    <a:pt x="6067765" y="0"/>
                  </a:lnTo>
                  <a:cubicBezTo>
                    <a:pt x="6746735" y="0"/>
                    <a:pt x="7297089" y="473964"/>
                    <a:pt x="7297089" y="1058545"/>
                  </a:cubicBezTo>
                  <a:lnTo>
                    <a:pt x="7297089" y="7135749"/>
                  </a:lnTo>
                  <a:lnTo>
                    <a:pt x="7277450" y="7135749"/>
                  </a:lnTo>
                  <a:lnTo>
                    <a:pt x="7297089" y="7135749"/>
                  </a:lnTo>
                  <a:cubicBezTo>
                    <a:pt x="7297089" y="7720330"/>
                    <a:pt x="6746735" y="8194294"/>
                    <a:pt x="6067765" y="8194294"/>
                  </a:cubicBezTo>
                  <a:lnTo>
                    <a:pt x="6067765" y="8177403"/>
                  </a:lnTo>
                  <a:lnTo>
                    <a:pt x="6067765" y="8194294"/>
                  </a:lnTo>
                  <a:lnTo>
                    <a:pt x="1229324" y="8194294"/>
                  </a:lnTo>
                  <a:lnTo>
                    <a:pt x="1229324" y="8177403"/>
                  </a:lnTo>
                  <a:lnTo>
                    <a:pt x="1229324" y="8194294"/>
                  </a:lnTo>
                  <a:cubicBezTo>
                    <a:pt x="550353" y="8194421"/>
                    <a:pt x="0" y="7720330"/>
                    <a:pt x="0" y="7135749"/>
                  </a:cubicBezTo>
                  <a:lnTo>
                    <a:pt x="0" y="1058545"/>
                  </a:lnTo>
                  <a:lnTo>
                    <a:pt x="19640" y="1058545"/>
                  </a:lnTo>
                  <a:lnTo>
                    <a:pt x="0" y="1058545"/>
                  </a:lnTo>
                  <a:moveTo>
                    <a:pt x="39427" y="1058545"/>
                  </a:moveTo>
                  <a:lnTo>
                    <a:pt x="39427" y="7135749"/>
                  </a:lnTo>
                  <a:lnTo>
                    <a:pt x="19640" y="7135749"/>
                  </a:lnTo>
                  <a:lnTo>
                    <a:pt x="39427" y="7135749"/>
                  </a:lnTo>
                  <a:cubicBezTo>
                    <a:pt x="39427" y="7701661"/>
                    <a:pt x="572208" y="8160512"/>
                    <a:pt x="1229324" y="8160512"/>
                  </a:cubicBezTo>
                  <a:lnTo>
                    <a:pt x="6067765" y="8160512"/>
                  </a:lnTo>
                  <a:cubicBezTo>
                    <a:pt x="6724881" y="8160512"/>
                    <a:pt x="7257662" y="7701788"/>
                    <a:pt x="7257662" y="7135749"/>
                  </a:cubicBezTo>
                  <a:lnTo>
                    <a:pt x="7257662" y="1058545"/>
                  </a:lnTo>
                  <a:lnTo>
                    <a:pt x="7277302" y="1058545"/>
                  </a:lnTo>
                  <a:lnTo>
                    <a:pt x="7257662" y="1058545"/>
                  </a:lnTo>
                  <a:cubicBezTo>
                    <a:pt x="7257662" y="492633"/>
                    <a:pt x="6724881" y="33782"/>
                    <a:pt x="6067765" y="33782"/>
                  </a:cubicBezTo>
                  <a:lnTo>
                    <a:pt x="1229324" y="33782"/>
                  </a:lnTo>
                  <a:lnTo>
                    <a:pt x="1229324" y="16891"/>
                  </a:lnTo>
                  <a:lnTo>
                    <a:pt x="1229324" y="33909"/>
                  </a:lnTo>
                  <a:cubicBezTo>
                    <a:pt x="572208" y="33909"/>
                    <a:pt x="39427" y="492633"/>
                    <a:pt x="39427" y="1058672"/>
                  </a:cubicBezTo>
                  <a:close/>
                </a:path>
              </a:pathLst>
            </a:custGeom>
            <a:solidFill>
              <a:srgbClr val="024669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415916" y="7356544"/>
            <a:ext cx="11016175" cy="2469621"/>
            <a:chOff x="0" y="0"/>
            <a:chExt cx="15409045" cy="34544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409070" cy="3454400"/>
            </a:xfrm>
            <a:custGeom>
              <a:avLst/>
              <a:gdLst/>
              <a:ahLst/>
              <a:cxnLst/>
              <a:rect l="l" t="t" r="r" b="b"/>
              <a:pathLst>
                <a:path w="15409070" h="3454400">
                  <a:moveTo>
                    <a:pt x="0" y="586994"/>
                  </a:moveTo>
                  <a:cubicBezTo>
                    <a:pt x="0" y="262763"/>
                    <a:pt x="317269" y="0"/>
                    <a:pt x="708339" y="0"/>
                  </a:cubicBezTo>
                  <a:lnTo>
                    <a:pt x="14700737" y="0"/>
                  </a:lnTo>
                  <a:lnTo>
                    <a:pt x="14700737" y="16891"/>
                  </a:lnTo>
                  <a:lnTo>
                    <a:pt x="14700737" y="0"/>
                  </a:lnTo>
                  <a:cubicBezTo>
                    <a:pt x="15091807" y="0"/>
                    <a:pt x="15409070" y="262763"/>
                    <a:pt x="15409070" y="586994"/>
                  </a:cubicBezTo>
                  <a:lnTo>
                    <a:pt x="15388837" y="586994"/>
                  </a:lnTo>
                  <a:lnTo>
                    <a:pt x="15409070" y="586994"/>
                  </a:lnTo>
                  <a:lnTo>
                    <a:pt x="15409070" y="2867406"/>
                  </a:lnTo>
                  <a:lnTo>
                    <a:pt x="15388837" y="2867406"/>
                  </a:lnTo>
                  <a:lnTo>
                    <a:pt x="15409070" y="2867406"/>
                  </a:lnTo>
                  <a:cubicBezTo>
                    <a:pt x="15409070" y="3191764"/>
                    <a:pt x="15091807" y="3454400"/>
                    <a:pt x="14700737" y="3454400"/>
                  </a:cubicBezTo>
                  <a:lnTo>
                    <a:pt x="14700737" y="3437509"/>
                  </a:lnTo>
                  <a:lnTo>
                    <a:pt x="14700737" y="3454400"/>
                  </a:lnTo>
                  <a:lnTo>
                    <a:pt x="708339" y="3454400"/>
                  </a:lnTo>
                  <a:lnTo>
                    <a:pt x="708339" y="3437509"/>
                  </a:lnTo>
                  <a:lnTo>
                    <a:pt x="708339" y="3454400"/>
                  </a:lnTo>
                  <a:cubicBezTo>
                    <a:pt x="317269" y="3454400"/>
                    <a:pt x="0" y="3191764"/>
                    <a:pt x="0" y="2867406"/>
                  </a:cubicBezTo>
                  <a:lnTo>
                    <a:pt x="0" y="586994"/>
                  </a:lnTo>
                  <a:lnTo>
                    <a:pt x="20238" y="586994"/>
                  </a:lnTo>
                  <a:lnTo>
                    <a:pt x="0" y="586994"/>
                  </a:lnTo>
                  <a:moveTo>
                    <a:pt x="40629" y="586994"/>
                  </a:moveTo>
                  <a:lnTo>
                    <a:pt x="40629" y="2867406"/>
                  </a:lnTo>
                  <a:lnTo>
                    <a:pt x="20238" y="2867406"/>
                  </a:lnTo>
                  <a:lnTo>
                    <a:pt x="40629" y="2867406"/>
                  </a:lnTo>
                  <a:cubicBezTo>
                    <a:pt x="40629" y="3172841"/>
                    <a:pt x="339485" y="3420618"/>
                    <a:pt x="708339" y="3420618"/>
                  </a:cubicBezTo>
                  <a:lnTo>
                    <a:pt x="14700737" y="3420618"/>
                  </a:lnTo>
                  <a:cubicBezTo>
                    <a:pt x="15069590" y="3420618"/>
                    <a:pt x="15368446" y="3172841"/>
                    <a:pt x="15368446" y="2867406"/>
                  </a:cubicBezTo>
                  <a:lnTo>
                    <a:pt x="15368446" y="586994"/>
                  </a:lnTo>
                  <a:cubicBezTo>
                    <a:pt x="15368446" y="281559"/>
                    <a:pt x="15069590" y="33782"/>
                    <a:pt x="14700737" y="33782"/>
                  </a:cubicBezTo>
                  <a:lnTo>
                    <a:pt x="708339" y="33782"/>
                  </a:lnTo>
                  <a:lnTo>
                    <a:pt x="708339" y="16891"/>
                  </a:lnTo>
                  <a:lnTo>
                    <a:pt x="708339" y="33909"/>
                  </a:lnTo>
                  <a:cubicBezTo>
                    <a:pt x="339333" y="33909"/>
                    <a:pt x="40629" y="281686"/>
                    <a:pt x="40629" y="586994"/>
                  </a:cubicBezTo>
                  <a:close/>
                </a:path>
              </a:pathLst>
            </a:custGeom>
            <a:solidFill>
              <a:srgbClr val="01466B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6290661" y="1427952"/>
            <a:ext cx="815313" cy="941651"/>
          </a:xfrm>
          <a:custGeom>
            <a:avLst/>
            <a:gdLst/>
            <a:ahLst/>
            <a:cxnLst/>
            <a:rect l="l" t="t" r="r" b="b"/>
            <a:pathLst>
              <a:path w="815313" h="941651">
                <a:moveTo>
                  <a:pt x="0" y="0"/>
                </a:moveTo>
                <a:lnTo>
                  <a:pt x="815313" y="0"/>
                </a:lnTo>
                <a:lnTo>
                  <a:pt x="815313" y="941652"/>
                </a:lnTo>
                <a:lnTo>
                  <a:pt x="0" y="941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Freeform 19"/>
          <p:cNvSpPr/>
          <p:nvPr/>
        </p:nvSpPr>
        <p:spPr>
          <a:xfrm>
            <a:off x="16288356" y="7496060"/>
            <a:ext cx="817619" cy="943668"/>
          </a:xfrm>
          <a:custGeom>
            <a:avLst/>
            <a:gdLst/>
            <a:ahLst/>
            <a:cxnLst/>
            <a:rect l="l" t="t" r="r" b="b"/>
            <a:pathLst>
              <a:path w="817619" h="943668">
                <a:moveTo>
                  <a:pt x="0" y="0"/>
                </a:moveTo>
                <a:lnTo>
                  <a:pt x="817618" y="0"/>
                </a:lnTo>
                <a:lnTo>
                  <a:pt x="817618" y="943668"/>
                </a:lnTo>
                <a:lnTo>
                  <a:pt x="0" y="9436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Freeform 20"/>
          <p:cNvSpPr/>
          <p:nvPr/>
        </p:nvSpPr>
        <p:spPr>
          <a:xfrm>
            <a:off x="605989" y="3194791"/>
            <a:ext cx="5001212" cy="3084198"/>
          </a:xfrm>
          <a:custGeom>
            <a:avLst/>
            <a:gdLst/>
            <a:ahLst/>
            <a:cxnLst/>
            <a:rect l="l" t="t" r="r" b="b"/>
            <a:pathLst>
              <a:path w="5001212" h="3084198">
                <a:moveTo>
                  <a:pt x="0" y="0"/>
                </a:moveTo>
                <a:lnTo>
                  <a:pt x="5001212" y="0"/>
                </a:lnTo>
                <a:lnTo>
                  <a:pt x="5001212" y="3084198"/>
                </a:lnTo>
                <a:lnTo>
                  <a:pt x="0" y="30841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TextBox 21"/>
          <p:cNvSpPr txBox="1"/>
          <p:nvPr/>
        </p:nvSpPr>
        <p:spPr>
          <a:xfrm>
            <a:off x="577414" y="322724"/>
            <a:ext cx="12998326" cy="57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4575">
                <a:solidFill>
                  <a:srgbClr val="437D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Manipulação e modelagem: :pacotes recomendados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994823" y="10002345"/>
            <a:ext cx="10217086" cy="16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9"/>
              </a:lnSpc>
              <a:spcBef>
                <a:spcPct val="0"/>
              </a:spcBef>
            </a:pPr>
            <a:r>
              <a:rPr lang="en-US" sz="1099" b="1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en-US" sz="10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Coordenação-Geral de Ciência de Dados e Tecnologia da Informação</a:t>
            </a:r>
            <a:r>
              <a:rPr lang="en-US" sz="1099" b="1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• </a:t>
            </a:r>
            <a:r>
              <a:rPr lang="en-US" sz="10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Instituto de Pesquisa Econômica Aplicada (Ipea) • www.ipea.gov.br •  versão  0.0.2 •  Atualizada: 11-2024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670961" y="1735255"/>
            <a:ext cx="4435013" cy="529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3"/>
              </a:lnSpc>
            </a:pPr>
            <a:endParaRPr dirty="0"/>
          </a:p>
          <a:p>
            <a:pPr marL="290140" lvl="1" indent="-145070" algn="l">
              <a:lnSpc>
                <a:spcPts val="1773"/>
              </a:lnSpc>
              <a:buFont typeface="Arial"/>
              <a:buChar char="•"/>
            </a:pP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DuckDB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endParaRPr lang="en-US" sz="1343" b="1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90140" lvl="1" indent="-145070" algn="l">
              <a:lnSpc>
                <a:spcPts val="1773"/>
              </a:lnSpc>
              <a:buFont typeface="Arial"/>
              <a:buChar char="•"/>
            </a:pP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Sintaxe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do </a:t>
            </a: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dplyr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SQL</a:t>
            </a:r>
          </a:p>
          <a:p>
            <a:pPr marL="290140" lvl="1" indent="-145070" algn="l">
              <a:lnSpc>
                <a:spcPts val="1773"/>
              </a:lnSpc>
              <a:buFont typeface="Arial"/>
              <a:buChar char="•"/>
            </a:pP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Não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é </a:t>
            </a: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necessário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subir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bases para a </a:t>
            </a:r>
            <a:r>
              <a:rPr lang="en-US" sz="1343" b="1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memoria</a:t>
            </a:r>
            <a:r>
              <a:rPr lang="en-US" sz="1343" b="1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algn="l">
              <a:lnSpc>
                <a:spcPts val="1773"/>
              </a:lnSpc>
            </a:pPr>
            <a:endParaRPr lang="en-US" sz="1343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773"/>
              </a:lnSpc>
            </a:pP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Saiba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mais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</a:p>
          <a:p>
            <a:pPr algn="l">
              <a:lnSpc>
                <a:spcPts val="1773"/>
              </a:lnSpc>
            </a:pPr>
            <a:r>
              <a:rPr lang="en-US" sz="1343" u="sng" dirty="0">
                <a:solidFill>
                  <a:srgbClr val="01466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 tooltip="https://github.com/tidyverse/duckplyr"/>
              </a:rPr>
              <a:t>github.com/</a:t>
            </a:r>
            <a:r>
              <a:rPr lang="en-US" sz="1343" u="sng" dirty="0" err="1">
                <a:solidFill>
                  <a:srgbClr val="01466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 tooltip="https://github.com/tidyverse/duckplyr"/>
              </a:rPr>
              <a:t>tidyverse</a:t>
            </a:r>
            <a:r>
              <a:rPr lang="en-US" sz="1343" u="sng" dirty="0">
                <a:solidFill>
                  <a:srgbClr val="01466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 tooltip="https://github.com/tidyverse/duckplyr"/>
              </a:rPr>
              <a:t>/</a:t>
            </a:r>
            <a:r>
              <a:rPr lang="en-US" sz="1343" u="sng" dirty="0" err="1">
                <a:solidFill>
                  <a:srgbClr val="01466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 tooltip="https://github.com/tidyverse/duckplyr"/>
              </a:rPr>
              <a:t>duckplyr</a:t>
            </a:r>
            <a:endParaRPr lang="en-US" sz="1343" u="sng" dirty="0">
              <a:solidFill>
                <a:srgbClr val="01466B"/>
              </a:solidFill>
              <a:latin typeface="Source Sans Pro"/>
              <a:ea typeface="Source Sans Pro"/>
              <a:cs typeface="Source Sans Pro"/>
              <a:sym typeface="Source Sans Pro"/>
              <a:hlinkClick r:id="rId10" tooltip="https://github.com/tidyverse/duckplyr"/>
            </a:endParaRPr>
          </a:p>
          <a:p>
            <a:pPr algn="l">
              <a:lnSpc>
                <a:spcPts val="1773"/>
              </a:lnSpc>
            </a:pPr>
            <a:endParaRPr lang="en-US" sz="1343" u="sng" dirty="0">
              <a:solidFill>
                <a:srgbClr val="01466B"/>
              </a:solidFill>
              <a:latin typeface="Source Sans Pro"/>
              <a:ea typeface="Source Sans Pro"/>
              <a:cs typeface="Source Sans Pro"/>
              <a:sym typeface="Source Sans Pro"/>
              <a:hlinkClick r:id="rId10" tooltip="https://github.com/tidyverse/duckplyr"/>
            </a:endParaRP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Ex.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Computando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vínculos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formais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 RAIS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CNAE:</a:t>
            </a:r>
          </a:p>
          <a:p>
            <a:pPr algn="l">
              <a:lnSpc>
                <a:spcPts val="1773"/>
              </a:lnSpc>
            </a:pPr>
            <a:endParaRPr lang="en-US" sz="1343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library(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tidyverse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library(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duckplyr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algn="l">
              <a:lnSpc>
                <a:spcPts val="1773"/>
              </a:lnSpc>
            </a:pPr>
            <a:endParaRPr lang="en-US" sz="1343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#Leitura dos dados "fora da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memória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dados &lt;-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duckplyr_df_from_parquet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(PATH_RAIS_PARQUET)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#Número de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empregados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CNAE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tab_cnae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&lt;- dados |&gt;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count(clas_cnae10, name = "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num_empregados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")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#Retornar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resultado</a:t>
            </a:r>
            <a:endParaRPr lang="en-US" sz="1343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773"/>
              </a:lnSpc>
            </a:pP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tab_cnae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&lt;- </a:t>
            </a:r>
            <a:r>
              <a:rPr lang="en-US" sz="1343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tab_cnae</a:t>
            </a:r>
            <a:r>
              <a:rPr lang="en-US" sz="1343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|&gt; collect()</a:t>
            </a:r>
          </a:p>
          <a:p>
            <a:pPr algn="l">
              <a:lnSpc>
                <a:spcPts val="1773"/>
              </a:lnSpc>
            </a:pPr>
            <a:endParaRPr lang="en-US" sz="1343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997466" y="7486535"/>
            <a:ext cx="3387230" cy="42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62136" lvl="1" indent="-81068" algn="l">
              <a:lnSpc>
                <a:spcPts val="1773"/>
              </a:lnSpc>
              <a:buFont typeface="Arial"/>
              <a:buChar char="•"/>
            </a:pPr>
            <a:r>
              <a:rPr lang="en-US" sz="1343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MS SQL Server + dplyr</a:t>
            </a:r>
          </a:p>
          <a:p>
            <a:pPr marL="162136" lvl="1" indent="-81068" algn="l">
              <a:lnSpc>
                <a:spcPts val="1773"/>
              </a:lnSpc>
              <a:buFont typeface="Arial"/>
              <a:buChar char="•"/>
            </a:pPr>
            <a:r>
              <a:rPr lang="en-US" sz="1343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Sintaxe do dplyr ou SQL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980365" y="8020050"/>
            <a:ext cx="3920797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library(DBI)</a:t>
            </a:r>
          </a:p>
          <a:p>
            <a:pPr algn="l">
              <a:lnSpc>
                <a:spcPts val="1612"/>
              </a:lnSpc>
            </a:pPr>
            <a:endParaRPr lang="en-US" sz="13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 Conectar ao servidor</a:t>
            </a: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con_mssql &lt;- dbConnect(odbc::odbc(), </a:t>
            </a: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.connection_string = "driver={SQL Server}",</a:t>
            </a: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Server   = "bsb_mssql", # nome do servidor</a:t>
            </a: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Trusted_Connection = "Yes", </a:t>
            </a: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database = "RAIS" # base de dados)</a:t>
            </a:r>
          </a:p>
          <a:p>
            <a:pPr algn="l">
              <a:lnSpc>
                <a:spcPts val="1612"/>
              </a:lnSpc>
            </a:pPr>
            <a:endParaRPr lang="en-US" sz="13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612"/>
              </a:lnSpc>
            </a:pPr>
            <a:endParaRPr lang="en-US" sz="13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612"/>
              </a:lnSpc>
            </a:pPr>
            <a:endParaRPr lang="en-US" sz="13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689886" y="8020050"/>
            <a:ext cx="4483104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Ex. Computando renda média por UF:</a:t>
            </a:r>
          </a:p>
          <a:p>
            <a:pPr algn="l">
              <a:lnSpc>
                <a:spcPts val="1612"/>
              </a:lnSpc>
            </a:pPr>
            <a:endParaRPr lang="en-US" sz="13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library(tidyverse)</a:t>
            </a: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library(dbplyr)</a:t>
            </a:r>
          </a:p>
          <a:p>
            <a:pPr algn="l">
              <a:lnSpc>
                <a:spcPts val="1612"/>
              </a:lnSpc>
            </a:pPr>
            <a:endParaRPr lang="en-US" sz="1343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tab_rem_uf &lt;- tbl(con_mssql, "tb_vinculos_2021") |&gt;</a:t>
            </a: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group_by(uf) |&gt;</a:t>
            </a:r>
          </a:p>
          <a:p>
            <a:pPr algn="l">
              <a:lnSpc>
                <a:spcPts val="1612"/>
              </a:lnSpc>
            </a:pPr>
            <a:r>
              <a:rPr lang="en-US" sz="1343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summarise(rem_uf = mean(rem_med_r)) |&gt;  collect()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689886" y="7486535"/>
            <a:ext cx="3387230" cy="42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73"/>
              </a:lnSpc>
            </a:pPr>
            <a:r>
              <a:rPr lang="en-US" sz="1343" b="1">
                <a:solidFill>
                  <a:srgbClr val="4C4C4C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Saiba mais: </a:t>
            </a:r>
          </a:p>
          <a:p>
            <a:pPr algn="l">
              <a:lnSpc>
                <a:spcPts val="1773"/>
              </a:lnSpc>
            </a:pPr>
            <a:r>
              <a:rPr lang="en-US" sz="1343" b="1" u="sng">
                <a:solidFill>
                  <a:srgbClr val="01466B"/>
                </a:solidFill>
                <a:latin typeface="Source Sans Pro Bold"/>
                <a:ea typeface="Source Sans Pro Bold"/>
                <a:cs typeface="Source Sans Pro Bold"/>
                <a:sym typeface="Source Sans Pro Bold"/>
                <a:hlinkClick r:id="rId11" tooltip="https://github.com/tidyverse/dbplyr/"/>
              </a:rPr>
              <a:t>github.com/tidyverse/dbplyr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1039</Words>
  <Application>Microsoft Office PowerPoint</Application>
  <PresentationFormat>Personalizados</PresentationFormat>
  <Paragraphs>193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9" baseType="lpstr">
      <vt:lpstr>Source Sans Pro</vt:lpstr>
      <vt:lpstr>Arial</vt:lpstr>
      <vt:lpstr>Calibri</vt:lpstr>
      <vt:lpstr>Source Sans Pro Bold</vt:lpstr>
      <vt:lpstr>Source Sans Pro Bold Italics</vt:lpstr>
      <vt:lpstr>Source Sans Pro Italics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cheat_sheet_servidores_final</dc:title>
  <dc:creator>Pedro Ferreira</dc:creator>
  <cp:lastModifiedBy>Pedro Cavalcanti Gonçalves Ferreira</cp:lastModifiedBy>
  <cp:revision>2</cp:revision>
  <dcterms:created xsi:type="dcterms:W3CDTF">2006-08-16T00:00:00Z</dcterms:created>
  <dcterms:modified xsi:type="dcterms:W3CDTF">2024-11-12T10:58:32Z</dcterms:modified>
  <dc:identifier>DAGVhikeQTY</dc:identifier>
</cp:coreProperties>
</file>