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27"/>
  </p:notesMasterIdLst>
  <p:handoutMasterIdLst>
    <p:handoutMasterId r:id="rId28"/>
  </p:handoutMasterIdLst>
  <p:sldIdLst>
    <p:sldId id="365" r:id="rId2"/>
    <p:sldId id="409" r:id="rId3"/>
    <p:sldId id="369" r:id="rId4"/>
    <p:sldId id="411" r:id="rId5"/>
    <p:sldId id="370" r:id="rId6"/>
    <p:sldId id="372" r:id="rId7"/>
    <p:sldId id="373" r:id="rId8"/>
    <p:sldId id="376" r:id="rId9"/>
    <p:sldId id="412" r:id="rId10"/>
    <p:sldId id="380" r:id="rId11"/>
    <p:sldId id="410" r:id="rId12"/>
    <p:sldId id="388" r:id="rId13"/>
    <p:sldId id="421" r:id="rId14"/>
    <p:sldId id="392" r:id="rId15"/>
    <p:sldId id="393" r:id="rId16"/>
    <p:sldId id="394" r:id="rId17"/>
    <p:sldId id="395" r:id="rId18"/>
    <p:sldId id="397" r:id="rId19"/>
    <p:sldId id="419" r:id="rId20"/>
    <p:sldId id="398" r:id="rId21"/>
    <p:sldId id="418" r:id="rId22"/>
    <p:sldId id="399" r:id="rId23"/>
    <p:sldId id="422" r:id="rId24"/>
    <p:sldId id="407" r:id="rId25"/>
    <p:sldId id="417" r:id="rId26"/>
  </p:sldIdLst>
  <p:sldSz cx="9144000" cy="6858000" type="screen4x3"/>
  <p:notesSz cx="7010400" cy="9296400"/>
  <p:defaultTextStyle>
    <a:lvl1pPr>
      <a:defRPr sz="2000">
        <a:solidFill>
          <a:srgbClr val="FFFFFF"/>
        </a:solidFill>
        <a:uFill>
          <a:solidFill/>
        </a:uFill>
        <a:latin typeface="Arial Rounded MT Bold"/>
        <a:ea typeface="Arial Rounded MT Bold"/>
        <a:cs typeface="Arial Rounded MT Bold"/>
        <a:sym typeface="Arial Rounded MT Bold"/>
      </a:defRPr>
    </a:lvl1pPr>
    <a:lvl2pPr indent="457200">
      <a:defRPr sz="2000">
        <a:solidFill>
          <a:srgbClr val="FFFFFF"/>
        </a:solidFill>
        <a:uFill>
          <a:solidFill/>
        </a:uFill>
        <a:latin typeface="Arial Rounded MT Bold"/>
        <a:ea typeface="Arial Rounded MT Bold"/>
        <a:cs typeface="Arial Rounded MT Bold"/>
        <a:sym typeface="Arial Rounded MT Bold"/>
      </a:defRPr>
    </a:lvl2pPr>
    <a:lvl3pPr indent="914400">
      <a:defRPr sz="2000">
        <a:solidFill>
          <a:srgbClr val="FFFFFF"/>
        </a:solidFill>
        <a:uFill>
          <a:solidFill/>
        </a:uFill>
        <a:latin typeface="Arial Rounded MT Bold"/>
        <a:ea typeface="Arial Rounded MT Bold"/>
        <a:cs typeface="Arial Rounded MT Bold"/>
        <a:sym typeface="Arial Rounded MT Bold"/>
      </a:defRPr>
    </a:lvl3pPr>
    <a:lvl4pPr indent="1371600">
      <a:defRPr sz="2000">
        <a:solidFill>
          <a:srgbClr val="FFFFFF"/>
        </a:solidFill>
        <a:uFill>
          <a:solidFill/>
        </a:uFill>
        <a:latin typeface="Arial Rounded MT Bold"/>
        <a:ea typeface="Arial Rounded MT Bold"/>
        <a:cs typeface="Arial Rounded MT Bold"/>
        <a:sym typeface="Arial Rounded MT Bold"/>
      </a:defRPr>
    </a:lvl4pPr>
    <a:lvl5pPr indent="1828800">
      <a:defRPr sz="2000">
        <a:solidFill>
          <a:srgbClr val="FFFFFF"/>
        </a:solidFill>
        <a:uFill>
          <a:solidFill/>
        </a:uFill>
        <a:latin typeface="Arial Rounded MT Bold"/>
        <a:ea typeface="Arial Rounded MT Bold"/>
        <a:cs typeface="Arial Rounded MT Bold"/>
        <a:sym typeface="Arial Rounded MT Bold"/>
      </a:defRPr>
    </a:lvl5pPr>
    <a:lvl6pPr>
      <a:defRPr sz="2000">
        <a:solidFill>
          <a:srgbClr val="FFFFFF"/>
        </a:solidFill>
        <a:uFill>
          <a:solidFill/>
        </a:uFill>
        <a:latin typeface="Arial Rounded MT Bold"/>
        <a:ea typeface="Arial Rounded MT Bold"/>
        <a:cs typeface="Arial Rounded MT Bold"/>
        <a:sym typeface="Arial Rounded MT Bold"/>
      </a:defRPr>
    </a:lvl6pPr>
    <a:lvl7pPr>
      <a:defRPr sz="2000">
        <a:solidFill>
          <a:srgbClr val="FFFFFF"/>
        </a:solidFill>
        <a:uFill>
          <a:solidFill/>
        </a:uFill>
        <a:latin typeface="Arial Rounded MT Bold"/>
        <a:ea typeface="Arial Rounded MT Bold"/>
        <a:cs typeface="Arial Rounded MT Bold"/>
        <a:sym typeface="Arial Rounded MT Bold"/>
      </a:defRPr>
    </a:lvl7pPr>
    <a:lvl8pPr>
      <a:defRPr sz="2000">
        <a:solidFill>
          <a:srgbClr val="FFFFFF"/>
        </a:solidFill>
        <a:uFill>
          <a:solidFill/>
        </a:uFill>
        <a:latin typeface="Arial Rounded MT Bold"/>
        <a:ea typeface="Arial Rounded MT Bold"/>
        <a:cs typeface="Arial Rounded MT Bold"/>
        <a:sym typeface="Arial Rounded MT Bold"/>
      </a:defRPr>
    </a:lvl8pPr>
    <a:lvl9pPr>
      <a:defRPr sz="2000">
        <a:solidFill>
          <a:srgbClr val="FFFFFF"/>
        </a:solidFill>
        <a:uFill>
          <a:solidFill/>
        </a:uFill>
        <a:latin typeface="Arial Rounded MT Bold"/>
        <a:ea typeface="Arial Rounded MT Bold"/>
        <a:cs typeface="Arial Rounded MT Bold"/>
        <a:sym typeface="Arial Rounded MT 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91164"/>
        </a:fontRef>
        <a:srgbClr val="1911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CA"/>
          </a:solidFill>
        </a:fill>
      </a:tcStyle>
    </a:wholeTbl>
    <a:band2H>
      <a:tcTxStyle/>
      <a:tcStyle>
        <a:tcBdr/>
        <a:fill>
          <a:solidFill>
            <a:srgbClr val="F6F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00"/>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ADA"/>
          </a:solidFill>
        </a:fill>
      </a:tcStyle>
    </a:wholeTbl>
    <a:band2H>
      <a:tcTxStyle/>
      <a:tcStyle>
        <a:tcBdr/>
        <a:fill>
          <a:solidFill>
            <a:srgbClr val="E9EDED"/>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C8B8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CCCC00"/>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CC00"/>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Col>
    <a:la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lastRow>
    <a:firstRow>
      <a:tcTxStyle b="on" i="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7" y="6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A0F2B82-D98D-42DC-A45A-769A158FD0A8}" type="datetime1">
              <a:rPr lang="en-US" smtClean="0">
                <a:latin typeface="Arial Unicode MS" panose="020B0604020202020204" pitchFamily="34" charset="-128"/>
                <a:ea typeface="Arial Unicode MS" panose="020B0604020202020204" pitchFamily="34" charset="-128"/>
                <a:cs typeface="Arial Unicode MS" panose="020B0604020202020204" pitchFamily="34" charset="-128"/>
              </a:rPr>
              <a:t>5/2/2024</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BD4784E-5010-43AA-862F-61007359811E}" type="slidenum">
              <a:rPr lang="en-US" smtClean="0">
                <a:latin typeface="Arial Unicode MS" panose="020B0604020202020204" pitchFamily="34" charset="-128"/>
                <a:ea typeface="Arial Unicode MS" panose="020B0604020202020204" pitchFamily="34" charset="-128"/>
                <a:cs typeface="Arial Unicode MS" panose="020B0604020202020204" pitchFamily="34" charset="-128"/>
              </a:rPr>
              <a:t>‹#›</a:t>
            </a:fld>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8338670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hape 9"/>
          <p:cNvSpPr>
            <a:spLocks noGrp="1" noRot="1" noChangeAspect="1"/>
          </p:cNvSpPr>
          <p:nvPr>
            <p:ph type="sldImg"/>
          </p:nvPr>
        </p:nvSpPr>
        <p:spPr>
          <a:xfrm>
            <a:off x="1181100" y="696913"/>
            <a:ext cx="4648200" cy="3486150"/>
          </a:xfrm>
          <a:prstGeom prst="rect">
            <a:avLst/>
          </a:prstGeom>
        </p:spPr>
        <p:txBody>
          <a:bodyPr lIns="93177" tIns="46589" rIns="93177" bIns="46589"/>
          <a:lstStyle/>
          <a:p>
            <a:pPr lvl="0"/>
            <a:endParaRPr dirty="0"/>
          </a:p>
        </p:txBody>
      </p:sp>
      <p:sp>
        <p:nvSpPr>
          <p:cNvPr id="10" name="Shape 10"/>
          <p:cNvSpPr>
            <a:spLocks noGrp="1"/>
          </p:cNvSpPr>
          <p:nvPr>
            <p:ph type="body" sz="quarter" idx="1"/>
          </p:nvPr>
        </p:nvSpPr>
        <p:spPr>
          <a:xfrm>
            <a:off x="934720" y="4415790"/>
            <a:ext cx="5140960" cy="4183380"/>
          </a:xfrm>
          <a:prstGeom prst="rect">
            <a:avLst/>
          </a:prstGeom>
        </p:spPr>
        <p:txBody>
          <a:bodyPr lIns="93177" tIns="46589" rIns="93177" bIns="46589"/>
          <a:lstStyle/>
          <a:p>
            <a:pPr lvl="0"/>
            <a:endParaRPr/>
          </a:p>
        </p:txBody>
      </p:sp>
    </p:spTree>
    <p:extLst>
      <p:ext uri="{BB962C8B-B14F-4D97-AF65-F5344CB8AC3E}">
        <p14:creationId xmlns:p14="http://schemas.microsoft.com/office/powerpoint/2010/main" val="1733746095"/>
      </p:ext>
    </p:extLst>
  </p:cSld>
  <p:clrMap bg1="lt1" tx1="dk1" bg2="lt2" tx2="dk2" accent1="accent1" accent2="accent2" accent3="accent3" accent4="accent4" accent5="accent5" accent6="accent6" hlink="hlink" folHlink="folHlink"/>
  <p:hf sldNum="0" hdr="0" ftr="0" dt="0"/>
  <p:notesStyle>
    <a:lvl1pPr defTabSz="457200">
      <a:lnSpc>
        <a:spcPct val="125000"/>
      </a:lnSpc>
      <a:defRPr sz="2400">
        <a:latin typeface="Arial Unicode MS" panose="020B0604020202020204" pitchFamily="34" charset="-128"/>
        <a:ea typeface="Arial Unicode MS" panose="020B0604020202020204" pitchFamily="34" charset="-128"/>
        <a:cs typeface="Arial Unicode MS" panose="020B0604020202020204" pitchFamily="34" charset="-128"/>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defRPr sz="1800"/>
            </a:pPr>
            <a:r>
              <a:t>Last time we discussed ER diagrams. </a:t>
            </a:r>
          </a:p>
        </p:txBody>
      </p:sp>
    </p:spTree>
    <p:extLst>
      <p:ext uri="{BB962C8B-B14F-4D97-AF65-F5344CB8AC3E}">
        <p14:creationId xmlns:p14="http://schemas.microsoft.com/office/powerpoint/2010/main" val="189702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prstGeom prst="rect">
            <a:avLst/>
          </a:prstGeom>
        </p:spPr>
        <p:txBody>
          <a:bodyPr/>
          <a:lstStyle/>
          <a:p>
            <a:pPr lvl="0"/>
            <a:endParaRPr/>
          </a:p>
        </p:txBody>
      </p:sp>
      <p:sp>
        <p:nvSpPr>
          <p:cNvPr id="69" name="Shape 69"/>
          <p:cNvSpPr>
            <a:spLocks noGrp="1"/>
          </p:cNvSpPr>
          <p:nvPr>
            <p:ph type="body" sz="quarter" idx="1"/>
          </p:nvPr>
        </p:nvSpPr>
        <p:spPr>
          <a:prstGeom prst="rect">
            <a:avLst/>
          </a:prstGeom>
        </p:spPr>
        <p:txBody>
          <a:bodyPr/>
          <a:lstStyle/>
          <a:p>
            <a:pPr lvl="0">
              <a:defRPr sz="1800"/>
            </a:pPr>
            <a:r>
              <a:t>For example, which one of the two should we choose?</a:t>
            </a:r>
          </a:p>
        </p:txBody>
      </p:sp>
    </p:spTree>
    <p:extLst>
      <p:ext uri="{BB962C8B-B14F-4D97-AF65-F5344CB8AC3E}">
        <p14:creationId xmlns:p14="http://schemas.microsoft.com/office/powerpoint/2010/main" val="3687367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noRot="1" noChangeAspect="1"/>
          </p:cNvSpPr>
          <p:nvPr>
            <p:ph type="sldImg"/>
          </p:nvPr>
        </p:nvSpPr>
        <p:spPr>
          <a:prstGeom prst="rect">
            <a:avLst/>
          </a:prstGeom>
        </p:spPr>
        <p:txBody>
          <a:bodyPr/>
          <a:lstStyle/>
          <a:p>
            <a:pPr lvl="0"/>
            <a:endParaRPr/>
          </a:p>
        </p:txBody>
      </p:sp>
      <p:sp>
        <p:nvSpPr>
          <p:cNvPr id="75" name="Shape 75"/>
          <p:cNvSpPr>
            <a:spLocks noGrp="1"/>
          </p:cNvSpPr>
          <p:nvPr>
            <p:ph type="body" sz="quarter" idx="1"/>
          </p:nvPr>
        </p:nvSpPr>
        <p:spPr>
          <a:prstGeom prst="rect">
            <a:avLst/>
          </a:prstGeom>
        </p:spPr>
        <p:txBody>
          <a:bodyPr/>
          <a:lstStyle/>
          <a:p>
            <a:pPr lvl="0">
              <a:defRPr sz="1800"/>
            </a:pPr>
            <a:r>
              <a:t>SSN: immigrants (outside US) don’t have one.  PPl lose it . PPl don’t want to share their SSN. </a:t>
            </a:r>
          </a:p>
        </p:txBody>
      </p:sp>
    </p:spTree>
    <p:extLst>
      <p:ext uri="{BB962C8B-B14F-4D97-AF65-F5344CB8AC3E}">
        <p14:creationId xmlns:p14="http://schemas.microsoft.com/office/powerpoint/2010/main" val="349967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86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651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l-GR"/>
          </a:p>
        </p:txBody>
      </p:sp>
    </p:spTree>
    <p:extLst>
      <p:ext uri="{BB962C8B-B14F-4D97-AF65-F5344CB8AC3E}">
        <p14:creationId xmlns:p14="http://schemas.microsoft.com/office/powerpoint/2010/main" val="113298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9385586-C094-4874-A3EB-1898CF456001}"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94155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52498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0769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026309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10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524000"/>
            <a:ext cx="3810000" cy="51054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235964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385586-C094-4874-A3EB-1898CF456001}"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401030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85586-C094-4874-A3EB-1898CF456001}"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3531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385586-C094-4874-A3EB-1898CF456001}"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60771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385586-C094-4874-A3EB-1898CF456001}"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30041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85586-C094-4874-A3EB-1898CF456001}"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3256A-99AA-4422-B715-512C075241ED}" type="slidenum">
              <a:rPr lang="en-US" smtClean="0"/>
              <a:t>‹#›</a:t>
            </a:fld>
            <a:endParaRPr lang="en-US"/>
          </a:p>
        </p:txBody>
      </p:sp>
    </p:spTree>
    <p:extLst>
      <p:ext uri="{BB962C8B-B14F-4D97-AF65-F5344CB8AC3E}">
        <p14:creationId xmlns:p14="http://schemas.microsoft.com/office/powerpoint/2010/main" val="3818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85586-C094-4874-A3EB-1898CF456001}"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4008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89098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385586-C094-4874-A3EB-1898CF456001}"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2119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E9385586-C094-4874-A3EB-1898CF456001}" type="datetimeFigureOut">
              <a:rPr lang="en-US" smtClean="0"/>
              <a:pPr/>
              <a:t>5/2/2024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Arial Unicode MS" panose="020B0604020202020204" pitchFamily="34" charset="-128"/>
                <a:ea typeface="Arial Unicode MS" panose="020B0604020202020204" pitchFamily="34" charset="-128"/>
                <a:cs typeface="Arial Unicode MS" panose="020B0604020202020204" pitchFamily="34" charset="-128"/>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98581227"/>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txStyles>
    <p:titleStyle>
      <a:lvl1pPr algn="l" defTabSz="685800" rtl="0" eaLnBrk="1" latinLnBrk="0" hangingPunct="1">
        <a:lnSpc>
          <a:spcPct val="90000"/>
        </a:lnSpc>
        <a:spcBef>
          <a:spcPct val="0"/>
        </a:spcBef>
        <a:buNone/>
        <a:defRPr sz="3300" kern="1200">
          <a:solidFill>
            <a:schemeClr val="tx1"/>
          </a:solidFill>
          <a:latin typeface="Arial Unicode MS" panose="020B0604020202020204" pitchFamily="34" charset="-128"/>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Arial Unicode MS" panose="020B0604020202020204" pitchFamily="34" charset="-128"/>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Arial Unicode MS" panose="020B0604020202020204" pitchFamily="34" charset="-128"/>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Arial Unicode MS" panose="020B0604020202020204" pitchFamily="34" charset="-128"/>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Arial Unicode MS" panose="020B0604020202020204" pitchFamily="34" charset="-128"/>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2"/>
          <p:cNvSpPr/>
          <p:nvPr/>
        </p:nvSpPr>
        <p:spPr>
          <a:xfrm>
            <a:off x="269666" y="1799772"/>
            <a:ext cx="8604668" cy="286232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r">
              <a:defRPr sz="3600">
                <a:solidFill>
                  <a:srgbClr val="011070"/>
                </a:solidFill>
              </a:defRPr>
            </a:lvl1pPr>
          </a:lstStyle>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From a business narrative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an </a:t>
            </a:r>
          </a:p>
          <a:p>
            <a:pPr lvl="0" algn="ctr">
              <a:defRPr sz="1800">
                <a:solidFill>
                  <a:srgbClr val="000000"/>
                </a:solidFill>
                <a:uFillTx/>
              </a:defRPr>
            </a:pPr>
            <a:r>
              <a:rPr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Entity - Relationship Model</a:t>
            </a: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b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b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to a </a:t>
            </a:r>
          </a:p>
          <a:p>
            <a:pPr lvl="0" algn="ctr">
              <a:defRPr sz="1800">
                <a:solidFill>
                  <a:srgbClr val="000000"/>
                </a:solidFill>
                <a:uFillTx/>
              </a:defRPr>
            </a:pPr>
            <a:r>
              <a:rPr lang="en-US" sz="36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Database</a:t>
            </a:r>
          </a:p>
        </p:txBody>
      </p:sp>
    </p:spTree>
    <p:extLst>
      <p:ext uri="{BB962C8B-B14F-4D97-AF65-F5344CB8AC3E}">
        <p14:creationId xmlns:p14="http://schemas.microsoft.com/office/powerpoint/2010/main" val="344044463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ERD refinements</a:t>
            </a:r>
          </a:p>
        </p:txBody>
      </p:sp>
      <p:sp>
        <p:nvSpPr>
          <p:cNvPr id="122" name="Shape 122"/>
          <p:cNvSpPr/>
          <p:nvPr/>
        </p:nvSpPr>
        <p:spPr>
          <a:xfrm>
            <a:off x="469900" y="1282700"/>
            <a:ext cx="7590195" cy="29418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constructed initial ERD</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efinements </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are common</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refinements: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Attributes -&gt; Entities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Splitting compound attributes</a:t>
            </a: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FontTx/>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Data types becoming ENUM entries</a:t>
            </a:r>
          </a:p>
        </p:txBody>
      </p:sp>
    </p:spTree>
    <p:extLst>
      <p:ext uri="{BB962C8B-B14F-4D97-AF65-F5344CB8AC3E}">
        <p14:creationId xmlns:p14="http://schemas.microsoft.com/office/powerpoint/2010/main" val="107705010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Attribute or Entity?</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31" name="Shape 131"/>
          <p:cNvSpPr/>
          <p:nvPr/>
        </p:nvSpPr>
        <p:spPr>
          <a:xfrm>
            <a:off x="469900" y="1282700"/>
            <a:ext cx="7590195" cy="46371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stStyle>
          <a:p>
            <a:pPr lvl="0">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We often need to decide whether something is an entity or an attribute (e.g., an address)</a:t>
            </a:r>
          </a:p>
          <a:p>
            <a:pPr lvl="0">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 free-form attribute allows the introduction of data quality issues (e.g., “California” vs “CA”).</a:t>
            </a:r>
          </a:p>
          <a:p>
            <a:pPr lvl="0">
              <a:defRPr sz="1800">
                <a:solidFill>
                  <a:srgbClr val="000000"/>
                </a:solidFill>
                <a:uFillTx/>
              </a:defRPr>
            </a:pP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When we have a limit number of values, that are unlikely to change in the future, then we make the data type of the attribute an “ENUM” where we list all the possible values, </a:t>
            </a:r>
            <a:r>
              <a:rPr lang="en-US" sz="1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eg</a:t>
            </a: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ENUM(“Alabama”, “Alaska”,… “Wyoming”) which limits and standardizes the values for the attribute.</a:t>
            </a:r>
          </a:p>
          <a:p>
            <a:pPr lvl="0">
              <a:defRPr sz="1800">
                <a:solidFill>
                  <a:srgbClr val="000000"/>
                </a:solidFill>
                <a:uFillTx/>
              </a:defRPr>
            </a:pP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We make the attribute a separate entity when we want to add new values over time, or want to keep more information about the attribute value (e.g. “keep extra information about the address, such as owned/rented, estimated home value, commercial/residential, </a:t>
            </a:r>
            <a:r>
              <a:rPr lang="en-US" sz="1600"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etc</a:t>
            </a:r>
            <a:r>
              <a:rPr lang="en-US" sz="1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lvl="0">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common decision is “keep things as attributes” unless you are ready to handle the extra complexity</a:t>
            </a:r>
          </a:p>
        </p:txBody>
      </p:sp>
    </p:spTree>
    <p:extLst>
      <p:ext uri="{BB962C8B-B14F-4D97-AF65-F5344CB8AC3E}">
        <p14:creationId xmlns:p14="http://schemas.microsoft.com/office/powerpoint/2010/main" val="29100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sym typeface="Wingdings" panose="05000000000000000000" pitchFamily="2" charset="2"/>
              </a:rPr>
              <a:t></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Relational Model</a:t>
            </a:r>
          </a:p>
        </p:txBody>
      </p:sp>
      <p:sp>
        <p:nvSpPr>
          <p:cNvPr id="127" name="Shape 127"/>
          <p:cNvSpPr/>
          <p:nvPr/>
        </p:nvSpPr>
        <p:spPr>
          <a:xfrm>
            <a:off x="469900" y="1282700"/>
            <a:ext cx="7590195" cy="33393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0: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p>
          <a:p>
            <a:pPr marL="638907" lvl="1" indent="-257907">
              <a:spcBef>
                <a:spcPts val="700"/>
              </a:spcBef>
              <a:buSzPct val="100000"/>
              <a:buChar char="•"/>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entities have attributes and primary keys</a:t>
            </a:r>
          </a:p>
          <a:p>
            <a:pPr marL="638907" lvl="1" indent="-257907">
              <a:spcBef>
                <a:spcPts val="700"/>
              </a:spcBef>
              <a:buSzPct val="100000"/>
              <a:buChar char="•"/>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relationships are fully specified (min/max cardinalities on both sides)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endPar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96007"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1: Entities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2: Many-to-many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3: One-to-many relationships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Step 4: One-to-one relationships</a:t>
            </a:r>
          </a:p>
        </p:txBody>
      </p:sp>
    </p:spTree>
    <p:extLst>
      <p:ext uri="{BB962C8B-B14F-4D97-AF65-F5344CB8AC3E}">
        <p14:creationId xmlns:p14="http://schemas.microsoft.com/office/powerpoint/2010/main" val="3821826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B9A9D12-09D3-38C2-74A6-816A377C9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7607"/>
            <a:ext cx="9144000" cy="6382785"/>
          </a:xfrm>
          <a:prstGeom prst="rect">
            <a:avLst/>
          </a:prstGeom>
        </p:spPr>
      </p:pic>
    </p:spTree>
    <p:extLst>
      <p:ext uri="{BB962C8B-B14F-4D97-AF65-F5344CB8AC3E}">
        <p14:creationId xmlns:p14="http://schemas.microsoft.com/office/powerpoint/2010/main" val="33183046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Entities</a:t>
            </a:r>
          </a:p>
        </p:txBody>
      </p:sp>
      <p:sp>
        <p:nvSpPr>
          <p:cNvPr id="143" name="Shape 143"/>
          <p:cNvSpPr/>
          <p:nvPr/>
        </p:nvSpPr>
        <p:spPr>
          <a:xfrm>
            <a:off x="81280" y="5534115"/>
            <a:ext cx="2637195" cy="126188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spcBef>
                <a:spcPts val="700"/>
              </a:spcBef>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do this mapping for all our entities in the ER Diagram, creating one table per entity</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graphicFrame>
        <p:nvGraphicFramePr>
          <p:cNvPr id="144" name="Table 144"/>
          <p:cNvGraphicFramePr/>
          <p:nvPr>
            <p:extLst>
              <p:ext uri="{D42A27DB-BD31-4B8C-83A1-F6EECF244321}">
                <p14:modId xmlns:p14="http://schemas.microsoft.com/office/powerpoint/2010/main" val="2041180316"/>
              </p:ext>
            </p:extLst>
          </p:nvPr>
        </p:nvGraphicFramePr>
        <p:xfrm>
          <a:off x="3818176" y="4295102"/>
          <a:ext cx="3759015" cy="2499609"/>
        </p:xfrm>
        <a:graphic>
          <a:graphicData uri="http://schemas.openxmlformats.org/drawingml/2006/table">
            <a:tbl>
              <a:tblPr firstRow="1" bandRow="1">
                <a:tableStyleId>{4C3C2611-4C71-4FC5-86AE-919BDF0F9419}</a:tableStyleId>
              </a:tblPr>
              <a:tblGrid>
                <a:gridCol w="1204191">
                  <a:extLst>
                    <a:ext uri="{9D8B030D-6E8A-4147-A177-3AD203B41FA5}">
                      <a16:colId xmlns:a16="http://schemas.microsoft.com/office/drawing/2014/main" val="20000"/>
                    </a:ext>
                  </a:extLst>
                </a:gridCol>
                <a:gridCol w="1331872">
                  <a:extLst>
                    <a:ext uri="{9D8B030D-6E8A-4147-A177-3AD203B41FA5}">
                      <a16:colId xmlns:a16="http://schemas.microsoft.com/office/drawing/2014/main" val="20001"/>
                    </a:ext>
                  </a:extLst>
                </a:gridCol>
                <a:gridCol w="1222952">
                  <a:extLst>
                    <a:ext uri="{9D8B030D-6E8A-4147-A177-3AD203B41FA5}">
                      <a16:colId xmlns:a16="http://schemas.microsoft.com/office/drawing/2014/main" val="20002"/>
                    </a:ext>
                  </a:extLst>
                </a:gridCol>
              </a:tblGrid>
              <a:tr h="519685">
                <a:tc>
                  <a:txBody>
                    <a:bodyPr/>
                    <a:lstStyle/>
                    <a:p>
                      <a:pPr lvl="0" algn="l">
                        <a:spcBef>
                          <a:spcPts val="500"/>
                        </a:spcBef>
                        <a:defRPr sz="1800" b="0" i="0">
                          <a:solidFill>
                            <a:srgbClr val="000000"/>
                          </a:solidFill>
                          <a:uFillTx/>
                        </a:defRPr>
                      </a:pPr>
                      <a:r>
                        <a:rPr lang="en-US" sz="1200" b="1" i="1" dirty="0" err="1">
                          <a:solidFill>
                            <a:srgbClr val="FFFFFF"/>
                          </a:solidFill>
                          <a:uFill>
                            <a:solidFill>
                              <a:srgbClr val="FFFFFF"/>
                            </a:solidFill>
                          </a:uFill>
                          <a:latin typeface="Arial Unicode MS" panose="020B0604020202020204" pitchFamily="34" charset="-128"/>
                        </a:rPr>
                        <a:t>PainterID</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a:solidFill>
                            <a:srgbClr val="FFFFFF"/>
                          </a:solidFill>
                          <a:uFill>
                            <a:solidFill>
                              <a:srgbClr val="FFFFFF"/>
                            </a:solidFill>
                          </a:uFill>
                          <a:latin typeface="Arial Unicode MS" panose="020B0604020202020204" pitchFamily="34" charset="-128"/>
                        </a:rPr>
                        <a:t>Name</a:t>
                      </a:r>
                      <a:endParaRPr sz="11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000" b="1" i="1" dirty="0">
                          <a:solidFill>
                            <a:srgbClr val="FFFFFF"/>
                          </a:solidFill>
                          <a:uFill>
                            <a:solidFill>
                              <a:srgbClr val="FFFFFF"/>
                            </a:solidFill>
                          </a:uFill>
                          <a:latin typeface="Arial Unicode MS" panose="020B0604020202020204" pitchFamily="34" charset="-128"/>
                        </a:rPr>
                        <a:t>DOB</a:t>
                      </a:r>
                      <a:endParaRPr sz="10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508604">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1278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Frank Stella</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May 12, 1936</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490440">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982</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Cecilia Vicuña</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July 22, 1948</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r h="490440">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P</a:t>
                      </a:r>
                      <a:r>
                        <a:rPr sz="1200" dirty="0">
                          <a:solidFill>
                            <a:srgbClr val="191164"/>
                          </a:solidFill>
                          <a:uFill>
                            <a:solidFill/>
                          </a:uFill>
                          <a:latin typeface="Arial Unicode MS" panose="020B0604020202020204" pitchFamily="34" charset="-128"/>
                        </a:rPr>
                        <a:t>1908</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George Condo</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800">
                          <a:solidFill>
                            <a:srgbClr val="000000"/>
                          </a:solidFill>
                          <a:uFillTx/>
                        </a:defRPr>
                      </a:pPr>
                      <a:r>
                        <a:rPr lang="en-US" sz="1200" dirty="0">
                          <a:solidFill>
                            <a:srgbClr val="191164"/>
                          </a:solidFill>
                          <a:uFill>
                            <a:solidFill/>
                          </a:uFill>
                          <a:latin typeface="Arial Unicode MS" panose="020B0604020202020204" pitchFamily="34" charset="-128"/>
                        </a:rPr>
                        <a:t>Dec 10, 1957</a:t>
                      </a:r>
                      <a:endParaRPr sz="1200" dirty="0">
                        <a:solidFill>
                          <a:srgbClr val="191164"/>
                        </a:solidFill>
                        <a:uFill>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3"/>
                  </a:ext>
                </a:extLst>
              </a:tr>
              <a:tr h="490440">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4"/>
                  </a:ext>
                </a:extLst>
              </a:tr>
            </a:tbl>
          </a:graphicData>
        </a:graphic>
      </p:graphicFrame>
      <p:sp>
        <p:nvSpPr>
          <p:cNvPr id="145" name="Shape 145"/>
          <p:cNvSpPr/>
          <p:nvPr/>
        </p:nvSpPr>
        <p:spPr>
          <a:xfrm>
            <a:off x="5271770" y="3903626"/>
            <a:ext cx="741548" cy="3385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1600" u="sng">
                <a:solidFill>
                  <a:srgbClr val="008F00"/>
                </a:solidFill>
                <a:latin typeface="+mn-lt"/>
                <a:ea typeface="+mn-ea"/>
                <a:cs typeface="+mn-cs"/>
                <a:sym typeface="Arial"/>
              </a:defRPr>
            </a:lvl1pPr>
          </a:lstStyle>
          <a:p>
            <a:pPr lvl="0">
              <a:defRPr sz="1800" u="none">
                <a:solidFill>
                  <a:srgbClr val="000000"/>
                </a:solidFill>
                <a:uFillTx/>
              </a:defRPr>
            </a:pPr>
            <a:r>
              <a:rPr lang="en-US" sz="1600" u="sng" dirty="0">
                <a:solidFill>
                  <a:schemeClr val="tx1"/>
                </a:solidFill>
                <a:uFill>
                  <a:solidFill/>
                </a:uFill>
                <a:latin typeface="Arial Unicode MS" panose="020B0604020202020204" pitchFamily="34" charset="-128"/>
              </a:rPr>
              <a:t>Painter</a:t>
            </a:r>
            <a:endParaRPr sz="1600" u="sng" dirty="0">
              <a:solidFill>
                <a:schemeClr val="tx1"/>
              </a:solidFill>
              <a:uFill>
                <a:solidFill/>
              </a:uFill>
              <a:latin typeface="Arial Unicode MS" panose="020B0604020202020204" pitchFamily="34" charset="-128"/>
            </a:endParaRPr>
          </a:p>
        </p:txBody>
      </p:sp>
      <p:sp>
        <p:nvSpPr>
          <p:cNvPr id="149" name="Shape 149"/>
          <p:cNvSpPr/>
          <p:nvPr/>
        </p:nvSpPr>
        <p:spPr>
          <a:xfrm>
            <a:off x="5625620" y="3498565"/>
            <a:ext cx="1" cy="421190"/>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Shape 149">
            <a:extLst>
              <a:ext uri="{FF2B5EF4-FFF2-40B4-BE49-F238E27FC236}">
                <a16:creationId xmlns:a16="http://schemas.microsoft.com/office/drawing/2014/main" id="{C37DB165-D48B-58C3-F918-8AD198CED5BC}"/>
              </a:ext>
            </a:extLst>
          </p:cNvPr>
          <p:cNvSpPr/>
          <p:nvPr/>
        </p:nvSpPr>
        <p:spPr>
          <a:xfrm flipH="1">
            <a:off x="5721534" y="1859504"/>
            <a:ext cx="978976" cy="665255"/>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Shape 308">
            <a:extLst>
              <a:ext uri="{FF2B5EF4-FFF2-40B4-BE49-F238E27FC236}">
                <a16:creationId xmlns:a16="http://schemas.microsoft.com/office/drawing/2014/main" id="{64C91271-E514-FF87-66F5-294558412A46}"/>
              </a:ext>
            </a:extLst>
          </p:cNvPr>
          <p:cNvSpPr/>
          <p:nvPr/>
        </p:nvSpPr>
        <p:spPr>
          <a:xfrm>
            <a:off x="3162300" y="1649969"/>
            <a:ext cx="1899142"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9" name="Straight Arrow Connector 8">
            <a:extLst>
              <a:ext uri="{FF2B5EF4-FFF2-40B4-BE49-F238E27FC236}">
                <a16:creationId xmlns:a16="http://schemas.microsoft.com/office/drawing/2014/main" id="{B6542107-8598-2023-4ADA-EF414A4E501D}"/>
              </a:ext>
            </a:extLst>
          </p:cNvPr>
          <p:cNvCxnSpPr>
            <a:cxnSpLocks/>
          </p:cNvCxnSpPr>
          <p:nvPr/>
        </p:nvCxnSpPr>
        <p:spPr>
          <a:xfrm flipV="1">
            <a:off x="4882968" y="1536138"/>
            <a:ext cx="388802" cy="15687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3" name="Shape 308">
            <a:extLst>
              <a:ext uri="{FF2B5EF4-FFF2-40B4-BE49-F238E27FC236}">
                <a16:creationId xmlns:a16="http://schemas.microsoft.com/office/drawing/2014/main" id="{244BDAB8-BD18-A503-46E7-4F0E58FFC234}"/>
              </a:ext>
            </a:extLst>
          </p:cNvPr>
          <p:cNvSpPr/>
          <p:nvPr/>
        </p:nvSpPr>
        <p:spPr>
          <a:xfrm>
            <a:off x="670562" y="3429000"/>
            <a:ext cx="2880358"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Schema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4" name="Straight Arrow Connector 13">
            <a:extLst>
              <a:ext uri="{FF2B5EF4-FFF2-40B4-BE49-F238E27FC236}">
                <a16:creationId xmlns:a16="http://schemas.microsoft.com/office/drawing/2014/main" id="{041EC43A-50E5-3AF2-E47F-9B13EDDF2941}"/>
              </a:ext>
            </a:extLst>
          </p:cNvPr>
          <p:cNvCxnSpPr>
            <a:cxnSpLocks/>
          </p:cNvCxnSpPr>
          <p:nvPr/>
        </p:nvCxnSpPr>
        <p:spPr>
          <a:xfrm flipV="1">
            <a:off x="3389448" y="3102715"/>
            <a:ext cx="1258752" cy="369332"/>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6" name="Shape 308">
            <a:extLst>
              <a:ext uri="{FF2B5EF4-FFF2-40B4-BE49-F238E27FC236}">
                <a16:creationId xmlns:a16="http://schemas.microsoft.com/office/drawing/2014/main" id="{1D2AFADE-E8A0-8BA0-87D0-0B0EE2CD0E2E}"/>
              </a:ext>
            </a:extLst>
          </p:cNvPr>
          <p:cNvSpPr/>
          <p:nvPr/>
        </p:nvSpPr>
        <p:spPr>
          <a:xfrm>
            <a:off x="-85683" y="4370795"/>
            <a:ext cx="2880358"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Actual data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7" name="Straight Arrow Connector 16">
            <a:extLst>
              <a:ext uri="{FF2B5EF4-FFF2-40B4-BE49-F238E27FC236}">
                <a16:creationId xmlns:a16="http://schemas.microsoft.com/office/drawing/2014/main" id="{E17604FE-A202-21D3-DA43-A9A3769A6DD7}"/>
              </a:ext>
            </a:extLst>
          </p:cNvPr>
          <p:cNvCxnSpPr>
            <a:cxnSpLocks/>
          </p:cNvCxnSpPr>
          <p:nvPr/>
        </p:nvCxnSpPr>
        <p:spPr>
          <a:xfrm>
            <a:off x="2275840" y="4592320"/>
            <a:ext cx="843280" cy="203200"/>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descr="Diagram&#10;&#10;Description automatically generated">
            <a:extLst>
              <a:ext uri="{FF2B5EF4-FFF2-40B4-BE49-F238E27FC236}">
                <a16:creationId xmlns:a16="http://schemas.microsoft.com/office/drawing/2014/main" id="{57F1BE9F-E81C-CDC2-B28C-7ABFC6CDF8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0225" b="67551"/>
          <a:stretch/>
        </p:blipFill>
        <p:spPr>
          <a:xfrm>
            <a:off x="5416197" y="7260"/>
            <a:ext cx="3252686" cy="1852244"/>
          </a:xfrm>
          <a:prstGeom prst="rect">
            <a:avLst/>
          </a:prstGeom>
        </p:spPr>
      </p:pic>
      <p:pic>
        <p:nvPicPr>
          <p:cNvPr id="5" name="Picture 4" descr="Text&#10;&#10;Description automatically generated">
            <a:extLst>
              <a:ext uri="{FF2B5EF4-FFF2-40B4-BE49-F238E27FC236}">
                <a16:creationId xmlns:a16="http://schemas.microsoft.com/office/drawing/2014/main" id="{7DD068E9-E240-3203-CA5F-C7D2DBE4433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5371" r="74270" b="48828"/>
          <a:stretch/>
        </p:blipFill>
        <p:spPr>
          <a:xfrm>
            <a:off x="4572000" y="2471837"/>
            <a:ext cx="2352775" cy="947288"/>
          </a:xfrm>
          <a:prstGeom prst="rect">
            <a:avLst/>
          </a:prstGeom>
        </p:spPr>
      </p:pic>
    </p:spTree>
    <p:extLst>
      <p:ext uri="{BB962C8B-B14F-4D97-AF65-F5344CB8AC3E}">
        <p14:creationId xmlns:p14="http://schemas.microsoft.com/office/powerpoint/2010/main" val="37823311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nvSpPr>
        <p:spPr>
          <a:xfrm>
            <a:off x="66040" y="147496"/>
            <a:ext cx="8539480" cy="10156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2</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Converting relationships into a relational schema: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One to many relationships</a:t>
            </a:r>
          </a:p>
        </p:txBody>
      </p:sp>
      <p:sp>
        <p:nvSpPr>
          <p:cNvPr id="168" name="Shape 168"/>
          <p:cNvSpPr/>
          <p:nvPr/>
        </p:nvSpPr>
        <p:spPr>
          <a:xfrm>
            <a:off x="469899" y="2286000"/>
            <a:ext cx="7590196" cy="283923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07730" lvl="0" indent="-269630">
              <a:spcBef>
                <a:spcPts val="700"/>
              </a:spcBef>
              <a:buSzPct val="50000"/>
              <a:buBlip>
                <a:blip r:embed="rId2"/>
              </a:buBlip>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each One-to-Many relationship </a:t>
            </a:r>
          </a:p>
          <a:p>
            <a:pPr marL="650630" lvl="1" indent="-269630">
              <a:spcBef>
                <a:spcPts val="700"/>
              </a:spcBef>
              <a:buSzPct val="100000"/>
              <a:buChar char="•"/>
              <a:defRPr sz="1800">
                <a:solidFill>
                  <a:srgbClr val="000000"/>
                </a:solidFill>
                <a:uFillTx/>
              </a:defRPr>
            </a:pP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 a </a:t>
            </a:r>
            <a:r>
              <a:rPr sz="23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 (FK)</a:t>
            </a:r>
            <a:r>
              <a:rPr lang="en-US" sz="23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to the table corresponding to the “many” entity</a:t>
            </a:r>
            <a:endPar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50630" lvl="1" indent="-269630">
              <a:spcBef>
                <a:spcPts val="700"/>
              </a:spcBef>
              <a:buSzPct val="100000"/>
              <a:buChar char="•"/>
              <a:defRPr sz="1800">
                <a:solidFill>
                  <a:srgbClr val="000000"/>
                </a:solidFill>
                <a:uFillTx/>
              </a:defRPr>
            </a:pPr>
            <a:r>
              <a:rPr lang="en-US" sz="23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 foreign key is an attribute that can only take values that appear as primary keys in the referenced table</a:t>
            </a:r>
          </a:p>
          <a:p>
            <a:pPr marL="650630" lvl="1" indent="-269630">
              <a:spcBef>
                <a:spcPts val="700"/>
              </a:spcBef>
              <a:buSzPct val="100000"/>
              <a:buChar char="•"/>
              <a:defRPr sz="1800">
                <a:solidFill>
                  <a:srgbClr val="000000"/>
                </a:solidFill>
                <a:uFillTx/>
              </a:defRPr>
            </a:pPr>
            <a:r>
              <a:rPr lang="en-US"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When participation is </a:t>
            </a:r>
            <a:r>
              <a:rPr lang="en-US" sz="23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mandatory, we do not allow the foreign key to be empty</a:t>
            </a:r>
            <a:endParaRPr sz="23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9559828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icture containing graphical user interface&#10;&#10;Description automatically generated">
            <a:extLst>
              <a:ext uri="{FF2B5EF4-FFF2-40B4-BE49-F238E27FC236}">
                <a16:creationId xmlns:a16="http://schemas.microsoft.com/office/drawing/2014/main" id="{8DD80E2E-F0A3-FD45-A5E0-9FD47018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1" y="3816522"/>
            <a:ext cx="9144000" cy="2049914"/>
          </a:xfrm>
          <a:prstGeom prst="rect">
            <a:avLst/>
          </a:prstGeom>
        </p:spPr>
      </p:pic>
      <p:pic>
        <p:nvPicPr>
          <p:cNvPr id="3" name="Picture 2" descr="A picture containing diagram&#10;&#10;Description automatically generated">
            <a:extLst>
              <a:ext uri="{FF2B5EF4-FFF2-40B4-BE49-F238E27FC236}">
                <a16:creationId xmlns:a16="http://schemas.microsoft.com/office/drawing/2014/main" id="{34160EE3-74CE-69CC-EA6B-2291A7730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498" y="904142"/>
            <a:ext cx="8270697" cy="2236958"/>
          </a:xfrm>
          <a:prstGeom prst="rect">
            <a:avLst/>
          </a:prstGeom>
        </p:spPr>
      </p:pic>
      <p:sp>
        <p:nvSpPr>
          <p:cNvPr id="171" name="Shape 171"/>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2</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sp>
        <p:nvSpPr>
          <p:cNvPr id="173" name="Shape 173"/>
          <p:cNvSpPr/>
          <p:nvPr/>
        </p:nvSpPr>
        <p:spPr>
          <a:xfrm>
            <a:off x="5377557" y="5333611"/>
            <a:ext cx="2194516" cy="441402"/>
          </a:xfrm>
          <a:prstGeom prst="rect">
            <a:avLst/>
          </a:prstGeom>
          <a:ln w="38100">
            <a:solidFill>
              <a:srgbClr val="FF2600"/>
            </a:solidFill>
            <a:round/>
          </a:ln>
        </p:spPr>
        <p:txBody>
          <a:bodyPr lIns="0" tIns="0" rIns="0" bIns="0"/>
          <a:lstStyle/>
          <a:p>
            <a:pPr lvl="0">
              <a:defRPr sz="1800">
                <a:solidFill>
                  <a:srgbClr val="FF2600"/>
                </a:solidFill>
                <a:latin typeface="+mn-lt"/>
                <a:ea typeface="+mn-ea"/>
                <a:cs typeface="+mn-cs"/>
                <a:sym typeface="Arial"/>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Shape 308">
            <a:extLst>
              <a:ext uri="{FF2B5EF4-FFF2-40B4-BE49-F238E27FC236}">
                <a16:creationId xmlns:a16="http://schemas.microsoft.com/office/drawing/2014/main" id="{79F3F71E-AC41-795A-7856-12E798718386}"/>
              </a:ext>
            </a:extLst>
          </p:cNvPr>
          <p:cNvSpPr/>
          <p:nvPr/>
        </p:nvSpPr>
        <p:spPr>
          <a:xfrm>
            <a:off x="6622502" y="288786"/>
            <a:ext cx="1899142"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ER Diagram</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8" name="Straight Arrow Connector 7">
            <a:extLst>
              <a:ext uri="{FF2B5EF4-FFF2-40B4-BE49-F238E27FC236}">
                <a16:creationId xmlns:a16="http://schemas.microsoft.com/office/drawing/2014/main" id="{ED0C62FD-7975-8054-3201-C7F0BC986C29}"/>
              </a:ext>
            </a:extLst>
          </p:cNvPr>
          <p:cNvCxnSpPr>
            <a:cxnSpLocks/>
            <a:stCxn id="7" idx="2"/>
          </p:cNvCxnSpPr>
          <p:nvPr/>
        </p:nvCxnSpPr>
        <p:spPr>
          <a:xfrm flipH="1">
            <a:off x="7162800" y="658118"/>
            <a:ext cx="409273" cy="534745"/>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9" name="Shape 308">
            <a:extLst>
              <a:ext uri="{FF2B5EF4-FFF2-40B4-BE49-F238E27FC236}">
                <a16:creationId xmlns:a16="http://schemas.microsoft.com/office/drawing/2014/main" id="{65710D19-2E64-E121-2C2A-4A235CDBBC4D}"/>
              </a:ext>
            </a:extLst>
          </p:cNvPr>
          <p:cNvSpPr/>
          <p:nvPr/>
        </p:nvSpPr>
        <p:spPr>
          <a:xfrm>
            <a:off x="177802" y="6343665"/>
            <a:ext cx="2880358"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Schema</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10" name="Straight Arrow Connector 9">
            <a:extLst>
              <a:ext uri="{FF2B5EF4-FFF2-40B4-BE49-F238E27FC236}">
                <a16:creationId xmlns:a16="http://schemas.microsoft.com/office/drawing/2014/main" id="{4678F73D-FF17-D627-1EEF-32045C40EEEF}"/>
              </a:ext>
            </a:extLst>
          </p:cNvPr>
          <p:cNvCxnSpPr>
            <a:cxnSpLocks/>
            <a:stCxn id="9" idx="3"/>
          </p:cNvCxnSpPr>
          <p:nvPr/>
        </p:nvCxnSpPr>
        <p:spPr>
          <a:xfrm flipV="1">
            <a:off x="3058160" y="5871783"/>
            <a:ext cx="949960" cy="656548"/>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
        <p:nvSpPr>
          <p:cNvPr id="16" name="Shape 149">
            <a:extLst>
              <a:ext uri="{FF2B5EF4-FFF2-40B4-BE49-F238E27FC236}">
                <a16:creationId xmlns:a16="http://schemas.microsoft.com/office/drawing/2014/main" id="{39580E3F-6B0B-F88B-84C6-70C72792A108}"/>
              </a:ext>
            </a:extLst>
          </p:cNvPr>
          <p:cNvSpPr/>
          <p:nvPr/>
        </p:nvSpPr>
        <p:spPr>
          <a:xfrm flipH="1">
            <a:off x="4310192" y="2813789"/>
            <a:ext cx="3904" cy="1143000"/>
          </a:xfrm>
          <a:prstGeom prst="line">
            <a:avLst/>
          </a:prstGeom>
          <a:ln w="38100">
            <a:solidFill>
              <a:srgbClr val="008F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0000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9" name="Shape 308">
            <a:extLst>
              <a:ext uri="{FF2B5EF4-FFF2-40B4-BE49-F238E27FC236}">
                <a16:creationId xmlns:a16="http://schemas.microsoft.com/office/drawing/2014/main" id="{43FE228C-7C92-3AD5-DE15-606DFF869F73}"/>
              </a:ext>
            </a:extLst>
          </p:cNvPr>
          <p:cNvSpPr/>
          <p:nvPr/>
        </p:nvSpPr>
        <p:spPr>
          <a:xfrm>
            <a:off x="4519432" y="5842841"/>
            <a:ext cx="2880358"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Foreign Key</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84690461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dissolve(in)">
                                      <p:cBhvr>
                                        <p:cTn id="7" dur="75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3</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One to one Relationships</a:t>
            </a:r>
          </a:p>
        </p:txBody>
      </p:sp>
      <p:sp>
        <p:nvSpPr>
          <p:cNvPr id="178" name="Shape 178"/>
          <p:cNvSpPr/>
          <p:nvPr/>
        </p:nvSpPr>
        <p:spPr>
          <a:xfrm>
            <a:off x="469899" y="1852386"/>
            <a:ext cx="7590196" cy="196464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We treat One-to-One relationship similarly as we treat One-to-Many relationship</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Option 1: A</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dd a Foreign Key to either</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of the two</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a:t>
            </a:r>
          </a:p>
          <a:p>
            <a:pPr marL="296007" lvl="0" indent="-257907">
              <a:spcBef>
                <a:spcPts val="700"/>
              </a:spcBef>
              <a:buSzPct val="50000"/>
              <a:buBlip>
                <a:blip r:embed="rId2"/>
              </a:buBlip>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Option 2: Merge the two tables (sometimes ok, sometimes bad style)</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07255863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Many to many relationships</a:t>
            </a:r>
          </a:p>
        </p:txBody>
      </p:sp>
      <p:sp>
        <p:nvSpPr>
          <p:cNvPr id="153" name="Shape 153"/>
          <p:cNvSpPr/>
          <p:nvPr/>
        </p:nvSpPr>
        <p:spPr>
          <a:xfrm>
            <a:off x="469899" y="1790700"/>
            <a:ext cx="7590196" cy="322652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Need to introduce </a:t>
            </a:r>
            <a:r>
              <a:rPr lang="en-US" sz="2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bridge table</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Many-to-Many relationship becomes a separate table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Often, t</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he primary key of the</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bridge</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table is the </a:t>
            </a:r>
            <a:r>
              <a:rPr sz="2400" b="1"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combination of the primary keys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of the entity types participating in the relationship</a:t>
            </a:r>
          </a:p>
          <a:p>
            <a:pPr marL="319453" lvl="0" indent="-281353">
              <a:spcBef>
                <a:spcPts val="700"/>
              </a:spcBef>
              <a:buSzPct val="50000"/>
              <a:buBlip>
                <a:blip r:embed="rId2"/>
              </a:buBlip>
              <a:defRPr sz="1800">
                <a:solidFill>
                  <a:srgbClr val="000000"/>
                </a:solidFill>
                <a:uFillTx/>
              </a:defRPr>
            </a:pP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of the </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connected entities is represented by its primary key,</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stored in the bridge table </a:t>
            </a: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as</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 </a:t>
            </a: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foreign key</a:t>
            </a:r>
            <a:r>
              <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pointing to the original entity table</a:t>
            </a:r>
            <a:endPar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2033172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64DE50D5-1C24-D442-C03C-91A1805F8F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308" y="1052838"/>
            <a:ext cx="7828908" cy="5464812"/>
          </a:xfrm>
          <a:prstGeom prst="rect">
            <a:avLst/>
          </a:prstGeom>
        </p:spPr>
      </p:pic>
      <p:sp>
        <p:nvSpPr>
          <p:cNvPr id="156" name="Shape 15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Owner-Buys-Painting</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reeform: Shape 5">
            <a:extLst>
              <a:ext uri="{FF2B5EF4-FFF2-40B4-BE49-F238E27FC236}">
                <a16:creationId xmlns:a16="http://schemas.microsoft.com/office/drawing/2014/main" id="{1E4B0B88-7ABB-D801-8634-33BDCCB9808B}"/>
              </a:ext>
            </a:extLst>
          </p:cNvPr>
          <p:cNvSpPr/>
          <p:nvPr/>
        </p:nvSpPr>
        <p:spPr>
          <a:xfrm>
            <a:off x="206299" y="1937495"/>
            <a:ext cx="8199501" cy="4708361"/>
          </a:xfrm>
          <a:custGeom>
            <a:avLst/>
            <a:gdLst>
              <a:gd name="connsiteX0" fmla="*/ 6148267 w 8199501"/>
              <a:gd name="connsiteY0" fmla="*/ 35143 h 4708361"/>
              <a:gd name="connsiteX1" fmla="*/ 7761310 w 8199501"/>
              <a:gd name="connsiteY1" fmla="*/ 430698 h 4708361"/>
              <a:gd name="connsiteX2" fmla="*/ 8172276 w 8199501"/>
              <a:gd name="connsiteY2" fmla="*/ 1833121 h 4708361"/>
              <a:gd name="connsiteX3" fmla="*/ 7175683 w 8199501"/>
              <a:gd name="connsiteY3" fmla="*/ 3081431 h 4708361"/>
              <a:gd name="connsiteX4" fmla="*/ 5033521 w 8199501"/>
              <a:gd name="connsiteY4" fmla="*/ 4566047 h 4708361"/>
              <a:gd name="connsiteX5" fmla="*/ 3672195 w 8199501"/>
              <a:gd name="connsiteY5" fmla="*/ 4643103 h 4708361"/>
              <a:gd name="connsiteX6" fmla="*/ 1026600 w 8199501"/>
              <a:gd name="connsiteY6" fmla="*/ 4514676 h 4708361"/>
              <a:gd name="connsiteX7" fmla="*/ 148159 w 8199501"/>
              <a:gd name="connsiteY7" fmla="*/ 4211588 h 4708361"/>
              <a:gd name="connsiteX8" fmla="*/ 112200 w 8199501"/>
              <a:gd name="connsiteY8" fmla="*/ 3595139 h 4708361"/>
              <a:gd name="connsiteX9" fmla="*/ 1268043 w 8199501"/>
              <a:gd name="connsiteY9" fmla="*/ 3096842 h 4708361"/>
              <a:gd name="connsiteX10" fmla="*/ 1910177 w 8199501"/>
              <a:gd name="connsiteY10" fmla="*/ 2768069 h 4708361"/>
              <a:gd name="connsiteX11" fmla="*/ 3256092 w 8199501"/>
              <a:gd name="connsiteY11" fmla="*/ 2305732 h 4708361"/>
              <a:gd name="connsiteX12" fmla="*/ 4761256 w 8199501"/>
              <a:gd name="connsiteY12" fmla="*/ 1961548 h 4708361"/>
              <a:gd name="connsiteX13" fmla="*/ 5213319 w 8199501"/>
              <a:gd name="connsiteY13" fmla="*/ 1252631 h 4708361"/>
              <a:gd name="connsiteX14" fmla="*/ 5696204 w 8199501"/>
              <a:gd name="connsiteY14" fmla="*/ 158433 h 4708361"/>
              <a:gd name="connsiteX15" fmla="*/ 6148267 w 8199501"/>
              <a:gd name="connsiteY15" fmla="*/ 35143 h 470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99501" h="4708361">
                <a:moveTo>
                  <a:pt x="6148267" y="35143"/>
                </a:moveTo>
                <a:cubicBezTo>
                  <a:pt x="6492451" y="80521"/>
                  <a:pt x="7423975" y="131035"/>
                  <a:pt x="7761310" y="430698"/>
                </a:cubicBezTo>
                <a:cubicBezTo>
                  <a:pt x="8098645" y="730361"/>
                  <a:pt x="8269880" y="1391332"/>
                  <a:pt x="8172276" y="1833121"/>
                </a:cubicBezTo>
                <a:cubicBezTo>
                  <a:pt x="8074672" y="2274910"/>
                  <a:pt x="7698809" y="2625943"/>
                  <a:pt x="7175683" y="3081431"/>
                </a:cubicBezTo>
                <a:cubicBezTo>
                  <a:pt x="6652557" y="3536919"/>
                  <a:pt x="5617436" y="4305768"/>
                  <a:pt x="5033521" y="4566047"/>
                </a:cubicBezTo>
                <a:cubicBezTo>
                  <a:pt x="4449606" y="4826326"/>
                  <a:pt x="4340015" y="4651665"/>
                  <a:pt x="3672195" y="4643103"/>
                </a:cubicBezTo>
                <a:cubicBezTo>
                  <a:pt x="3004375" y="4634541"/>
                  <a:pt x="1613939" y="4586595"/>
                  <a:pt x="1026600" y="4514676"/>
                </a:cubicBezTo>
                <a:cubicBezTo>
                  <a:pt x="439261" y="4442757"/>
                  <a:pt x="300559" y="4364844"/>
                  <a:pt x="148159" y="4211588"/>
                </a:cubicBezTo>
                <a:cubicBezTo>
                  <a:pt x="-4241" y="4058332"/>
                  <a:pt x="-74447" y="3780930"/>
                  <a:pt x="112200" y="3595139"/>
                </a:cubicBezTo>
                <a:cubicBezTo>
                  <a:pt x="298847" y="3409348"/>
                  <a:pt x="968380" y="3234687"/>
                  <a:pt x="1268043" y="3096842"/>
                </a:cubicBezTo>
                <a:cubicBezTo>
                  <a:pt x="1567706" y="2958997"/>
                  <a:pt x="1578835" y="2899921"/>
                  <a:pt x="1910177" y="2768069"/>
                </a:cubicBezTo>
                <a:cubicBezTo>
                  <a:pt x="2241518" y="2636217"/>
                  <a:pt x="2780912" y="2440152"/>
                  <a:pt x="3256092" y="2305732"/>
                </a:cubicBezTo>
                <a:cubicBezTo>
                  <a:pt x="3731272" y="2171312"/>
                  <a:pt x="4435051" y="2137065"/>
                  <a:pt x="4761256" y="1961548"/>
                </a:cubicBezTo>
                <a:cubicBezTo>
                  <a:pt x="5087461" y="1786031"/>
                  <a:pt x="5057494" y="1553150"/>
                  <a:pt x="5213319" y="1252631"/>
                </a:cubicBezTo>
                <a:cubicBezTo>
                  <a:pt x="5369144" y="952112"/>
                  <a:pt x="5541236" y="363060"/>
                  <a:pt x="5696204" y="158433"/>
                </a:cubicBezTo>
                <a:cubicBezTo>
                  <a:pt x="5851172" y="-46194"/>
                  <a:pt x="5804083" y="-10235"/>
                  <a:pt x="6148267" y="35143"/>
                </a:cubicBezTo>
                <a:close/>
              </a:path>
            </a:pathLst>
          </a:custGeom>
          <a:noFill/>
          <a:ln w="38100">
            <a:solidFill>
              <a:srgbClr val="5706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078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391751" y="158160"/>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Questions</a:t>
            </a:r>
            <a:r>
              <a:rPr lang="en-US"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t>
            </a:r>
            <a:endParaRPr sz="3000" b="1" dirty="0">
              <a:solidFill>
                <a:schemeClr val="tx1"/>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1" name="Shape 31"/>
          <p:cNvSpPr/>
          <p:nvPr/>
        </p:nvSpPr>
        <p:spPr>
          <a:xfrm>
            <a:off x="338007" y="1242377"/>
            <a:ext cx="8478871" cy="285462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create an ER diagram from scratch?</a:t>
            </a:r>
          </a:p>
          <a:p>
            <a:pPr marL="260838" lvl="0" indent="-222738">
              <a:spcBef>
                <a:spcPts val="700"/>
              </a:spcBef>
              <a:buSzPct val="50000"/>
              <a:buBlip>
                <a:blip r:embed="rId3"/>
              </a:buBlip>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260838" lvl="0" indent="-222738">
              <a:spcBef>
                <a:spcPts val="700"/>
              </a:spcBef>
              <a:buSzPct val="50000"/>
              <a:buBlip>
                <a:blip r:embed="rId3"/>
              </a:buBlip>
              <a:defRPr sz="1800">
                <a:solidFill>
                  <a:srgbClr val="000000"/>
                </a:solidFill>
                <a:uFillTx/>
              </a:defRPr>
            </a:pPr>
            <a:r>
              <a:rPr lang="en-US" sz="28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How can we go from an ER diagram to a set of tables that are stored in a database (aka relational schema)?</a:t>
            </a:r>
          </a:p>
          <a:p>
            <a:pPr marL="38100" lvl="0">
              <a:spcBef>
                <a:spcPts val="700"/>
              </a:spcBef>
              <a:buSzPct val="50000"/>
              <a:defRPr sz="1800">
                <a:solidFill>
                  <a:srgbClr val="000000"/>
                </a:solidFill>
                <a:uFillTx/>
              </a:defRPr>
            </a:pPr>
            <a:endPar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329669426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4</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Example</a:t>
            </a:r>
          </a:p>
        </p:txBody>
      </p:sp>
      <p:graphicFrame>
        <p:nvGraphicFramePr>
          <p:cNvPr id="159" name="Table 159"/>
          <p:cNvGraphicFramePr/>
          <p:nvPr>
            <p:extLst>
              <p:ext uri="{D42A27DB-BD31-4B8C-83A1-F6EECF244321}">
                <p14:modId xmlns:p14="http://schemas.microsoft.com/office/powerpoint/2010/main" val="3282135311"/>
              </p:ext>
            </p:extLst>
          </p:nvPr>
        </p:nvGraphicFramePr>
        <p:xfrm>
          <a:off x="127942" y="5477167"/>
          <a:ext cx="3468012" cy="930816"/>
        </p:xfrm>
        <a:graphic>
          <a:graphicData uri="http://schemas.openxmlformats.org/drawingml/2006/table">
            <a:tbl>
              <a:tblPr firstRow="1" bandRow="1">
                <a:tableStyleId>{4C3C2611-4C71-4FC5-86AE-919BDF0F9419}</a:tableStyleId>
              </a:tblPr>
              <a:tblGrid>
                <a:gridCol w="976586">
                  <a:extLst>
                    <a:ext uri="{9D8B030D-6E8A-4147-A177-3AD203B41FA5}">
                      <a16:colId xmlns:a16="http://schemas.microsoft.com/office/drawing/2014/main" val="20000"/>
                    </a:ext>
                  </a:extLst>
                </a:gridCol>
                <a:gridCol w="868224">
                  <a:extLst>
                    <a:ext uri="{9D8B030D-6E8A-4147-A177-3AD203B41FA5}">
                      <a16:colId xmlns:a16="http://schemas.microsoft.com/office/drawing/2014/main" val="20001"/>
                    </a:ext>
                  </a:extLst>
                </a:gridCol>
                <a:gridCol w="1130044">
                  <a:extLst>
                    <a:ext uri="{9D8B030D-6E8A-4147-A177-3AD203B41FA5}">
                      <a16:colId xmlns:a16="http://schemas.microsoft.com/office/drawing/2014/main" val="20002"/>
                    </a:ext>
                  </a:extLst>
                </a:gridCol>
                <a:gridCol w="493158">
                  <a:extLst>
                    <a:ext uri="{9D8B030D-6E8A-4147-A177-3AD203B41FA5}">
                      <a16:colId xmlns:a16="http://schemas.microsoft.com/office/drawing/2014/main" val="3460377411"/>
                    </a:ext>
                  </a:extLst>
                </a:gridCol>
              </a:tblGrid>
              <a:tr h="0">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PaintingID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Name</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err="1">
                          <a:solidFill>
                            <a:srgbClr val="FFFFFF"/>
                          </a:solidFill>
                          <a:uFill>
                            <a:solidFill>
                              <a:srgbClr val="FFFFFF"/>
                            </a:solidFill>
                          </a:uFill>
                          <a:latin typeface="Arial Unicode MS" panose="020B0604020202020204" pitchFamily="34" charset="-128"/>
                        </a:rPr>
                        <a:t>CreatedAt</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extLst>
                  <a:ext uri="{0D108BD9-81ED-4DB2-BD59-A6C34878D82A}">
                    <a16:rowId xmlns:a16="http://schemas.microsoft.com/office/drawing/2014/main" val="10000"/>
                  </a:ext>
                </a:extLst>
              </a:tr>
              <a:tr h="310468">
                <a:tc>
                  <a:txBody>
                    <a:bodyPr/>
                    <a:lstStyle/>
                    <a:p>
                      <a:pPr lvl="0" algn="ctr">
                        <a:defRPr sz="1200"/>
                      </a:pPr>
                      <a:r>
                        <a:rPr lang="en-US" dirty="0">
                          <a:latin typeface="Arial Unicode MS" panose="020B0604020202020204" pitchFamily="34" charset="-128"/>
                        </a:rPr>
                        <a:t>P1</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Mickey</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2012</a:t>
                      </a: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extLst>
                  <a:ext uri="{0D108BD9-81ED-4DB2-BD59-A6C34878D82A}">
                    <a16:rowId xmlns:a16="http://schemas.microsoft.com/office/drawing/2014/main" val="10001"/>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extLst>
                  <a:ext uri="{0D108BD9-81ED-4DB2-BD59-A6C34878D82A}">
                    <a16:rowId xmlns:a16="http://schemas.microsoft.com/office/drawing/2014/main" val="10002"/>
                  </a:ext>
                </a:extLst>
              </a:tr>
            </a:tbl>
          </a:graphicData>
        </a:graphic>
      </p:graphicFrame>
      <p:graphicFrame>
        <p:nvGraphicFramePr>
          <p:cNvPr id="160" name="Table 160"/>
          <p:cNvGraphicFramePr/>
          <p:nvPr>
            <p:extLst>
              <p:ext uri="{D42A27DB-BD31-4B8C-83A1-F6EECF244321}">
                <p14:modId xmlns:p14="http://schemas.microsoft.com/office/powerpoint/2010/main" val="306793722"/>
              </p:ext>
            </p:extLst>
          </p:nvPr>
        </p:nvGraphicFramePr>
        <p:xfrm>
          <a:off x="2049694" y="3195688"/>
          <a:ext cx="4905909" cy="1052842"/>
        </p:xfrm>
        <a:graphic>
          <a:graphicData uri="http://schemas.openxmlformats.org/drawingml/2006/table">
            <a:tbl>
              <a:tblPr firstRow="1" bandRow="1">
                <a:tableStyleId>{4C3C2611-4C71-4FC5-86AE-919BDF0F9419}</a:tableStyleId>
              </a:tblPr>
              <a:tblGrid>
                <a:gridCol w="1257425">
                  <a:extLst>
                    <a:ext uri="{9D8B030D-6E8A-4147-A177-3AD203B41FA5}">
                      <a16:colId xmlns:a16="http://schemas.microsoft.com/office/drawing/2014/main" val="46574275"/>
                    </a:ext>
                  </a:extLst>
                </a:gridCol>
                <a:gridCol w="972533">
                  <a:extLst>
                    <a:ext uri="{9D8B030D-6E8A-4147-A177-3AD203B41FA5}">
                      <a16:colId xmlns:a16="http://schemas.microsoft.com/office/drawing/2014/main" val="1572398235"/>
                    </a:ext>
                  </a:extLst>
                </a:gridCol>
                <a:gridCol w="881238">
                  <a:extLst>
                    <a:ext uri="{9D8B030D-6E8A-4147-A177-3AD203B41FA5}">
                      <a16:colId xmlns:a16="http://schemas.microsoft.com/office/drawing/2014/main" val="20000"/>
                    </a:ext>
                  </a:extLst>
                </a:gridCol>
                <a:gridCol w="669694">
                  <a:extLst>
                    <a:ext uri="{9D8B030D-6E8A-4147-A177-3AD203B41FA5}">
                      <a16:colId xmlns:a16="http://schemas.microsoft.com/office/drawing/2014/main" val="20001"/>
                    </a:ext>
                  </a:extLst>
                </a:gridCol>
                <a:gridCol w="1125019">
                  <a:extLst>
                    <a:ext uri="{9D8B030D-6E8A-4147-A177-3AD203B41FA5}">
                      <a16:colId xmlns:a16="http://schemas.microsoft.com/office/drawing/2014/main" val="2594336647"/>
                    </a:ext>
                  </a:extLst>
                </a:gridCol>
              </a:tblGrid>
              <a:tr h="0">
                <a:tc>
                  <a:txBody>
                    <a:bodyPr/>
                    <a:lstStyle/>
                    <a:p>
                      <a:pPr marL="0" marR="0" lvl="0" indent="0" algn="l" defTabSz="685800" rtl="0" eaLnBrk="1" fontAlgn="auto" latinLnBrk="0" hangingPunct="1">
                        <a:lnSpc>
                          <a:spcPct val="100000"/>
                        </a:lnSpc>
                        <a:spcBef>
                          <a:spcPts val="500"/>
                        </a:spcBef>
                        <a:spcAft>
                          <a:spcPts val="0"/>
                        </a:spcAft>
                        <a:buClrTx/>
                        <a:buSzTx/>
                        <a:buFontTx/>
                        <a:buNone/>
                        <a:tabLst/>
                        <a:defRPr sz="1800" b="0" i="0">
                          <a:solidFill>
                            <a:srgbClr val="000000"/>
                          </a:solidFill>
                          <a:uFillTx/>
                        </a:defRPr>
                      </a:pPr>
                      <a:r>
                        <a:rPr lang="en-US" sz="1200" b="1" i="1" dirty="0" err="1">
                          <a:solidFill>
                            <a:srgbClr val="57068C"/>
                          </a:solidFill>
                          <a:uFill>
                            <a:solidFill>
                              <a:srgbClr val="FFFFFF"/>
                            </a:solidFill>
                          </a:uFill>
                          <a:latin typeface="Arial Unicode MS" panose="020B0604020202020204" pitchFamily="34" charset="-128"/>
                        </a:rPr>
                        <a:t>TransactionId</a:t>
                      </a:r>
                      <a:endParaRPr lang="en-US" sz="1200" b="1" i="1" dirty="0">
                        <a:solidFill>
                          <a:srgbClr val="57068C"/>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PaintingID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noFill/>
                      <a:miter lim="400000"/>
                    </a:lnB>
                  </a:tcPr>
                </a:tc>
                <a:tc>
                  <a:txBody>
                    <a:bodyPr/>
                    <a:lstStyle/>
                    <a:p>
                      <a:pPr lvl="0" algn="l">
                        <a:spcBef>
                          <a:spcPts val="500"/>
                        </a:spcBef>
                        <a:defRPr sz="1800" b="0" i="0">
                          <a:solidFill>
                            <a:srgbClr val="000000"/>
                          </a:solidFill>
                          <a:uFillTx/>
                        </a:defRPr>
                      </a:pPr>
                      <a:r>
                        <a:rPr lang="en-US" sz="1200" b="1" i="1" dirty="0" err="1">
                          <a:solidFill>
                            <a:srgbClr val="FF2600"/>
                          </a:solidFill>
                          <a:uFill>
                            <a:solidFill>
                              <a:srgbClr val="FFFFFF"/>
                            </a:solidFill>
                          </a:uFill>
                          <a:latin typeface="Arial Unicode MS" panose="020B0604020202020204" pitchFamily="34" charset="-128"/>
                        </a:rPr>
                        <a:t>OwnerID</a:t>
                      </a:r>
                      <a:endParaRPr sz="1200" b="1" i="1" dirty="0">
                        <a:solidFill>
                          <a:srgbClr val="FF2600"/>
                        </a:solidFill>
                        <a:uFill>
                          <a:solidFill>
                            <a:srgbClr val="FFFFFF"/>
                          </a:solidFill>
                        </a:uFill>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a:solidFill>
                            <a:srgbClr val="008F00"/>
                          </a:solidFill>
                          <a:uFill>
                            <a:solidFill>
                              <a:srgbClr val="FFFFFF"/>
                            </a:solidFill>
                          </a:uFill>
                          <a:latin typeface="Arial Unicode MS" panose="020B0604020202020204" pitchFamily="34" charset="-128"/>
                        </a:rPr>
                        <a:t>Amount</a:t>
                      </a:r>
                      <a:endParaRPr sz="1100" b="1" i="1" dirty="0">
                        <a:solidFill>
                          <a:srgbClr val="008F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100" b="1" i="1" dirty="0" err="1">
                          <a:solidFill>
                            <a:srgbClr val="008F00"/>
                          </a:solidFill>
                          <a:uFill>
                            <a:solidFill>
                              <a:srgbClr val="FFFFFF"/>
                            </a:solidFill>
                          </a:uFill>
                          <a:latin typeface="Arial Unicode MS" panose="020B0604020202020204" pitchFamily="34" charset="-128"/>
                        </a:rPr>
                        <a:t>PurchaseDate</a:t>
                      </a:r>
                      <a:endParaRPr sz="1100" b="1" i="1" dirty="0">
                        <a:solidFill>
                          <a:srgbClr val="008F00"/>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noFill/>
                      <a:miter lim="400000"/>
                    </a:lnB>
                  </a:tcPr>
                </a:tc>
                <a:extLst>
                  <a:ext uri="{0D108BD9-81ED-4DB2-BD59-A6C34878D82A}">
                    <a16:rowId xmlns:a16="http://schemas.microsoft.com/office/drawing/2014/main" val="10000"/>
                  </a:ext>
                </a:extLst>
              </a:tr>
              <a:tr h="371481">
                <a:tc>
                  <a:txBody>
                    <a:bodyPr/>
                    <a:lstStyle/>
                    <a:p>
                      <a:pPr lvl="0" algn="ctr">
                        <a:defRPr sz="1200"/>
                      </a:pPr>
                      <a:r>
                        <a:rPr lang="en-US" dirty="0">
                          <a:latin typeface="Arial Unicode MS" panose="020B0604020202020204" pitchFamily="34" charset="-128"/>
                        </a:rPr>
                        <a:t>T1510</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tc>
                  <a:txBody>
                    <a:bodyPr/>
                    <a:lstStyle/>
                    <a:p>
                      <a:pPr lvl="0" algn="ctr">
                        <a:defRPr sz="1200"/>
                      </a:pPr>
                      <a:r>
                        <a:rPr lang="en-US" dirty="0">
                          <a:latin typeface="Arial Unicode MS" panose="020B0604020202020204" pitchFamily="34" charset="-128"/>
                        </a:rPr>
                        <a:t>P1</a:t>
                      </a: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noFill/>
                      <a:miter lim="400000"/>
                    </a:lnT>
                    <a:lnB w="12700">
                      <a:noFill/>
                      <a:miter lim="400000"/>
                    </a:lnB>
                  </a:tcPr>
                </a:tc>
                <a:tc>
                  <a:txBody>
                    <a:bodyPr/>
                    <a:lstStyle/>
                    <a:p>
                      <a:pPr lvl="0" algn="ctr">
                        <a:defRPr sz="1200"/>
                      </a:pPr>
                      <a:r>
                        <a:rPr lang="en-US" dirty="0">
                          <a:latin typeface="Arial Unicode MS" panose="020B0604020202020204" pitchFamily="34" charset="-128"/>
                        </a:rPr>
                        <a:t>R1</a:t>
                      </a: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$1.13M</a:t>
                      </a: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Feb 13, 2014</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noFill/>
                      <a:miter lim="400000"/>
                    </a:lnB>
                  </a:tcPr>
                </a:tc>
                <a:extLst>
                  <a:ext uri="{0D108BD9-81ED-4DB2-BD59-A6C34878D82A}">
                    <a16:rowId xmlns:a16="http://schemas.microsoft.com/office/drawing/2014/main" val="10001"/>
                  </a:ext>
                </a:extLst>
              </a:tr>
              <a:tr h="371481">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noFill/>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noFill/>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noFill/>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noFill/>
                      <a:miter lim="400000"/>
                    </a:lnT>
                    <a:lnB w="12700">
                      <a:miter lim="400000"/>
                    </a:lnB>
                  </a:tcPr>
                </a:tc>
                <a:extLst>
                  <a:ext uri="{0D108BD9-81ED-4DB2-BD59-A6C34878D82A}">
                    <a16:rowId xmlns:a16="http://schemas.microsoft.com/office/drawing/2014/main" val="10002"/>
                  </a:ext>
                </a:extLst>
              </a:tr>
            </a:tbl>
          </a:graphicData>
        </a:graphic>
      </p:graphicFrame>
      <p:graphicFrame>
        <p:nvGraphicFramePr>
          <p:cNvPr id="161" name="Table 161"/>
          <p:cNvGraphicFramePr/>
          <p:nvPr>
            <p:extLst>
              <p:ext uri="{D42A27DB-BD31-4B8C-83A1-F6EECF244321}">
                <p14:modId xmlns:p14="http://schemas.microsoft.com/office/powerpoint/2010/main" val="538415792"/>
              </p:ext>
            </p:extLst>
          </p:nvPr>
        </p:nvGraphicFramePr>
        <p:xfrm>
          <a:off x="5481263" y="5391670"/>
          <a:ext cx="3534793" cy="930816"/>
        </p:xfrm>
        <a:graphic>
          <a:graphicData uri="http://schemas.openxmlformats.org/drawingml/2006/table">
            <a:tbl>
              <a:tblPr firstRow="1" bandRow="1">
                <a:tableStyleId>{4C3C2611-4C71-4FC5-86AE-919BDF0F9419}</a:tableStyleId>
              </a:tblPr>
              <a:tblGrid>
                <a:gridCol w="1058238">
                  <a:extLst>
                    <a:ext uri="{9D8B030D-6E8A-4147-A177-3AD203B41FA5}">
                      <a16:colId xmlns:a16="http://schemas.microsoft.com/office/drawing/2014/main" val="20000"/>
                    </a:ext>
                  </a:extLst>
                </a:gridCol>
                <a:gridCol w="1176391">
                  <a:extLst>
                    <a:ext uri="{9D8B030D-6E8A-4147-A177-3AD203B41FA5}">
                      <a16:colId xmlns:a16="http://schemas.microsoft.com/office/drawing/2014/main" val="20001"/>
                    </a:ext>
                  </a:extLst>
                </a:gridCol>
                <a:gridCol w="1300164">
                  <a:extLst>
                    <a:ext uri="{9D8B030D-6E8A-4147-A177-3AD203B41FA5}">
                      <a16:colId xmlns:a16="http://schemas.microsoft.com/office/drawing/2014/main" val="20002"/>
                    </a:ext>
                  </a:extLst>
                </a:gridCol>
              </a:tblGrid>
              <a:tr h="283938">
                <a:tc>
                  <a:txBody>
                    <a:bodyPr/>
                    <a:lstStyle/>
                    <a:p>
                      <a:pPr lvl="0" algn="l">
                        <a:spcBef>
                          <a:spcPts val="500"/>
                        </a:spcBef>
                        <a:defRPr sz="1800" b="0" i="0">
                          <a:solidFill>
                            <a:srgbClr val="000000"/>
                          </a:solidFill>
                          <a:uFillTx/>
                        </a:defRPr>
                      </a:pPr>
                      <a:r>
                        <a:rPr lang="en-US" sz="1200" b="1" i="1" dirty="0" err="1">
                          <a:solidFill>
                            <a:srgbClr val="008F00"/>
                          </a:solidFill>
                          <a:uFill>
                            <a:solidFill>
                              <a:srgbClr val="FFFFFF"/>
                            </a:solidFill>
                          </a:uFill>
                          <a:latin typeface="Arial Unicode MS" panose="020B0604020202020204" pitchFamily="34" charset="-128"/>
                        </a:rPr>
                        <a:t>PersonID</a:t>
                      </a:r>
                      <a:r>
                        <a:rPr sz="1200" b="1" i="1" dirty="0">
                          <a:solidFill>
                            <a:srgbClr val="008F00"/>
                          </a:solidFill>
                          <a:uFill>
                            <a:solidFill>
                              <a:srgbClr val="FFFFFF"/>
                            </a:solidFill>
                          </a:uFill>
                          <a:latin typeface="Arial Unicode MS" panose="020B0604020202020204" pitchFamily="34" charset="-128"/>
                        </a:rPr>
                        <a:t>	</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sz="1200" b="1" i="1" dirty="0">
                          <a:solidFill>
                            <a:srgbClr val="FFFFFF"/>
                          </a:solidFill>
                          <a:uFill>
                            <a:solidFill>
                              <a:srgbClr val="FFFFFF"/>
                            </a:solidFill>
                          </a:uFill>
                          <a:latin typeface="Arial Unicode MS" panose="020B0604020202020204" pitchFamily="34" charset="-128"/>
                        </a:rPr>
                        <a:t>Name</a:t>
                      </a:r>
                    </a:p>
                  </a:txBody>
                  <a:tcPr marL="63500" marR="63500" marT="63500" marB="63500" horzOverflow="overflow">
                    <a:lnL w="12700">
                      <a:miter lim="400000"/>
                    </a:lnL>
                    <a:lnR w="12700">
                      <a:miter lim="400000"/>
                    </a:lnR>
                    <a:lnT w="12700">
                      <a:miter lim="400000"/>
                    </a:lnT>
                    <a:lnB w="12700">
                      <a:miter lim="400000"/>
                    </a:lnB>
                  </a:tcPr>
                </a:tc>
                <a:tc>
                  <a:txBody>
                    <a:bodyPr/>
                    <a:lstStyle/>
                    <a:p>
                      <a:pPr lvl="0" algn="l">
                        <a:spcBef>
                          <a:spcPts val="500"/>
                        </a:spcBef>
                        <a:defRPr sz="1800" b="0" i="0">
                          <a:solidFill>
                            <a:srgbClr val="000000"/>
                          </a:solidFill>
                          <a:uFillTx/>
                        </a:defRPr>
                      </a:pPr>
                      <a:r>
                        <a:rPr lang="en-US" sz="1200" b="1" i="1" dirty="0">
                          <a:solidFill>
                            <a:srgbClr val="FFFFFF"/>
                          </a:solidFill>
                          <a:uFill>
                            <a:solidFill>
                              <a:srgbClr val="FFFFFF"/>
                            </a:solidFill>
                          </a:uFill>
                          <a:latin typeface="Arial Unicode MS" panose="020B0604020202020204" pitchFamily="34" charset="-128"/>
                        </a:rPr>
                        <a:t>Address</a:t>
                      </a:r>
                      <a:endParaRPr sz="1200" b="1" i="1" dirty="0">
                        <a:solidFill>
                          <a:srgbClr val="FFFFFF"/>
                        </a:solidFill>
                        <a:uFill>
                          <a:solidFill>
                            <a:srgbClr val="FFFFFF"/>
                          </a:solidFill>
                        </a:uFill>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r h="310468">
                <a:tc>
                  <a:txBody>
                    <a:bodyPr/>
                    <a:lstStyle/>
                    <a:p>
                      <a:pPr lvl="0" algn="ctr">
                        <a:defRPr sz="1200"/>
                      </a:pPr>
                      <a:r>
                        <a:rPr lang="en-US" dirty="0">
                          <a:latin typeface="Arial Unicode MS" panose="020B0604020202020204" pitchFamily="34" charset="-128"/>
                        </a:rPr>
                        <a:t>R1</a:t>
                      </a: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Elon Musk</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r>
                        <a:rPr lang="en-US" dirty="0">
                          <a:latin typeface="Arial Unicode MS" panose="020B0604020202020204" pitchFamily="34" charset="-128"/>
                        </a:rPr>
                        <a:t>1355 Market St</a:t>
                      </a: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1"/>
                  </a:ext>
                </a:extLst>
              </a:tr>
              <a:tr h="310468">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tc>
                  <a:txBody>
                    <a:bodyPr/>
                    <a:lstStyle/>
                    <a:p>
                      <a:pPr lvl="0" algn="ctr">
                        <a:defRPr sz="1200"/>
                      </a:pPr>
                      <a:endParaRPr dirty="0">
                        <a:latin typeface="Arial Unicode MS" panose="020B0604020202020204" pitchFamily="34" charset="-128"/>
                      </a:endParaRPr>
                    </a:p>
                  </a:txBody>
                  <a:tcPr marL="63500" marR="63500" marT="63500" marB="63500"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2"/>
                  </a:ext>
                </a:extLst>
              </a:tr>
            </a:tbl>
          </a:graphicData>
        </a:graphic>
      </p:graphicFrame>
      <p:sp>
        <p:nvSpPr>
          <p:cNvPr id="162" name="Shape 162"/>
          <p:cNvSpPr/>
          <p:nvPr/>
        </p:nvSpPr>
        <p:spPr>
          <a:xfrm flipH="1">
            <a:off x="919537" y="2126751"/>
            <a:ext cx="565079" cy="2732925"/>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3" name="Shape 163"/>
          <p:cNvSpPr/>
          <p:nvPr/>
        </p:nvSpPr>
        <p:spPr>
          <a:xfrm>
            <a:off x="3974881" y="2022931"/>
            <a:ext cx="89632" cy="1110687"/>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4" name="Shape 164"/>
          <p:cNvSpPr/>
          <p:nvPr/>
        </p:nvSpPr>
        <p:spPr>
          <a:xfrm>
            <a:off x="7197051" y="1724925"/>
            <a:ext cx="159245" cy="3616506"/>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Shape 308">
            <a:extLst>
              <a:ext uri="{FF2B5EF4-FFF2-40B4-BE49-F238E27FC236}">
                <a16:creationId xmlns:a16="http://schemas.microsoft.com/office/drawing/2014/main" id="{5D26D237-33FE-DD43-E940-1EB897B605FF}"/>
              </a:ext>
            </a:extLst>
          </p:cNvPr>
          <p:cNvSpPr/>
          <p:nvPr/>
        </p:nvSpPr>
        <p:spPr>
          <a:xfrm>
            <a:off x="4264997" y="337517"/>
            <a:ext cx="2880358" cy="369332"/>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a:solidFill>
                  <a:srgbClr val="FF2600"/>
                </a:solidFill>
              </a:defRPr>
            </a:lvl1pPr>
          </a:lstStyle>
          <a:p>
            <a:pPr lvl="0" algn="ctr">
              <a:defRPr sz="1800">
                <a:solidFill>
                  <a:srgbClr val="000000"/>
                </a:solidFill>
                <a:uFillTx/>
              </a:defRPr>
            </a:pPr>
            <a:r>
              <a:rPr lang="en-US" sz="2400" b="1"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Bridge Table</a:t>
            </a:r>
            <a:endParaRPr sz="2400" dirty="0">
              <a:solidFill>
                <a:srgbClr val="57068C"/>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descr="A picture containing text&#10;&#10;Description automatically generated">
            <a:extLst>
              <a:ext uri="{FF2B5EF4-FFF2-40B4-BE49-F238E27FC236}">
                <a16:creationId xmlns:a16="http://schemas.microsoft.com/office/drawing/2014/main" id="{E5CE38C8-3113-A9C7-0F65-14347F5FAFD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236"/>
          <a:stretch/>
        </p:blipFill>
        <p:spPr>
          <a:xfrm>
            <a:off x="611312" y="494307"/>
            <a:ext cx="6744984" cy="2203373"/>
          </a:xfrm>
          <a:prstGeom prst="rect">
            <a:avLst/>
          </a:prstGeom>
        </p:spPr>
      </p:pic>
      <p:sp>
        <p:nvSpPr>
          <p:cNvPr id="4" name="Shape 162">
            <a:extLst>
              <a:ext uri="{FF2B5EF4-FFF2-40B4-BE49-F238E27FC236}">
                <a16:creationId xmlns:a16="http://schemas.microsoft.com/office/drawing/2014/main" id="{3C5FA7BD-5537-5A7F-9351-3EEEAA6595ED}"/>
              </a:ext>
            </a:extLst>
          </p:cNvPr>
          <p:cNvSpPr/>
          <p:nvPr/>
        </p:nvSpPr>
        <p:spPr>
          <a:xfrm flipH="1">
            <a:off x="796245" y="4057280"/>
            <a:ext cx="2799709" cy="1419887"/>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Shape 162">
            <a:extLst>
              <a:ext uri="{FF2B5EF4-FFF2-40B4-BE49-F238E27FC236}">
                <a16:creationId xmlns:a16="http://schemas.microsoft.com/office/drawing/2014/main" id="{C3BE60A2-B2EA-0BDD-D58B-E851B660141E}"/>
              </a:ext>
            </a:extLst>
          </p:cNvPr>
          <p:cNvSpPr/>
          <p:nvPr/>
        </p:nvSpPr>
        <p:spPr>
          <a:xfrm>
            <a:off x="4767209" y="4057280"/>
            <a:ext cx="1104469" cy="1233911"/>
          </a:xfrm>
          <a:prstGeom prst="line">
            <a:avLst/>
          </a:prstGeom>
          <a:ln w="38100">
            <a:solidFill>
              <a:srgbClr val="929000"/>
            </a:solidFill>
            <a:round/>
            <a:tailEnd type="triangle"/>
          </a:ln>
          <a:effectLst>
            <a:outerShdw blurRad="38100" dist="20000" dir="5400000" rotWithShape="0">
              <a:srgbClr val="000000">
                <a:alpha val="38000"/>
              </a:srgbClr>
            </a:outerShdw>
          </a:effectLst>
        </p:spPr>
        <p:txBody>
          <a:bodyPr lIns="0" tIns="0" rIns="0" bIns="0"/>
          <a:lstStyle/>
          <a:p>
            <a:pPr lvl="0" defTabSz="457200">
              <a:defRPr sz="1200">
                <a:solidFill>
                  <a:srgbClr val="FF2600"/>
                </a:solidFill>
                <a:uFillTx/>
                <a:latin typeface="+mj-lt"/>
                <a:ea typeface="+mj-ea"/>
                <a:cs typeface="+mj-cs"/>
                <a:sym typeface="Helvetica"/>
              </a:defRPr>
            </a:pPr>
            <a:endParaRPr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cxnSp>
        <p:nvCxnSpPr>
          <p:cNvPr id="6" name="Straight Arrow Connector 5">
            <a:extLst>
              <a:ext uri="{FF2B5EF4-FFF2-40B4-BE49-F238E27FC236}">
                <a16:creationId xmlns:a16="http://schemas.microsoft.com/office/drawing/2014/main" id="{5D2DCF1A-FA82-890D-B616-CFCD788BF4AE}"/>
              </a:ext>
            </a:extLst>
          </p:cNvPr>
          <p:cNvCxnSpPr>
            <a:cxnSpLocks/>
          </p:cNvCxnSpPr>
          <p:nvPr/>
        </p:nvCxnSpPr>
        <p:spPr>
          <a:xfrm flipH="1">
            <a:off x="4670688" y="741600"/>
            <a:ext cx="349836" cy="354309"/>
          </a:xfrm>
          <a:prstGeom prst="straightConnector1">
            <a:avLst/>
          </a:prstGeom>
          <a:ln w="28575">
            <a:solidFill>
              <a:srgbClr val="570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926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presetSubtype="16" fill="hold" grpId="0" nodeType="clickEffect">
                                  <p:stCondLst>
                                    <p:cond delay="0"/>
                                  </p:stCondLst>
                                  <p:iterate>
                                    <p:tmAbs val="0"/>
                                  </p:iterate>
                                  <p:childTnLst>
                                    <p:set>
                                      <p:cBhvr>
                                        <p:cTn id="6" fill="hold"/>
                                        <p:tgtEl>
                                          <p:spTgt spid="163"/>
                                        </p:tgtEl>
                                        <p:attrNameLst>
                                          <p:attrName>style.visibility</p:attrName>
                                        </p:attrNameLst>
                                      </p:cBhvr>
                                      <p:to>
                                        <p:strVal val="visible"/>
                                      </p:to>
                                    </p:set>
                                    <p:animEffect transition="in" filter="dissolve(in)">
                                      <p:cBhvr>
                                        <p:cTn id="7" dur="75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iterate>
                                    <p:tmAbs val="0"/>
                                  </p:iterate>
                                  <p:childTnLst>
                                    <p:set>
                                      <p:cBhvr>
                                        <p:cTn id="11" fill="hold"/>
                                        <p:tgtEl>
                                          <p:spTgt spid="160"/>
                                        </p:tgtEl>
                                        <p:attrNameLst>
                                          <p:attrName>style.visibility</p:attrName>
                                        </p:attrNameLst>
                                      </p:cBhvr>
                                      <p:to>
                                        <p:strVal val="visible"/>
                                      </p:to>
                                    </p:set>
                                    <p:anim calcmode="lin" valueType="num">
                                      <p:cBhvr>
                                        <p:cTn id="12" dur="750" fill="hold"/>
                                        <p:tgtEl>
                                          <p:spTgt spid="160"/>
                                        </p:tgtEl>
                                        <p:attrNameLst>
                                          <p:attrName>ppt_w</p:attrName>
                                        </p:attrNameLst>
                                      </p:cBhvr>
                                      <p:tavLst>
                                        <p:tav tm="0">
                                          <p:val>
                                            <p:fltVal val="0"/>
                                          </p:val>
                                        </p:tav>
                                        <p:tav tm="100000">
                                          <p:val>
                                            <p:strVal val="#ppt_w"/>
                                          </p:val>
                                        </p:tav>
                                      </p:tavLst>
                                    </p:anim>
                                    <p:anim calcmode="lin" valueType="num">
                                      <p:cBhvr>
                                        <p:cTn id="13" dur="75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16" fill="hold" grpId="0" nodeType="clickEffect">
                                  <p:stCondLst>
                                    <p:cond delay="0"/>
                                  </p:stCondLst>
                                  <p:iterate>
                                    <p:tmAbs val="0"/>
                                  </p:iterate>
                                  <p:childTnLst>
                                    <p:set>
                                      <p:cBhvr>
                                        <p:cTn id="17" fill="hold"/>
                                        <p:tgtEl>
                                          <p:spTgt spid="162"/>
                                        </p:tgtEl>
                                        <p:attrNameLst>
                                          <p:attrName>style.visibility</p:attrName>
                                        </p:attrNameLst>
                                      </p:cBhvr>
                                      <p:to>
                                        <p:strVal val="visible"/>
                                      </p:to>
                                    </p:set>
                                    <p:animEffect transition="in" filter="dissolve(in)">
                                      <p:cBhvr>
                                        <p:cTn id="18" dur="750"/>
                                        <p:tgtEl>
                                          <p:spTgt spid="162"/>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iterate>
                                    <p:tmAbs val="0"/>
                                  </p:iterate>
                                  <p:childTnLst>
                                    <p:set>
                                      <p:cBhvr>
                                        <p:cTn id="22" fill="hold"/>
                                        <p:tgtEl>
                                          <p:spTgt spid="159"/>
                                        </p:tgtEl>
                                        <p:attrNameLst>
                                          <p:attrName>style.visibility</p:attrName>
                                        </p:attrNameLst>
                                      </p:cBhvr>
                                      <p:to>
                                        <p:strVal val="visible"/>
                                      </p:to>
                                    </p:set>
                                    <p:anim calcmode="lin" valueType="num">
                                      <p:cBhvr>
                                        <p:cTn id="23" dur="750" fill="hold"/>
                                        <p:tgtEl>
                                          <p:spTgt spid="159"/>
                                        </p:tgtEl>
                                        <p:attrNameLst>
                                          <p:attrName>ppt_w</p:attrName>
                                        </p:attrNameLst>
                                      </p:cBhvr>
                                      <p:tavLst>
                                        <p:tav tm="0">
                                          <p:val>
                                            <p:fltVal val="0"/>
                                          </p:val>
                                        </p:tav>
                                        <p:tav tm="100000">
                                          <p:val>
                                            <p:strVal val="#ppt_w"/>
                                          </p:val>
                                        </p:tav>
                                      </p:tavLst>
                                    </p:anim>
                                    <p:anim calcmode="lin" valueType="num">
                                      <p:cBhvr>
                                        <p:cTn id="24" dur="750" fill="hold"/>
                                        <p:tgtEl>
                                          <p:spTgt spid="15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16" fill="hold" grpId="0" nodeType="clickEffect">
                                  <p:stCondLst>
                                    <p:cond delay="0"/>
                                  </p:stCondLst>
                                  <p:iterate>
                                    <p:tmAbs val="0"/>
                                  </p:iterate>
                                  <p:childTnLst>
                                    <p:set>
                                      <p:cBhvr>
                                        <p:cTn id="28" fill="hold"/>
                                        <p:tgtEl>
                                          <p:spTgt spid="164"/>
                                        </p:tgtEl>
                                        <p:attrNameLst>
                                          <p:attrName>style.visibility</p:attrName>
                                        </p:attrNameLst>
                                      </p:cBhvr>
                                      <p:to>
                                        <p:strVal val="visible"/>
                                      </p:to>
                                    </p:set>
                                    <p:animEffect transition="in" filter="dissolve(in)">
                                      <p:cBhvr>
                                        <p:cTn id="29" dur="750"/>
                                        <p:tgtEl>
                                          <p:spTgt spid="164"/>
                                        </p:tgtEl>
                                      </p:cBhvr>
                                    </p:animEffect>
                                  </p:childTnLst>
                                </p:cTn>
                              </p:par>
                            </p:childTnLst>
                          </p:cTn>
                        </p:par>
                      </p:childTnLst>
                    </p:cTn>
                  </p:par>
                  <p:par>
                    <p:cTn id="30" fill="hold">
                      <p:stCondLst>
                        <p:cond delay="indefinite"/>
                      </p:stCondLst>
                      <p:childTnLst>
                        <p:par>
                          <p:cTn id="31" fill="hold">
                            <p:stCondLst>
                              <p:cond delay="0"/>
                            </p:stCondLst>
                            <p:childTnLst>
                              <p:par>
                                <p:cTn id="32" presetID="23" presetClass="entr" presetSubtype="32" fill="hold" grpId="0" nodeType="clickEffect">
                                  <p:stCondLst>
                                    <p:cond delay="0"/>
                                  </p:stCondLst>
                                  <p:iterate>
                                    <p:tmAbs val="0"/>
                                  </p:iterate>
                                  <p:childTnLst>
                                    <p:set>
                                      <p:cBhvr>
                                        <p:cTn id="33" fill="hold"/>
                                        <p:tgtEl>
                                          <p:spTgt spid="161"/>
                                        </p:tgtEl>
                                        <p:attrNameLst>
                                          <p:attrName>style.visibility</p:attrName>
                                        </p:attrNameLst>
                                      </p:cBhvr>
                                      <p:to>
                                        <p:strVal val="visible"/>
                                      </p:to>
                                    </p:set>
                                    <p:anim calcmode="lin" valueType="num">
                                      <p:cBhvr>
                                        <p:cTn id="34" dur="750" fill="hold"/>
                                        <p:tgtEl>
                                          <p:spTgt spid="161"/>
                                        </p:tgtEl>
                                        <p:attrNameLst>
                                          <p:attrName>ppt_w</p:attrName>
                                        </p:attrNameLst>
                                      </p:cBhvr>
                                      <p:tavLst>
                                        <p:tav tm="0">
                                          <p:val>
                                            <p:fltVal val="0"/>
                                          </p:val>
                                        </p:tav>
                                        <p:tav tm="100000">
                                          <p:val>
                                            <p:strVal val="#ppt_w"/>
                                          </p:val>
                                        </p:tav>
                                      </p:tavLst>
                                    </p:anim>
                                    <p:anim calcmode="lin" valueType="num">
                                      <p:cBhvr>
                                        <p:cTn id="35" dur="75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16" fill="hold" grpId="0" nodeType="clickEffect">
                                  <p:stCondLst>
                                    <p:cond delay="0"/>
                                  </p:stCondLst>
                                  <p:iterate>
                                    <p:tmAbs val="0"/>
                                  </p:iterate>
                                  <p:childTnLst>
                                    <p:set>
                                      <p:cBhvr>
                                        <p:cTn id="39" fill="hold"/>
                                        <p:tgtEl>
                                          <p:spTgt spid="4"/>
                                        </p:tgtEl>
                                        <p:attrNameLst>
                                          <p:attrName>style.visibility</p:attrName>
                                        </p:attrNameLst>
                                      </p:cBhvr>
                                      <p:to>
                                        <p:strVal val="visible"/>
                                      </p:to>
                                    </p:set>
                                    <p:animEffect transition="in" filter="dissolve(in)">
                                      <p:cBhvr>
                                        <p:cTn id="40" dur="75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16" fill="hold" grpId="0" nodeType="clickEffect">
                                  <p:stCondLst>
                                    <p:cond delay="0"/>
                                  </p:stCondLst>
                                  <p:iterate>
                                    <p:tmAbs val="0"/>
                                  </p:iterate>
                                  <p:childTnLst>
                                    <p:set>
                                      <p:cBhvr>
                                        <p:cTn id="44" fill="hold"/>
                                        <p:tgtEl>
                                          <p:spTgt spid="5"/>
                                        </p:tgtEl>
                                        <p:attrNameLst>
                                          <p:attrName>style.visibility</p:attrName>
                                        </p:attrNameLst>
                                      </p:cBhvr>
                                      <p:to>
                                        <p:strVal val="visible"/>
                                      </p:to>
                                    </p:set>
                                    <p:animEffect transition="in" filter="dissolve(in)">
                                      <p:cBhvr>
                                        <p:cTn id="45"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dvAuto="0"/>
      <p:bldP spid="160" grpId="0" advAuto="0"/>
      <p:bldP spid="161" grpId="0" advAuto="0"/>
      <p:bldP spid="162" grpId="0" animBg="1" advAuto="0"/>
      <p:bldP spid="163" grpId="0" animBg="1" advAuto="0"/>
      <p:bldP spid="164" grpId="0" animBg="1" advAuto="0"/>
      <p:bldP spid="4" grpId="0" animBg="1" advAuto="0"/>
      <p:bldP spid="5"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6">
            <a:extLst>
              <a:ext uri="{FF2B5EF4-FFF2-40B4-BE49-F238E27FC236}">
                <a16:creationId xmlns:a16="http://schemas.microsoft.com/office/drawing/2014/main" id="{A08D1A6C-B119-C791-BF32-A0C30CF23009}"/>
              </a:ext>
            </a:extLst>
          </p:cNvPr>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Relational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Schema</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descr="Text&#10;&#10;Description automatically generated">
            <a:extLst>
              <a:ext uri="{FF2B5EF4-FFF2-40B4-BE49-F238E27FC236}">
                <a16:creationId xmlns:a16="http://schemas.microsoft.com/office/drawing/2014/main" id="{82C4B597-111F-63C6-F58B-6F15FA003A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93220"/>
            <a:ext cx="9144000" cy="3671560"/>
          </a:xfrm>
          <a:prstGeom prst="rect">
            <a:avLst/>
          </a:prstGeom>
        </p:spPr>
      </p:pic>
    </p:spTree>
    <p:extLst>
      <p:ext uri="{BB962C8B-B14F-4D97-AF65-F5344CB8AC3E}">
        <p14:creationId xmlns:p14="http://schemas.microsoft.com/office/powerpoint/2010/main" val="68278306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p:nvPr/>
        </p:nvSpPr>
        <p:spPr>
          <a:xfrm>
            <a:off x="386308" y="190817"/>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Final Results</a:t>
            </a:r>
          </a:p>
        </p:txBody>
      </p:sp>
      <p:sp>
        <p:nvSpPr>
          <p:cNvPr id="188" name="Shape 188"/>
          <p:cNvSpPr/>
          <p:nvPr/>
        </p:nvSpPr>
        <p:spPr>
          <a:xfrm>
            <a:off x="330199" y="1130300"/>
            <a:ext cx="8664825" cy="214417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 DOB</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Owner</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PersonID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Address</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Name</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CreatedAt</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PainterID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GalleryID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lvl="0">
              <a:spcBef>
                <a:spcPts val="700"/>
              </a:spcBef>
              <a:defRPr sz="1800">
                <a:solidFill>
                  <a:srgbClr val="000000"/>
                </a:solidFill>
                <a:uFillTx/>
              </a:defRPr>
            </a:pP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Buys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u="sng"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TransactionID</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PurchaseDate</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Amount, </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OwnerID</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200" i="1"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PaintingID</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77417480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When using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ER</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D Plus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2" name="Shape 152"/>
          <p:cNvSpPr/>
          <p:nvPr/>
        </p:nvSpPr>
        <p:spPr>
          <a:xfrm>
            <a:off x="469900" y="1282700"/>
            <a:ext cx="7590195" cy="3498394"/>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in your </a:t>
            </a: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a:t>
            </a: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diagram </a:t>
            </a:r>
            <a:r>
              <a:rPr lang="en-US" sz="2200" b="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all entities have attributes and primary keys</a:t>
            </a:r>
          </a:p>
          <a:p>
            <a:pPr marL="296007" lvl="0" indent="-257907">
              <a:spcBef>
                <a:spcPts val="700"/>
              </a:spcBef>
              <a:buSzPct val="50000"/>
              <a:buBlip>
                <a:blip r:embed="rId2"/>
              </a:buBlip>
              <a:defRPr sz="1800">
                <a:solidFill>
                  <a:srgbClr val="000000"/>
                </a:solidFill>
                <a:uFillTx/>
              </a:defRPr>
            </a:pP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Ensure that all relationships are fully specified in terms of cardinalities (min and max, both sides)</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Fro</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m main menu, select the ER diagram and “Convert to Relational Schema”</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Check that everything looks </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ok in terms of attributes, primary and foreign keys.</a:t>
            </a:r>
          </a:p>
          <a:p>
            <a:pPr marL="296007" lvl="0" indent="-257907">
              <a:spcBef>
                <a:spcPts val="700"/>
              </a:spcBef>
              <a:buSzPct val="50000"/>
              <a:buBlip>
                <a:blip r:embed="rId2"/>
              </a:buBlip>
              <a:defRPr sz="1800">
                <a:solidFill>
                  <a:srgbClr val="000000"/>
                </a:solidFill>
                <a:uFillTx/>
              </a:defRPr>
            </a:pPr>
            <a:r>
              <a:rPr lang="en-US"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a:t>
            </a:r>
            <a:r>
              <a:rPr lang="en-US"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hange the data type for each attribute</a:t>
            </a:r>
            <a:endPar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186954887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p:nvPr/>
        </p:nvSpPr>
        <p:spPr>
          <a:xfrm>
            <a:off x="386308" y="147496"/>
            <a:ext cx="7757379" cy="553998"/>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Summary of ER modeling</a:t>
            </a:r>
          </a:p>
        </p:txBody>
      </p:sp>
      <p:sp>
        <p:nvSpPr>
          <p:cNvPr id="152" name="Shape 152"/>
          <p:cNvSpPr/>
          <p:nvPr/>
        </p:nvSpPr>
        <p:spPr>
          <a:xfrm>
            <a:off x="469900" y="1282700"/>
            <a:ext cx="7590195" cy="41062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 is popular for conceptual design</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Constructs are expressive, intuitive and graphical. </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Basic constructs: entity types, relationships (cardinalities), and attributes</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subjective!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There are often many ways to model a given scenario! </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Analyzing alternatives is key</a:t>
            </a:r>
          </a:p>
          <a:p>
            <a:pPr marL="296007" lvl="0" indent="-257907">
              <a:spcBef>
                <a:spcPts val="700"/>
              </a:spcBef>
              <a:buSzPct val="50000"/>
              <a:buBlip>
                <a:blip r:embed="rId2"/>
              </a:buBlip>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ER modeling is iterative!</a:t>
            </a:r>
          </a:p>
          <a:p>
            <a:pPr marL="638907" lvl="1" indent="-257907">
              <a:spcBef>
                <a:spcPts val="700"/>
              </a:spcBef>
              <a:buSzPct val="100000"/>
              <a:buChar char="•"/>
              <a:defRPr sz="1800">
                <a:solidFill>
                  <a:srgbClr val="000000"/>
                </a:solidFill>
                <a:uFillTx/>
              </a:defRPr>
            </a:pPr>
            <a:r>
              <a:rPr sz="22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Resulting diagram should be analyzed and refined further. </a:t>
            </a:r>
          </a:p>
        </p:txBody>
      </p:sp>
    </p:spTree>
    <p:extLst>
      <p:ext uri="{BB962C8B-B14F-4D97-AF65-F5344CB8AC3E}">
        <p14:creationId xmlns:p14="http://schemas.microsoft.com/office/powerpoint/2010/main" val="59967796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0994" name="Rectangle 2"/>
          <p:cNvSpPr>
            <a:spLocks noGrp="1" noChangeArrowheads="1"/>
          </p:cNvSpPr>
          <p:nvPr>
            <p:ph type="title"/>
          </p:nvPr>
        </p:nvSpPr>
        <p:spPr>
          <a:xfrm>
            <a:off x="0" y="152400"/>
            <a:ext cx="8610600" cy="1143000"/>
          </a:xfrm>
        </p:spPr>
        <p:txBody>
          <a:bodyPr/>
          <a:lstStyle/>
          <a:p>
            <a:pPr eaLnBrk="1" hangingPunct="1">
              <a:defRPr/>
            </a:pPr>
            <a:r>
              <a:rPr lang="en-US" sz="2800" b="1" dirty="0">
                <a:solidFill>
                  <a:srgbClr val="57068C"/>
                </a:solidFill>
              </a:rPr>
              <a:t>Defining Entity Classes and Primary Keys</a:t>
            </a:r>
          </a:p>
        </p:txBody>
      </p:sp>
      <p:sp>
        <p:nvSpPr>
          <p:cNvPr id="16387" name="Rectangle 3"/>
          <p:cNvSpPr>
            <a:spLocks noGrp="1" noChangeArrowheads="1"/>
          </p:cNvSpPr>
          <p:nvPr>
            <p:ph type="body" sz="half" idx="1"/>
          </p:nvPr>
        </p:nvSpPr>
        <p:spPr>
          <a:xfrm>
            <a:off x="228600" y="1524000"/>
            <a:ext cx="8763000" cy="1524000"/>
          </a:xfrm>
        </p:spPr>
        <p:txBody>
          <a:bodyPr/>
          <a:lstStyle/>
          <a:p>
            <a:pPr marL="609600" indent="-609600" eaLnBrk="1" hangingPunct="1"/>
            <a:r>
              <a:rPr lang="en-US" sz="1800" dirty="0"/>
              <a:t>What are the entity classes and primary keys for the report below?</a:t>
            </a:r>
          </a:p>
          <a:p>
            <a:pPr marL="609600" indent="-609600" eaLnBrk="1" hangingPunct="1"/>
            <a:r>
              <a:rPr lang="en-US" sz="1800" dirty="0"/>
              <a:t>What entities/tables should we create?</a:t>
            </a:r>
          </a:p>
          <a:p>
            <a:pPr marL="609600" indent="-609600" eaLnBrk="1" hangingPunct="1"/>
            <a:r>
              <a:rPr lang="en-US" sz="1800" dirty="0"/>
              <a:t>Are there fields that are redundant once you create the tables?</a:t>
            </a:r>
          </a:p>
          <a:p>
            <a:pPr marL="609600" indent="-609600" eaLnBrk="1" hangingPunct="1"/>
            <a:endParaRPr lang="en-US" sz="1800" dirty="0"/>
          </a:p>
          <a:p>
            <a:pPr marL="609600" indent="-609600" eaLnBrk="1" hangingPunct="1">
              <a:buFontTx/>
              <a:buNone/>
            </a:pPr>
            <a:endParaRPr lang="en-US" sz="1800" dirty="0"/>
          </a:p>
        </p:txBody>
      </p:sp>
      <p:pic>
        <p:nvPicPr>
          <p:cNvPr id="16388" name="Picture 4" descr="haa19472_c01"/>
          <p:cNvPicPr>
            <a:picLocks noGrp="1" noChangeAspect="1" noChangeArrowheads="1"/>
          </p:cNvPicPr>
          <p:nvPr>
            <p:ph sz="half" idx="2"/>
          </p:nvPr>
        </p:nvPicPr>
        <p:blipFill>
          <a:blip r:embed="rId3" cstate="print"/>
          <a:srcRect/>
          <a:stretch>
            <a:fillRect/>
          </a:stretch>
        </p:blipFill>
        <p:spPr>
          <a:xfrm>
            <a:off x="304800" y="3276600"/>
            <a:ext cx="8610600" cy="2278063"/>
          </a:xfrm>
        </p:spPr>
      </p:pic>
    </p:spTree>
    <p:extLst>
      <p:ext uri="{BB962C8B-B14F-4D97-AF65-F5344CB8AC3E}">
        <p14:creationId xmlns:p14="http://schemas.microsoft.com/office/powerpoint/2010/main" val="671408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Existing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descr="Diagram&#10;&#10;Description automatically generated with medium confidence">
            <a:extLst>
              <a:ext uri="{FF2B5EF4-FFF2-40B4-BE49-F238E27FC236}">
                <a16:creationId xmlns:a16="http://schemas.microsoft.com/office/drawing/2014/main" id="{FDAF0951-02E8-D0AF-5943-BE806834D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32" y="1297919"/>
            <a:ext cx="8229600" cy="4794932"/>
          </a:xfrm>
          <a:prstGeom prst="rect">
            <a:avLst/>
          </a:prstGeom>
        </p:spPr>
      </p:pic>
    </p:spTree>
    <p:extLst>
      <p:ext uri="{BB962C8B-B14F-4D97-AF65-F5344CB8AC3E}">
        <p14:creationId xmlns:p14="http://schemas.microsoft.com/office/powerpoint/2010/main" val="9333819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Additional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a:t>
            </a:r>
          </a:p>
        </p:txBody>
      </p:sp>
      <p:sp>
        <p:nvSpPr>
          <p:cNvPr id="56" name="Shape 56"/>
          <p:cNvSpPr/>
          <p:nvPr/>
        </p:nvSpPr>
        <p:spPr>
          <a:xfrm>
            <a:off x="309251" y="882036"/>
            <a:ext cx="8629265" cy="534248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38100" lvl="0">
              <a:spcBef>
                <a:spcPts val="700"/>
              </a:spcBef>
              <a:buSzPct val="50000"/>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Augment the ER diagram using the following information:</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painter has a name, date of birth</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gallery has a name, address</a:t>
            </a:r>
          </a:p>
          <a:p>
            <a:pPr marL="342900" lvl="0" indent="-304800">
              <a:spcBef>
                <a:spcPts val="700"/>
              </a:spcBef>
              <a:buSzPct val="50000"/>
              <a:buBlip>
                <a:blip r:embed="rId2"/>
              </a:buBlip>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painting has a name, date of creation</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painting has an owner for whom we have name and address</a:t>
            </a:r>
          </a:p>
          <a:p>
            <a:pPr marL="342900" lvl="0" indent="-304800">
              <a:spcBef>
                <a:spcPts val="700"/>
              </a:spcBef>
              <a:buSzPct val="50000"/>
              <a:buBlip>
                <a:blip r:embed="rId2"/>
              </a:buBlip>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owner of a painting may change over time; we want to record the change of ownership by recording each purchase of the painting by a new owner (we can always assume that the prior owner was the seller); to identify a transaction we record a transaction id; for each transaction we also record the $ amount</a:t>
            </a:r>
          </a:p>
        </p:txBody>
      </p:sp>
    </p:spTree>
    <p:extLst>
      <p:ext uri="{BB962C8B-B14F-4D97-AF65-F5344CB8AC3E}">
        <p14:creationId xmlns:p14="http://schemas.microsoft.com/office/powerpoint/2010/main" val="353800663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55"/>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From </a:t>
            </a: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Narrative </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to ER diagram</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6" name="Shape 56"/>
          <p:cNvSpPr/>
          <p:nvPr/>
        </p:nvSpPr>
        <p:spPr>
          <a:xfrm>
            <a:off x="169524" y="1508760"/>
            <a:ext cx="8753581" cy="29418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342900" lvl="0" indent="-304800">
              <a:spcBef>
                <a:spcPts val="700"/>
              </a:spcBef>
              <a:buSzPct val="50000"/>
              <a:buBlip>
                <a:blip r:embed="rId2"/>
              </a:buBlip>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The procedure for analysis:</a:t>
            </a:r>
          </a:p>
          <a:p>
            <a:pPr marL="685800" lvl="1" indent="-304800">
              <a:spcBef>
                <a:spcPts val="700"/>
              </a:spcBef>
              <a:buSzPct val="100000"/>
              <a:buChar char="•"/>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Add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entities and attributes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primary keys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(ideally, create artificial ones)</a:t>
            </a:r>
            <a:endPar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Identify relationships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Determine relationship cardinalities</a:t>
            </a:r>
          </a:p>
          <a:p>
            <a:pPr marL="685800" lvl="1" indent="-304800">
              <a:spcBef>
                <a:spcPts val="700"/>
              </a:spcBef>
              <a:buSzPct val="100000"/>
              <a:buChar char="•"/>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Refine the ERD </a:t>
            </a:r>
          </a:p>
        </p:txBody>
      </p:sp>
    </p:spTree>
    <p:extLst>
      <p:ext uri="{BB962C8B-B14F-4D97-AF65-F5344CB8AC3E}">
        <p14:creationId xmlns:p14="http://schemas.microsoft.com/office/powerpoint/2010/main" val="23211551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1: Identify Entities and Attributes</a:t>
            </a:r>
          </a:p>
        </p:txBody>
      </p:sp>
      <p:sp>
        <p:nvSpPr>
          <p:cNvPr id="64" name="Shape 64"/>
          <p:cNvSpPr/>
          <p:nvPr/>
        </p:nvSpPr>
        <p:spPr>
          <a:xfrm>
            <a:off x="469900" y="1282700"/>
            <a:ext cx="7590195" cy="279050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entities, find nouns that describe people, places, things, and events</a:t>
            </a:r>
          </a:p>
          <a:p>
            <a:pPr marL="260838" lvl="0" indent="-222738">
              <a:spcBef>
                <a:spcPts val="700"/>
              </a:spcBef>
              <a:buSzPct val="50000"/>
              <a:buBlip>
                <a:blip r:embed="rId3"/>
              </a:buBlip>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For attributes, look for details about the entities </a:t>
            </a:r>
          </a:p>
          <a:p>
            <a:pPr marL="260838" lvl="0" indent="-222738">
              <a:spcBef>
                <a:spcPts val="700"/>
              </a:spcBef>
              <a:buSzPct val="50000"/>
              <a:buBlip>
                <a:blip r:embed="rId3"/>
              </a:buBlip>
              <a:defRPr sz="1800">
                <a:solidFill>
                  <a:srgbClr val="000000"/>
                </a:solidFill>
                <a:uFillTx/>
              </a:defRPr>
            </a:pPr>
            <a:r>
              <a:rPr lang="en-US"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Common</a:t>
            </a: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decision: Attributes vs. Entities</a:t>
            </a:r>
          </a:p>
          <a:p>
            <a:pPr marL="603738" lvl="1" indent="-222738">
              <a:spcBef>
                <a:spcPts val="700"/>
              </a:spcBef>
              <a:buSzPct val="100000"/>
              <a:buChar char="•"/>
              <a:defRPr sz="1800">
                <a:solidFill>
                  <a:srgbClr val="000000"/>
                </a:solidFill>
                <a:uFillTx/>
              </a:defRPr>
            </a:pPr>
            <a:r>
              <a:rPr sz="19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Simplicity principal: consider as an attribute unless other details are presented.</a:t>
            </a:r>
          </a:p>
          <a:p>
            <a:pPr marL="260838" lvl="6" indent="-222738">
              <a:spcBef>
                <a:spcPts val="700"/>
              </a:spcBef>
              <a:buSzPct val="50000"/>
              <a:buBlip>
                <a:blip r:embed="rId3"/>
              </a:buBlip>
              <a:defRPr sz="1800">
                <a:solidFill>
                  <a:srgbClr val="000000"/>
                </a:solidFill>
                <a:uFillTx/>
              </a:defRPr>
            </a:pPr>
            <a:r>
              <a:rPr lang="en-US"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Example : Should an address be an attribute or a separate entity? Advantages and disadvantages?</a:t>
            </a:r>
            <a:endParaRPr sz="19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p:txBody>
      </p:sp>
    </p:spTree>
    <p:extLst>
      <p:ext uri="{BB962C8B-B14F-4D97-AF65-F5344CB8AC3E}">
        <p14:creationId xmlns:p14="http://schemas.microsoft.com/office/powerpoint/2010/main" val="281976924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386308" y="147496"/>
            <a:ext cx="7757379" cy="553998"/>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2: Determine primary keys</a:t>
            </a:r>
          </a:p>
        </p:txBody>
      </p:sp>
      <p:sp>
        <p:nvSpPr>
          <p:cNvPr id="73" name="Shape 73"/>
          <p:cNvSpPr/>
          <p:nvPr/>
        </p:nvSpPr>
        <p:spPr>
          <a:xfrm>
            <a:off x="469900" y="1282700"/>
            <a:ext cx="7590195" cy="521168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95300" lvl="0" indent="-457200">
              <a:spcBef>
                <a:spcPts val="700"/>
              </a:spcBef>
              <a:buSzPct val="50000"/>
              <a:buFont typeface="Wingdings" panose="05000000000000000000" pitchFamily="2" charset="2"/>
              <a:buChar char="q"/>
              <a:defRPr sz="1800">
                <a:solidFill>
                  <a:srgbClr val="000000"/>
                </a:solidFill>
                <a:uFillTx/>
              </a:defRPr>
            </a:pP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Stable: never change after assigned</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Each entity should have one and only one (g</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ood choice: automatically generated values</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lang="en-US"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eg</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StudentId</a:t>
            </a:r>
            <a:r>
              <a:rPr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 </a:t>
            </a:r>
            <a:r>
              <a:rPr sz="2600" dirty="0" err="1">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CourseId</a:t>
            </a: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a:t>
            </a:r>
          </a:p>
          <a:p>
            <a:pPr marL="495300" lvl="0" indent="-457200">
              <a:spcBef>
                <a:spcPts val="700"/>
              </a:spcBef>
              <a:buSzPct val="50000"/>
              <a:buFont typeface="Wingdings" panose="05000000000000000000" pitchFamily="2" charset="2"/>
              <a:buChar char="q"/>
              <a:defRPr sz="1800">
                <a:solidFill>
                  <a:srgbClr val="000000"/>
                </a:solidFill>
                <a:uFillTx/>
              </a:defRPr>
            </a:pPr>
            <a:endParaRPr lang="en-US" sz="26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0" indent="-457200">
              <a:spcBef>
                <a:spcPts val="700"/>
              </a:spcBef>
              <a:buSzPct val="50000"/>
              <a:buFont typeface="Wingdings" panose="05000000000000000000" pitchFamily="2" charset="2"/>
              <a:buChar char="q"/>
              <a:defRPr sz="1800">
                <a:solidFill>
                  <a:srgbClr val="000000"/>
                </a:solidFill>
                <a:uFillTx/>
              </a:defRPr>
            </a:pPr>
            <a:r>
              <a:rPr lang="en-US" sz="26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What about the following PKs for a person?</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Credit card</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Phone number</a:t>
            </a: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err="1">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PassportID</a:t>
            </a:r>
            <a:endParaRPr lang="en-US" sz="2600" i="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endParaRPr>
          </a:p>
          <a:p>
            <a:pPr marL="495300" lvl="7" indent="-457200">
              <a:spcBef>
                <a:spcPts val="700"/>
              </a:spcBef>
              <a:buSzPct val="50000"/>
              <a:buFont typeface="Arial" panose="020B0604020202020204" pitchFamily="34" charset="0"/>
              <a:buChar char="•"/>
              <a:defRPr sz="1800">
                <a:solidFill>
                  <a:srgbClr val="000000"/>
                </a:solidFill>
                <a:uFillTx/>
              </a:defRPr>
            </a:pPr>
            <a:r>
              <a:rPr lang="en-US" sz="2600" i="1"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sym typeface="Iowan Old Style Roman"/>
              </a:rPr>
              <a:t>SSN</a:t>
            </a:r>
          </a:p>
        </p:txBody>
      </p:sp>
    </p:spTree>
    <p:extLst>
      <p:ext uri="{BB962C8B-B14F-4D97-AF65-F5344CB8AC3E}">
        <p14:creationId xmlns:p14="http://schemas.microsoft.com/office/powerpoint/2010/main" val="14125052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386308" y="147496"/>
            <a:ext cx="7757379" cy="101566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3000" b="1">
                <a:uFill>
                  <a:solidFill>
                    <a:srgbClr val="FFFFFF"/>
                  </a:solidFill>
                </a:uFill>
              </a:defRPr>
            </a:lvl1pPr>
          </a:lstStyle>
          <a:p>
            <a:pPr lvl="0">
              <a:defRPr sz="1800" b="0">
                <a:solidFill>
                  <a:srgbClr val="000000"/>
                </a:solidFill>
                <a:uFillTx/>
              </a:defRPr>
            </a:pPr>
            <a:r>
              <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Step 3: Identify Relationships</a:t>
            </a:r>
            <a:r>
              <a:rPr lang="en-US"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rPr>
              <a:t> and determine cardinalities</a:t>
            </a:r>
            <a:endParaRPr sz="3000" b="1" dirty="0">
              <a:solidFill>
                <a:srgbClr val="57068C"/>
              </a:solidFill>
              <a:uFill>
                <a:solidFill>
                  <a:srgbClr val="FFFFFF"/>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7" name="Shape 97"/>
          <p:cNvSpPr/>
          <p:nvPr/>
        </p:nvSpPr>
        <p:spPr>
          <a:xfrm>
            <a:off x="469899" y="2105660"/>
            <a:ext cx="7590196" cy="340606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marL="342900" indent="-304800">
              <a:spcBef>
                <a:spcPts val="700"/>
              </a:spcBef>
              <a:buSzPct val="50000"/>
              <a:buBlip>
                <a:blip r:embed="rId2"/>
              </a:buBlip>
              <a:defRPr sz="2600">
                <a:solidFill>
                  <a:srgbClr val="01106D"/>
                </a:solidFill>
                <a:latin typeface="Iowan Old Style Roman"/>
                <a:ea typeface="Iowan Old Style Roman"/>
                <a:cs typeface="Iowan Old Style Roman"/>
                <a:sym typeface="Iowan Old Style Roman"/>
              </a:defRPr>
            </a:lvl1pPr>
            <a:lvl2pPr marL="685800" indent="-304800">
              <a:spcBef>
                <a:spcPts val="700"/>
              </a:spcBef>
              <a:buSzPct val="100000"/>
              <a:buChar char="•"/>
              <a:defRPr sz="2600">
                <a:solidFill>
                  <a:srgbClr val="01106D"/>
                </a:solidFill>
                <a:latin typeface="Iowan Old Style Roman"/>
                <a:ea typeface="Iowan Old Style Roman"/>
                <a:cs typeface="Iowan Old Style Roman"/>
                <a:sym typeface="Iowan Old Style Roman"/>
              </a:defRPr>
            </a:lvl2pPr>
          </a:lstStyle>
          <a:p>
            <a:pPr lvl="0">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Identify relationships connecting previously identified entity types</a:t>
            </a:r>
          </a:p>
          <a:p>
            <a:pPr lvl="1">
              <a:defRPr sz="1800">
                <a:solidFill>
                  <a:srgbClr val="000000"/>
                </a:solidFill>
                <a:uFillTx/>
              </a:defRPr>
            </a:pPr>
            <a:r>
              <a:rPr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rPr>
              <a:t>Relationships = associations among nouns representing entity types</a:t>
            </a:r>
            <a:endParaRPr lang="en-US" sz="2400" dirty="0">
              <a:solidFill>
                <a:schemeClr val="tx1"/>
              </a:solidFill>
              <a:uFill>
                <a:solidFill/>
              </a:u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defRPr sz="1800">
                <a:solidFill>
                  <a:srgbClr val="000000"/>
                </a:solidFill>
                <a:uFillTx/>
              </a:defRPr>
            </a:pPr>
            <a:r>
              <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Identify maximum cardinalities and minimum cardinalities</a:t>
            </a:r>
          </a:p>
          <a:p>
            <a:pPr lvl="1">
              <a:defRPr sz="1800">
                <a:solidFill>
                  <a:srgbClr val="000000"/>
                </a:solidFill>
                <a:uFillTx/>
              </a:defRPr>
            </a:pPr>
            <a:endParaRPr lang="en-US"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181985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EB9A9D12-09D3-38C2-74A6-816A377C9D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7607"/>
            <a:ext cx="9144000" cy="6382785"/>
          </a:xfrm>
          <a:prstGeom prst="rect">
            <a:avLst/>
          </a:prstGeom>
        </p:spPr>
      </p:pic>
    </p:spTree>
    <p:extLst>
      <p:ext uri="{BB962C8B-B14F-4D97-AF65-F5344CB8AC3E}">
        <p14:creationId xmlns:p14="http://schemas.microsoft.com/office/powerpoint/2010/main" val="2621615699"/>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CCCC00"/>
      </a:accent1>
      <a:accent2>
        <a:srgbClr val="669999"/>
      </a:accent2>
      <a:accent3>
        <a:srgbClr val="8F8F8F"/>
      </a:accent3>
      <a:accent4>
        <a:srgbClr val="707070"/>
      </a:accent4>
      <a:accent5>
        <a:srgbClr val="E0E0AA"/>
      </a:accent5>
      <a:accent6>
        <a:srgbClr val="5C8B8B"/>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CCCC00"/>
          </a:solidFill>
          <a:prstDash val="solid"/>
          <a:round/>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CCCC00"/>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
              <a:solidFill>
                <a:srgbClr val="000000"/>
              </a:solidFill>
            </a:uFill>
            <a:latin typeface="Arial Rounded MT Bold"/>
            <a:ea typeface="Arial Rounded MT Bold"/>
            <a:cs typeface="Arial Rounded MT Bold"/>
            <a:sym typeface="Arial Rounded MT 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3531</TotalTime>
  <Words>1170</Words>
  <Application>Microsoft Office PowerPoint</Application>
  <PresentationFormat>On-screen Show (4:3)</PresentationFormat>
  <Paragraphs>157</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Rounded MT Bold</vt:lpstr>
      <vt:lpstr>Arial Unicode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Defining Entity Classes and Primary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Panos Ipeirotis</dc:creator>
  <cp:lastModifiedBy>Panos Ipeirotis</cp:lastModifiedBy>
  <cp:revision>50</cp:revision>
  <cp:lastPrinted>2014-10-08T16:54:15Z</cp:lastPrinted>
  <dcterms:modified xsi:type="dcterms:W3CDTF">2024-05-02T13:03:35Z</dcterms:modified>
</cp:coreProperties>
</file>