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94" r:id="rId2"/>
    <p:sldId id="396" r:id="rId3"/>
    <p:sldId id="397" r:id="rId4"/>
    <p:sldId id="395" r:id="rId5"/>
    <p:sldId id="259" r:id="rId6"/>
    <p:sldId id="398" r:id="rId7"/>
    <p:sldId id="307" r:id="rId8"/>
    <p:sldId id="309" r:id="rId9"/>
    <p:sldId id="399" r:id="rId10"/>
    <p:sldId id="310" r:id="rId11"/>
    <p:sldId id="311" r:id="rId12"/>
    <p:sldId id="313" r:id="rId13"/>
    <p:sldId id="314" r:id="rId14"/>
    <p:sldId id="315" r:id="rId15"/>
    <p:sldId id="316" r:id="rId16"/>
    <p:sldId id="317" r:id="rId17"/>
    <p:sldId id="401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1" y="16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F6AC800-BF99-41BB-8DE5-8FC7E09D6C23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5F4C8C79-FAFE-4D56-A4D5-361B65C3B3FA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Selection Queries</a:t>
            </a:r>
          </a:p>
        </p:txBody>
      </p:sp>
    </p:spTree>
    <p:extLst>
      <p:ext uri="{BB962C8B-B14F-4D97-AF65-F5344CB8AC3E}">
        <p14:creationId xmlns:p14="http://schemas.microsoft.com/office/powerpoint/2010/main" val="362328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3580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IMDB Database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the</a:t>
            </a:r>
            <a:r>
              <a:rPr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first and last names of actors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year and rating for each movie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Facebook Database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Name, Sex, and Birthday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Sex, and Political Views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the Relationship status column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4079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Aliases: The AS clause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466918" y="3695809"/>
            <a:ext cx="8562288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4" name="Shape 27"/>
          <p:cNvSpPr/>
          <p:nvPr/>
        </p:nvSpPr>
        <p:spPr>
          <a:xfrm>
            <a:off x="581712" y="1121605"/>
            <a:ext cx="7964563" cy="170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Sometimes we want to rename a column to have a more descriptive name in the results. We use the AS clause. </a:t>
            </a:r>
            <a:r>
              <a:rPr lang="en-US" sz="2400" dirty="0">
                <a:ea typeface="Calibri" panose="020F0502020204030204" pitchFamily="34" charset="0"/>
              </a:rPr>
              <a:t>Use the aliases to label outputs; avoid spaces in alias names.</a:t>
            </a:r>
            <a:endParaRPr lang="en-US" sz="24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478AEB-384F-0BC9-9E90-553B9124D23A}"/>
              </a:ext>
            </a:extLst>
          </p:cNvPr>
          <p:cNvSpPr/>
          <p:nvPr/>
        </p:nvSpPr>
        <p:spPr>
          <a:xfrm>
            <a:off x="685800" y="2852444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column1 </a:t>
            </a: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AS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name1, column2 </a:t>
            </a: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AS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name2, …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table_name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85098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3708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IMDB Database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id,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first, and last names of actors. </a:t>
            </a:r>
            <a:b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Rename id to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actor_id</a:t>
            </a: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name, year, and rating for each movie. </a:t>
            </a:r>
            <a:b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Rename name to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movie_title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and year to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release_year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Facebook Database 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Sex and Status of all students. </a:t>
            </a:r>
            <a:b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Rename Sex to Gender and Status to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UniversityStatus</a:t>
            </a: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60008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SELECT DISTINCT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560367" y="2590948"/>
            <a:ext cx="8330469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88802" y="1221668"/>
            <a:ext cx="865903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Used to eliminate duplicates in the results. (Note: DISTINCT removes duplicate rows across the selected columns, not per column)</a:t>
            </a:r>
            <a:endParaRPr sz="2200" dirty="0">
              <a:uFill>
                <a:solidFill/>
              </a:uFill>
              <a:latin typeface="Calibri" panose="020F050202020403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494214-5A03-5AC2-5FD6-55CE3BD24501}"/>
              </a:ext>
            </a:extLst>
          </p:cNvPr>
          <p:cNvSpPr/>
          <p:nvPr/>
        </p:nvSpPr>
        <p:spPr>
          <a:xfrm>
            <a:off x="685800" y="2844863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</a:t>
            </a:r>
            <a:r>
              <a:rPr lang="en-US" sz="2400" b="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DISTINCT 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	column1, column2, ...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	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table_name</a:t>
            </a:r>
            <a:endParaRPr lang="en-US" sz="24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5160495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375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IMDB Database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all the movie genres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Facebook Database 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the distinct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PoliticalViews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the distinct Sex values from the Profiles table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all possible “Relationship” statuses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all possible Concentrations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65645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ORDER BY and LIMIT clause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229591" y="3601376"/>
            <a:ext cx="846710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24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" y="920966"/>
            <a:ext cx="9144000" cy="2492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200" b="1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ORDER BY</a:t>
            </a:r>
            <a:r>
              <a:rPr lang="en-US"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: Used to sort the result rows based on attribute values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Can order in ascending (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ASC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, default) or descending (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DESC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) order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We can list multiple attributes for ordering. We order first using the first attribute, and if there are ties, we order using the second, etc.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The 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NULLS FIRST/LAST 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defines if we want empty cells to be first or last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Pro-tip: the “order by” attributes do not need to appear in the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LIMIT n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: Limits the number of rows in the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OFFSET m: 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Omit the first m rows of the result, fetch the next n</a:t>
            </a:r>
            <a:endParaRPr sz="2000" i="1" dirty="0">
              <a:uFill>
                <a:solidFill/>
              </a:u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46CA4E-B3C1-AE39-2FAB-A30974D7C0C5}"/>
              </a:ext>
            </a:extLst>
          </p:cNvPr>
          <p:cNvSpPr/>
          <p:nvPr/>
        </p:nvSpPr>
        <p:spPr>
          <a:xfrm>
            <a:off x="3660768" y="5676405"/>
            <a:ext cx="5419897" cy="1097280"/>
          </a:xfrm>
          <a:prstGeom prst="roundRect">
            <a:avLst/>
          </a:prstGeom>
          <a:solidFill>
            <a:srgbClr val="EBF5FF"/>
          </a:solidFill>
          <a:ln>
            <a:solidFill>
              <a:srgbClr val="78B4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sz="1600" b="1" dirty="0">
                <a:solidFill>
                  <a:schemeClr val="tx1"/>
                </a:solidFill>
                <a:latin typeface="Calibri"/>
              </a:rPr>
              <a:t>Portability notes</a:t>
            </a:r>
          </a:p>
          <a:p>
            <a:r>
              <a:rPr sz="1400" dirty="0">
                <a:solidFill>
                  <a:schemeClr val="tx1"/>
                </a:solidFill>
                <a:latin typeface="Calibri"/>
              </a:rPr>
              <a:t>• MySQL/Postgres/SQLite: LIMIT n OFFSET m</a:t>
            </a:r>
          </a:p>
          <a:p>
            <a:r>
              <a:rPr sz="1400" dirty="0">
                <a:solidFill>
                  <a:schemeClr val="tx1"/>
                </a:solidFill>
                <a:latin typeface="Calibri"/>
              </a:rPr>
              <a:t>• SQL Server: ORDER BY … OFFSET m ROWS FETCH NEXT n ROWS ONLY</a:t>
            </a:r>
          </a:p>
          <a:p>
            <a:r>
              <a:rPr sz="1400" dirty="0">
                <a:solidFill>
                  <a:schemeClr val="tx1"/>
                </a:solidFill>
                <a:latin typeface="Calibri"/>
              </a:rPr>
              <a:t>• Oracle: FETCH FIRST n ROWS ONLY OFFSET 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E2056-4F4D-EB12-C314-8F04F4E0B605}"/>
              </a:ext>
            </a:extLst>
          </p:cNvPr>
          <p:cNvSpPr/>
          <p:nvPr/>
        </p:nvSpPr>
        <p:spPr>
          <a:xfrm>
            <a:off x="721426" y="3444045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column1, column2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table_name</a:t>
            </a:r>
            <a:endParaRPr lang="en-US" sz="24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ORDER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BY column1 </a:t>
            </a: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DESC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column2 </a:t>
            </a: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ASC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NULLS LAST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LIMIT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10 </a:t>
            </a: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OFFSET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0;</a:t>
            </a:r>
          </a:p>
        </p:txBody>
      </p:sp>
    </p:spTree>
    <p:extLst>
      <p:ext uri="{BB962C8B-B14F-4D97-AF65-F5344CB8AC3E}">
        <p14:creationId xmlns:p14="http://schemas.microsoft.com/office/powerpoint/2010/main" val="402918650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45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IMDB Database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the top-10 ranked movies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Rank by rating first (descending order)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Break ties using year</a:t>
            </a:r>
          </a:p>
          <a:p>
            <a:pPr marL="724568" lvl="1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Break remaining ties using name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List all the distinct years of the movies, in descending order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Facebook Database 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List the first 50 students that joined Facebook at NYU (use the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MemberSince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attribute)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List the 10 students that have not updated their profiles for the longest time (use the 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LastUpdate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attribute) – what is the problem?</a:t>
            </a:r>
          </a:p>
        </p:txBody>
      </p:sp>
    </p:spTree>
    <p:extLst>
      <p:ext uri="{BB962C8B-B14F-4D97-AF65-F5344CB8AC3E}">
        <p14:creationId xmlns:p14="http://schemas.microsoft.com/office/powerpoint/2010/main" val="29688673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84F9A-E7A1-8EEE-B9D2-514E0B3A6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>
            <a:extLst>
              <a:ext uri="{FF2B5EF4-FFF2-40B4-BE49-F238E27FC236}">
                <a16:creationId xmlns:a16="http://schemas.microsoft.com/office/drawing/2014/main" id="{2365B29E-F907-175B-ED92-0B3D63619E06}"/>
              </a:ext>
            </a:extLst>
          </p:cNvPr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Summary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36186EAF-04E8-B635-6D2F-6B3ABEC2562D}"/>
              </a:ext>
            </a:extLst>
          </p:cNvPr>
          <p:cNvSpPr/>
          <p:nvPr/>
        </p:nvSpPr>
        <p:spPr>
          <a:xfrm>
            <a:off x="179798" y="1324179"/>
            <a:ext cx="8794678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Prefer explicit columns; avoid SELECT * beyond quick exploration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Label outputs with AS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 DISTINCT to de‑duplicate rows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ORDER BY for sort; LIMIT/OFFSET for pagination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Practice queries on </a:t>
            </a:r>
            <a:r>
              <a:rPr lang="en-US" sz="2000" dirty="0" err="1"/>
              <a:t>nyu-datasets.imdb</a:t>
            </a:r>
            <a:r>
              <a:rPr lang="en-US" sz="2000" dirty="0"/>
              <a:t> and </a:t>
            </a:r>
            <a:r>
              <a:rPr lang="en-US" sz="2000" dirty="0" err="1"/>
              <a:t>nyu-datasets.facebook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89051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CF92-3967-9ACD-7E8A-6BED5EB0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C9EC-7F50-5C78-CF55-B384A1E3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ntity–relationship diagram titled “Schema for IMDB database.” Center table movies (id INT, name VARCHAR(100), year INT, rating FLOAT) connects to three link tables: roles (actor_id INT, movie_id INT, role VARCHAR(100)) bridging actors (id INT, first_name VARCHAR(100), last_name VARCHAR(100), gender CHAR(1)) and *movies; movies_directors (director_id INT, movie_id INT) bridging directors (id INT, first_name VARCHAR(100), last_name VARCHAR(100)) and *movies; and movies_genres (movie_id INT, genre VARCHAR(100)) listing each movie’s genres. A fourth table, directors_genres (director_id INT, genre VARCHAR(100), prob FLOAT) links directors to genres with a probability field. Crow’s-foot connectors indicate one-to-many from parent tables to their link tables, yielding many-to-many relationships between movies–actors and movies–directors, plus per-movie and per-director genre associations.">
            <a:extLst>
              <a:ext uri="{FF2B5EF4-FFF2-40B4-BE49-F238E27FC236}">
                <a16:creationId xmlns:a16="http://schemas.microsoft.com/office/drawing/2014/main" id="{458F2471-6881-04DC-B053-DE7D055F0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B8486F-CB2E-6529-F545-E91F3814932C}"/>
              </a:ext>
            </a:extLst>
          </p:cNvPr>
          <p:cNvSpPr txBox="1"/>
          <p:nvPr/>
        </p:nvSpPr>
        <p:spPr>
          <a:xfrm>
            <a:off x="2582388" y="6396335"/>
            <a:ext cx="3979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70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D9E8-C9BC-3963-6C23-0038D9B2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F338-2D1B-0B59-D888-43A33531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ntity–relationship diagram titled “Schema for Facebook database.” In the center, a Profiles table (ProfileID INT primary key) holds many single-valued attributes: Name, MemberSince, LastUpdate, School, Status, Sex, Birthday, AIM, Website, PoliticalViews, Geography, HighSchool, HomeTown, HomeState, Residence, CurrentAddress, CurrentTown, CurrentState. From Profiles, crow’s-foot connectors fan out to child tables that store multi-valued fields: Concentration (ProfileID, Concentration) and Hobbies (ProfileID, Hobby) above; on the right, a “Likes” group with FavoriteMovies (ProfileID, Movie), FavoriteBooks (ProfileID, Book), FavoriteMusic (ProfileID, Music), and FavoriteTVShows (ProfileID, TVShow). On the left, a “Relationships” group links Profiles to Orientation (ProfileID, InterestedIn), LookingFor (ProfileID, LookingFor), and Relationship (ProfileID, Status). Crow’s-foot notation indicates one-to-many from Profiles to each satellite table; optionality marks allow zero or more records per profile. The layout depicts a normalized design: scalar attributes in Profiles, lists/preferences in separate tables keyed by ProfileID.&#10;">
            <a:extLst>
              <a:ext uri="{FF2B5EF4-FFF2-40B4-BE49-F238E27FC236}">
                <a16:creationId xmlns:a16="http://schemas.microsoft.com/office/drawing/2014/main" id="{05E04DE9-4E27-77D3-032C-4B7812B4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6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FEBC5-1E29-D645-7407-492072FAB733}"/>
              </a:ext>
            </a:extLst>
          </p:cNvPr>
          <p:cNvSpPr txBox="1"/>
          <p:nvPr/>
        </p:nvSpPr>
        <p:spPr>
          <a:xfrm>
            <a:off x="2582388" y="6396335"/>
            <a:ext cx="3979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nyu-datasets.facebook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845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93AF-F4E8-9E21-05BD-4376D39D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1279-5C11-3DDA-387C-5EA6B359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session, you can: </a:t>
            </a:r>
          </a:p>
          <a:p>
            <a:pPr marL="0" indent="0">
              <a:buNone/>
            </a:pPr>
            <a:r>
              <a:rPr lang="en-US" dirty="0"/>
              <a:t>(a) select columns;</a:t>
            </a:r>
          </a:p>
          <a:p>
            <a:pPr marL="0" indent="0">
              <a:buNone/>
            </a:pPr>
            <a:r>
              <a:rPr lang="en-US" dirty="0"/>
              <a:t>(b) rename outputs; </a:t>
            </a:r>
          </a:p>
          <a:p>
            <a:pPr marL="0" indent="0">
              <a:buNone/>
            </a:pPr>
            <a:r>
              <a:rPr lang="en-US" dirty="0"/>
              <a:t>(c) de-duplicate; </a:t>
            </a:r>
          </a:p>
          <a:p>
            <a:pPr marL="0" indent="0">
              <a:buNone/>
            </a:pPr>
            <a:r>
              <a:rPr lang="en-US" dirty="0"/>
              <a:t>(d) sort and page results.</a:t>
            </a:r>
          </a:p>
        </p:txBody>
      </p:sp>
    </p:spTree>
    <p:extLst>
      <p:ext uri="{BB962C8B-B14F-4D97-AF65-F5344CB8AC3E}">
        <p14:creationId xmlns:p14="http://schemas.microsoft.com/office/powerpoint/2010/main" val="88731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 SELECT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*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2705728" y="2614698"/>
            <a:ext cx="373254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3B9E1-3FD6-C978-5E56-2B7FC1E6A26A}"/>
              </a:ext>
            </a:extLst>
          </p:cNvPr>
          <p:cNvSpPr/>
          <p:nvPr/>
        </p:nvSpPr>
        <p:spPr>
          <a:xfrm>
            <a:off x="685799" y="2331720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*</a:t>
            </a:r>
            <a:endParaRPr lang="en-US" sz="2400" baseline="-5999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	</a:t>
            </a:r>
            <a:r>
              <a:rPr lang="en-US" sz="2400" i="1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table_name</a:t>
            </a:r>
            <a:r>
              <a:rPr lang="en-US" sz="2400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;</a:t>
            </a:r>
            <a:endParaRPr lang="en-US" sz="24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75963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7BA8C-7ACE-6E0A-78B5-BED51C909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>
            <a:extLst>
              <a:ext uri="{FF2B5EF4-FFF2-40B4-BE49-F238E27FC236}">
                <a16:creationId xmlns:a16="http://schemas.microsoft.com/office/drawing/2014/main" id="{0C232717-0C8F-CF8E-3607-ADAC8F57222B}"/>
              </a:ext>
            </a:extLst>
          </p:cNvPr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Example: Show all the movies in the IMDB database</a:t>
            </a:r>
            <a:endParaRPr lang="en-US" sz="24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27" name="Shape 27">
            <a:extLst>
              <a:ext uri="{FF2B5EF4-FFF2-40B4-BE49-F238E27FC236}">
                <a16:creationId xmlns:a16="http://schemas.microsoft.com/office/drawing/2014/main" id="{A51D261F-D283-D136-10AD-5C3492D19B2A}"/>
              </a:ext>
            </a:extLst>
          </p:cNvPr>
          <p:cNvSpPr/>
          <p:nvPr/>
        </p:nvSpPr>
        <p:spPr>
          <a:xfrm>
            <a:off x="1674688" y="2586989"/>
            <a:ext cx="627386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1B5E-10A6-AC8D-080D-09EC1C20685B}"/>
              </a:ext>
            </a:extLst>
          </p:cNvPr>
          <p:cNvSpPr/>
          <p:nvPr/>
        </p:nvSpPr>
        <p:spPr>
          <a:xfrm>
            <a:off x="685800" y="2331720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*</a:t>
            </a:r>
            <a:endParaRPr lang="en-US" sz="2400" baseline="-5999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	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nyu-datasets.imdb.movies</a:t>
            </a:r>
            <a:r>
              <a:rPr lang="en-US" sz="2400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;</a:t>
            </a:r>
            <a:endParaRPr lang="en-US" sz="24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87858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Practice 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56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IMDB Database 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(</a:t>
            </a:r>
            <a:r>
              <a:rPr lang="en-US" sz="2000" b="1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</a:t>
            </a:r>
            <a:r>
              <a:rPr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all </a:t>
            </a: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movies (</a:t>
            </a:r>
            <a:r>
              <a:rPr lang="en-US" sz="2000" i="1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nyu-datasets.imdb.movies</a:t>
            </a: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all directors (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nyu-datasets.imdb.directors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all actors (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nyu-datasets.imdb.actors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all roles (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nyu-datasets.imdb.roles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all genres for the movies (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nyu-datasets.imdb.movie_genres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)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Facebook Database 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(</a:t>
            </a:r>
            <a:r>
              <a:rPr lang="en-US" sz="2000" b="1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nyu-datasets.facebook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)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all students 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the hobbies of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the relationship status for all students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Return what students are looking for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9815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 SELECT statement</a:t>
            </a:r>
          </a:p>
        </p:txBody>
      </p:sp>
      <p:sp>
        <p:nvSpPr>
          <p:cNvPr id="27" name="Shape 27"/>
          <p:cNvSpPr/>
          <p:nvPr/>
        </p:nvSpPr>
        <p:spPr>
          <a:xfrm>
            <a:off x="1662812" y="2937840"/>
            <a:ext cx="5616762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27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3F413-76FC-FA40-164C-D974CC0C4351}"/>
              </a:ext>
            </a:extLst>
          </p:cNvPr>
          <p:cNvSpPr txBox="1"/>
          <p:nvPr/>
        </p:nvSpPr>
        <p:spPr>
          <a:xfrm>
            <a:off x="386308" y="1180996"/>
            <a:ext cx="82589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Good pattern: explicitly listing columns.</a:t>
            </a:r>
          </a:p>
          <a:p>
            <a:endParaRPr lang="en-US" dirty="0"/>
          </a:p>
          <a:p>
            <a:r>
              <a:rPr lang="en-US" i="1" dirty="0"/>
              <a:t>In general, we do not use “SELECT *” for anything beyond “quick and dirty” 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5D7CA-DF62-1E76-A3A0-7268BA70AD65}"/>
              </a:ext>
            </a:extLst>
          </p:cNvPr>
          <p:cNvSpPr/>
          <p:nvPr/>
        </p:nvSpPr>
        <p:spPr>
          <a:xfrm>
            <a:off x="685800" y="2331720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column1, column2, ...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table_name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961615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E8006-2AAC-ABFE-AA28-FAFE6B8F0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>
            <a:extLst>
              <a:ext uri="{FF2B5EF4-FFF2-40B4-BE49-F238E27FC236}">
                <a16:creationId xmlns:a16="http://schemas.microsoft.com/office/drawing/2014/main" id="{71D634F2-8830-D2D9-A08E-16499E5E7FAD}"/>
              </a:ext>
            </a:extLst>
          </p:cNvPr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Example: </a:t>
            </a:r>
            <a: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Show the first and last names of actors</a:t>
            </a:r>
          </a:p>
        </p:txBody>
      </p:sp>
      <p:sp>
        <p:nvSpPr>
          <p:cNvPr id="27" name="Shape 27">
            <a:extLst>
              <a:ext uri="{FF2B5EF4-FFF2-40B4-BE49-F238E27FC236}">
                <a16:creationId xmlns:a16="http://schemas.microsoft.com/office/drawing/2014/main" id="{A4F16700-4B3C-829C-F3E3-9DF755CE74DE}"/>
              </a:ext>
            </a:extLst>
          </p:cNvPr>
          <p:cNvSpPr/>
          <p:nvPr/>
        </p:nvSpPr>
        <p:spPr>
          <a:xfrm>
            <a:off x="1120506" y="2499904"/>
            <a:ext cx="7366570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D9E4CB-46AC-3178-ADC8-387D54D861CE}"/>
              </a:ext>
            </a:extLst>
          </p:cNvPr>
          <p:cNvSpPr/>
          <p:nvPr/>
        </p:nvSpPr>
        <p:spPr>
          <a:xfrm>
            <a:off x="805720" y="2331720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first_name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last_name</a:t>
            </a:r>
            <a:endParaRPr lang="en-US" sz="2400" baseline="-5999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nyu-datasets.imdb.actors</a:t>
            </a:r>
            <a:r>
              <a:rPr lang="en-US" sz="2400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;</a:t>
            </a:r>
            <a:endParaRPr lang="en-US" sz="2400" i="1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61287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42217</TotalTime>
  <Words>792</Words>
  <Application>Microsoft Office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Office Theme</vt:lpstr>
      <vt:lpstr>SQL Selection Queries</vt:lpstr>
      <vt:lpstr>PowerPoint Presentation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209</cp:revision>
  <cp:lastPrinted>2014-10-22T17:34:37Z</cp:lastPrinted>
  <dcterms:created xsi:type="dcterms:W3CDTF">2014-10-20T14:52:46Z</dcterms:created>
  <dcterms:modified xsi:type="dcterms:W3CDTF">2025-09-17T19:21:06Z</dcterms:modified>
</cp:coreProperties>
</file>