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60" r:id="rId3"/>
    <p:sldId id="267" r:id="rId4"/>
    <p:sldId id="362" r:id="rId5"/>
    <p:sldId id="268" r:id="rId6"/>
    <p:sldId id="269" r:id="rId7"/>
    <p:sldId id="270" r:id="rId8"/>
    <p:sldId id="271" r:id="rId9"/>
    <p:sldId id="379" r:id="rId10"/>
    <p:sldId id="380" r:id="rId11"/>
    <p:sldId id="332" r:id="rId12"/>
    <p:sldId id="272" r:id="rId13"/>
    <p:sldId id="273" r:id="rId14"/>
    <p:sldId id="274" r:id="rId15"/>
    <p:sldId id="275" r:id="rId16"/>
    <p:sldId id="300" r:id="rId17"/>
    <p:sldId id="382" r:id="rId18"/>
    <p:sldId id="383" r:id="rId19"/>
    <p:sldId id="385" r:id="rId20"/>
    <p:sldId id="388" r:id="rId21"/>
    <p:sldId id="328" r:id="rId22"/>
    <p:sldId id="387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0F6AC800-BF99-41BB-8DE5-8FC7E09D6C23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Arial Unicode MS" panose="020B0604020202020204" pitchFamily="34" charset="-128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 Unicode MS" panose="020B0604020202020204" pitchFamily="34" charset="-128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F4C8C79-FAFE-4D56-A4D5-361B65C3B3FA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Unicode MS" panose="020B0604020202020204" pitchFamily="34" charset="-128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Unicode MS" panose="020B0604020202020204" pitchFamily="34" charset="-128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Unicode MS" panose="020B0604020202020204" pitchFamily="34" charset="-128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Aggregation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360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director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directors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per actor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</a:t>
            </a: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nk first the actors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actors per movie ID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Rank first the movies with the most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male actors and the number of female actors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number of movies for each genre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90951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TV Shows and Books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most popular majors (concentration)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the YEAR(date) function to get the year value from a datetime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(Try to) List only years that have at least 10 students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2038350"/>
            <a:ext cx="6771772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6114" y="3954259"/>
            <a:ext cx="6287938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484039" y="1222019"/>
            <a:ext cx="3718967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84039" y="1222019"/>
            <a:ext cx="3872855" cy="12618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HAVING	</a:t>
            </a:r>
            <a:r>
              <a:rPr lang="en-US"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movies (just movie IDs)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first names of actors that appear more than 1000 times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applies to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aggregate value only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 a sense, HAVING is the “WHERE” for aggregate results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Compare: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COUNT(rating)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rank IS NOT NULL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COUNT(*), COUNT(rating)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movies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53260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Another Example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1305341"/>
            <a:ext cx="8524202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SELECT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gender, COUNT(*)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FROM actors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WHERE gender='F’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GROUP BY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first_name</a:t>
            </a: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HAVING COUNT(*)&gt;1000;</a:t>
            </a:r>
            <a:endParaRPr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3388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JOIN and GROUP BY Examples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26255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Functions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86309" y="2586989"/>
            <a:ext cx="8419986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Func1(attr1), AggFunc2(attr2), … </a:t>
            </a:r>
            <a:b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</a:b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</p:txBody>
      </p:sp>
      <p:sp>
        <p:nvSpPr>
          <p:cNvPr id="91" name="Shape 91"/>
          <p:cNvSpPr/>
          <p:nvPr/>
        </p:nvSpPr>
        <p:spPr>
          <a:xfrm>
            <a:off x="2109355" y="2586990"/>
            <a:ext cx="5822185" cy="435394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76064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 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full content of columns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41993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9CD5C-CDB6-9094-F077-3A9006D24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>
            <a:extLst>
              <a:ext uri="{FF2B5EF4-FFF2-40B4-BE49-F238E27FC236}">
                <a16:creationId xmlns:a16="http://schemas.microsoft.com/office/drawing/2014/main" id="{E2A35AB5-55D6-93A3-DDCD-328DE0382617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>
            <a:extLst>
              <a:ext uri="{FF2B5EF4-FFF2-40B4-BE49-F238E27FC236}">
                <a16:creationId xmlns:a16="http://schemas.microsoft.com/office/drawing/2014/main" id="{4933E149-8E77-65F3-5BC1-18445B68D627}"/>
              </a:ext>
            </a:extLst>
          </p:cNvPr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55990-BD61-8731-8950-3E0A8914EBC9}"/>
              </a:ext>
            </a:extLst>
          </p:cNvPr>
          <p:cNvSpPr txBox="1"/>
          <p:nvPr/>
        </p:nvSpPr>
        <p:spPr>
          <a:xfrm>
            <a:off x="110532" y="1478067"/>
            <a:ext cx="891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number of music likes per </a:t>
            </a:r>
            <a:r>
              <a:rPr lang="en-US" dirty="0" err="1"/>
              <a:t>ProfileID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number of music likes per </a:t>
            </a:r>
            <a:r>
              <a:rPr lang="en-US" dirty="0" err="1"/>
              <a:t>PoliticalView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number of music likes per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results with </a:t>
            </a:r>
            <a:r>
              <a:rPr lang="en-US"/>
              <a:t>INNER and OUTER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153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movie genre, list the average rating of the movies from year 2000. Also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director, compute: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rated and total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average, min, max, and standard deviation of the movie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results to directors who directed at least 40 movies, with at least 30 rated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not include movies without ratings</a:t>
            </a:r>
            <a:r>
              <a:rPr lang="en-US" dirty="0"/>
              <a:t> in the calculations for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Self-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2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3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1385742309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(*)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 the group with non-null values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for the attribute </a:t>
                      </a:r>
                      <a:endParaRPr lang="en-US"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(DISTINCT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Counts the number of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maximum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attribute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Row with minimum 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Sums values of selected rows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vg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Estimates the average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the attribute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COUNT(*)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actors in the database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with a rating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roles where the role is not empty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COUNT(DISTINCT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distinct genres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number of movies that have a genre associated with them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MIN(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MAX(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AVG(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STDEV(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), SUM(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earliest release year and the latest release year for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Find the average rating of the movies and the standard deviation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91661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…,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 </a:t>
            </a:r>
            <a:r>
              <a:rPr lang="en-US" sz="26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AggFunc1(attr1), … </a:t>
            </a:r>
            <a:endParaRPr sz="2700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endParaRPr sz="2600" b="1" baseline="-5999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33009" y="2586989"/>
            <a:ext cx="3002859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4857099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Applied to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columns, split in</a:t>
            </a:r>
            <a:r>
              <a:rPr sz="2000" dirty="0">
                <a:uFill>
                  <a:solidFill/>
                </a:uFill>
                <a:latin typeface="Arial Unicode MS" panose="020B0604020202020204" pitchFamily="34" charset="-128"/>
              </a:rPr>
              <a:t> groups</a:t>
            </a:r>
            <a:r>
              <a:rPr lang="en-US" sz="2000" dirty="0">
                <a:uFill>
                  <a:solidFill/>
                </a:uFill>
                <a:latin typeface="Arial Unicode MS" panose="020B0604020202020204" pitchFamily="34" charset="-128"/>
              </a:rPr>
              <a:t> of rows</a:t>
            </a:r>
            <a:endParaRPr sz="2000" dirty="0">
              <a:uFill>
                <a:solidFill/>
              </a:uFill>
              <a:latin typeface="Arial Unicode MS" panose="020B0604020202020204" pitchFamily="34" charset="-128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Note: Whatever attribute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you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list in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SELECT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(in this case </a:t>
            </a:r>
            <a:r>
              <a:rPr sz="2200" b="1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1</a:t>
            </a:r>
            <a:r>
              <a:rPr lang="en-US" sz="2400" baseline="-5999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  <a:sym typeface="Iowan Old Style Roman"/>
              </a:rPr>
              <a:t>,…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) 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they </a:t>
            </a:r>
            <a:r>
              <a:rPr sz="2200" b="1" u="sng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 appear in the </a:t>
            </a:r>
            <a:r>
              <a:rPr lang="en-US"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GROUP BY </a:t>
            </a:r>
            <a:r>
              <a:rPr sz="22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2872652957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3872855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877802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2881878573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84039" y="1222019"/>
            <a:ext cx="4231928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2207721254"/>
              </p:ext>
            </p:extLst>
          </p:nvPr>
        </p:nvGraphicFramePr>
        <p:xfrm>
          <a:off x="4837394" y="4013303"/>
          <a:ext cx="4090034" cy="1701440"/>
        </p:xfrm>
        <a:graphic>
          <a:graphicData uri="http://schemas.openxmlformats.org/drawingml/2006/table">
            <a:tbl>
              <a:tblPr firstRow="1" bandRow="1"/>
              <a:tblGrid>
                <a:gridCol w="163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(19+17+19+14)/4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17.25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(16+18+13)/3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15.67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826679640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718967" cy="96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SELECT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</a:rPr>
              <a:t> 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Class, </a:t>
            </a:r>
            <a:r>
              <a:rPr dirty="0" err="1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avg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(Grade)</a:t>
            </a:r>
            <a:endParaRPr baseline="-5999" dirty="0">
              <a:uFill>
                <a:solidFill/>
              </a:uFill>
              <a:latin typeface="Arial Unicode MS" panose="020B0604020202020204" pitchFamily="34" charset="-128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Arial Unicode MS" panose="020B0604020202020204" pitchFamily="34" charset="-128"/>
              </a:rPr>
              <a:t> 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FROM</a:t>
            </a:r>
            <a:r>
              <a:rPr sz="2500" dirty="0">
                <a:uFill>
                  <a:solidFill/>
                </a:uFill>
                <a:latin typeface="Arial Unicode MS" panose="020B0604020202020204" pitchFamily="34" charset="-128"/>
              </a:rPr>
              <a:t> 		</a:t>
            </a:r>
            <a:r>
              <a:rPr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</a:rPr>
              <a:t>GROUP BY 	</a:t>
            </a:r>
            <a:r>
              <a:rPr sz="1900" dirty="0">
                <a:uFill>
                  <a:solidFill/>
                </a:uFill>
                <a:latin typeface="Arial Unicode MS" panose="020B0604020202020204" pitchFamily="34" charset="-128"/>
                <a:ea typeface="+mn-ea"/>
                <a:cs typeface="+mn-cs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785471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287184742"/>
              </p:ext>
            </p:extLst>
          </p:nvPr>
        </p:nvGraphicFramePr>
        <p:xfrm>
          <a:off x="4837393" y="4037743"/>
          <a:ext cx="3965945" cy="1985721"/>
        </p:xfrm>
        <a:graphic>
          <a:graphicData uri="http://schemas.openxmlformats.org/drawingml/2006/table">
            <a:tbl>
              <a:tblPr firstRow="1" bandRow="1"/>
              <a:tblGrid>
                <a:gridCol w="158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Arial Unicode MS" panose="020B0604020202020204" pitchFamily="34" charset="-128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(19+16+20)/3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18.33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(18+17)/2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17.5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(19+13)/2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Arial Unicode MS" panose="020B0604020202020204" pitchFamily="34" charset="-128"/>
                        </a:rPr>
                        <a:t> = 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Arial Unicode MS" panose="020B0604020202020204" pitchFamily="34" charset="-128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870053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Arial Unicode MS" panose="020B0604020202020204" pitchFamily="34" charset="-128"/>
              </a:rPr>
              <a:t>: IMDB Movies</a:t>
            </a:r>
            <a:endParaRPr sz="3000" b="1" dirty="0">
              <a:uFill>
                <a:solidFill>
                  <a:srgbClr val="FFFFFF"/>
                </a:solidFill>
              </a:uFill>
              <a:latin typeface="Arial Unicode MS" panose="020B0604020202020204" pitchFamily="34" charset="-128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Count the number of movies that were released in each year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average rating for the movies released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Compute the min, max, and standard deviation of the movies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Examine the difference between COUNT(*) and COUNT(rating) when reporting movies per year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6563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40117</TotalTime>
  <Words>1377</Words>
  <Application>Microsoft Office PowerPoint</Application>
  <PresentationFormat>On-screen Show (4:3)</PresentationFormat>
  <Paragraphs>350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Arial Unicode MS</vt:lpstr>
      <vt:lpstr>Calibri</vt:lpstr>
      <vt:lpstr>Office Theme</vt:lpstr>
      <vt:lpstr>SQL Aggregation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195</cp:revision>
  <cp:lastPrinted>2014-10-22T17:34:37Z</cp:lastPrinted>
  <dcterms:created xsi:type="dcterms:W3CDTF">2014-10-20T14:52:46Z</dcterms:created>
  <dcterms:modified xsi:type="dcterms:W3CDTF">2025-05-27T14:32:42Z</dcterms:modified>
</cp:coreProperties>
</file>