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2" r:id="rId3"/>
    <p:sldId id="383" r:id="rId4"/>
    <p:sldId id="364" r:id="rId5"/>
    <p:sldId id="377" r:id="rId6"/>
    <p:sldId id="379" r:id="rId7"/>
    <p:sldId id="322" r:id="rId8"/>
    <p:sldId id="370" r:id="rId9"/>
    <p:sldId id="323" r:id="rId10"/>
    <p:sldId id="330" r:id="rId11"/>
    <p:sldId id="380" r:id="rId12"/>
    <p:sldId id="325" r:id="rId13"/>
    <p:sldId id="326" r:id="rId14"/>
    <p:sldId id="327" r:id="rId15"/>
    <p:sldId id="372" r:id="rId16"/>
    <p:sldId id="374" r:id="rId17"/>
    <p:sldId id="376" r:id="rId18"/>
    <p:sldId id="37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6AC800-BF99-41BB-8DE5-8FC7E09D6C23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joins_explain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4E741-1E76-1796-4DA9-5F11992CAA46}"/>
              </a:ext>
            </a:extLst>
          </p:cNvPr>
          <p:cNvSpPr txBox="1"/>
          <p:nvPr/>
        </p:nvSpPr>
        <p:spPr>
          <a:xfrm>
            <a:off x="438689" y="6341172"/>
            <a:ext cx="835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i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087" y="126665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Allow for flexible matching of the “Residence” as people list Palladium in different manner (</a:t>
            </a:r>
            <a:r>
              <a:rPr lang="en-US" sz="2300" dirty="0" err="1">
                <a:latin typeface="Calibri" panose="020F0502020204030204" pitchFamily="34" charset="0"/>
              </a:rPr>
              <a:t>e.g</a:t>
            </a:r>
            <a:r>
              <a:rPr lang="en-US" sz="2300" dirty="0">
                <a:latin typeface="Calibri" panose="020F0502020204030204" pitchFamily="34" charset="0"/>
              </a:rPr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Single students </a:t>
            </a:r>
            <a:r>
              <a:rPr lang="en-US" sz="2300" dirty="0" err="1">
                <a:latin typeface="Calibri" panose="020F0502020204030204" pitchFamily="34" charset="0"/>
              </a:rPr>
              <a:t>LookingFor</a:t>
            </a:r>
            <a:r>
              <a:rPr lang="en-US" sz="2300" dirty="0">
                <a:latin typeface="Calibri" panose="020F0502020204030204" pitchFamily="34" charset="0"/>
              </a:rPr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>
              <a:latin typeface="Calibri" panose="020F0502020204030204" pitchFamily="34" charset="0"/>
            </a:endParaRPr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Expanded Practice: Inner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on Facebook DB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763" y="1024301"/>
            <a:ext cx="838382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When an entity has a composite key, then the join condition should include all attributes of the composite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For example, show the album for each track in the music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The album has a composite key (</a:t>
            </a:r>
            <a:r>
              <a:rPr lang="en-US" sz="2300" dirty="0" err="1">
                <a:latin typeface="Calibri" panose="020F0502020204030204" pitchFamily="34" charset="0"/>
              </a:rPr>
              <a:t>artist_id</a:t>
            </a:r>
            <a:r>
              <a:rPr lang="en-US" sz="2300" dirty="0">
                <a:latin typeface="Calibri" panose="020F0502020204030204" pitchFamily="34" charset="0"/>
              </a:rPr>
              <a:t>, </a:t>
            </a:r>
            <a:r>
              <a:rPr lang="en-US" sz="2300" dirty="0" err="1">
                <a:latin typeface="Calibri" panose="020F0502020204030204" pitchFamily="34" charset="0"/>
              </a:rPr>
              <a:t>album_id</a:t>
            </a:r>
            <a:r>
              <a:rPr lang="en-US" sz="2300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The attribute </a:t>
            </a:r>
            <a:r>
              <a:rPr lang="en-US" sz="2300" dirty="0" err="1">
                <a:latin typeface="Calibri" panose="020F0502020204030204" pitchFamily="34" charset="0"/>
              </a:rPr>
              <a:t>album_id</a:t>
            </a:r>
            <a:r>
              <a:rPr lang="en-US" sz="2300" dirty="0">
                <a:latin typeface="Calibri" panose="020F0502020204030204" pitchFamily="34" charset="0"/>
              </a:rPr>
              <a:t> alone is not a primary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If you join just on </a:t>
            </a:r>
            <a:r>
              <a:rPr lang="en-US" sz="2300" dirty="0" err="1">
                <a:latin typeface="Calibri" panose="020F0502020204030204" pitchFamily="34" charset="0"/>
              </a:rPr>
              <a:t>album_id</a:t>
            </a:r>
            <a:r>
              <a:rPr lang="en-US" sz="2300" dirty="0">
                <a:latin typeface="Calibri" panose="020F0502020204030204" pitchFamily="34" charset="0"/>
              </a:rPr>
              <a:t>, the result is incorrect (why?)</a:t>
            </a:r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Inner Joins with Composite Keys</a:t>
            </a:r>
            <a:r>
              <a:rPr lang="el-GR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82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2867090724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396832133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For </a:t>
            </a:r>
            <a:r>
              <a:rPr lang="en-US" sz="2000" b="1" i="1" u="sng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every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class, list the students enrolled in the class.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Note: No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with </a:t>
            </a:r>
            <a:r>
              <a:rPr lang="en-US" sz="2000" i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class_id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=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5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exists in the </a:t>
            </a:r>
            <a:r>
              <a:rPr lang="en-US" sz="2000" i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Student_has_class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2" y="4582885"/>
            <a:ext cx="869472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Student_Class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s ON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c.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class_id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s.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class_id</a:t>
            </a: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Student_Class</a:t>
            </a:r>
            <a:r>
              <a:rPr lang="en-US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3766115252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15842805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90807" y="1601790"/>
            <a:ext cx="164544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Calibri" panose="020F0502020204030204" pitchFamily="34" charset="0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558441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</a:rPr>
              <a:t>Important: Understand why we need an </a:t>
            </a:r>
            <a:r>
              <a:rPr lang="en-US" sz="2400" b="1" i="1" dirty="0">
                <a:latin typeface="Calibri" panose="020F0502020204030204" pitchFamily="34" charset="0"/>
              </a:rPr>
              <a:t>outer</a:t>
            </a:r>
            <a:r>
              <a:rPr lang="en-US" sz="2400" i="1" dirty="0">
                <a:latin typeface="Calibri" panose="020F0502020204030204" pitchFamily="34" charset="0"/>
              </a:rPr>
              <a:t> joins here</a:t>
            </a:r>
          </a:p>
          <a:p>
            <a:pPr lvl="1"/>
            <a:endParaRPr lang="en-US" sz="2400" i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List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all the movies </a:t>
            </a:r>
            <a:r>
              <a:rPr lang="en-US" sz="2400" dirty="0">
                <a:latin typeface="Calibri" panose="020F0502020204030204" pitchFamily="34" charset="0"/>
              </a:rPr>
              <a:t>and their genres; show null if they do not have a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List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all the students </a:t>
            </a:r>
            <a:r>
              <a:rPr lang="en-US" sz="2400" dirty="0">
                <a:latin typeface="Calibri" panose="020F0502020204030204" pitchFamily="34" charset="0"/>
              </a:rPr>
              <a:t>and their Concentration; show null if they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763" y="1024301"/>
            <a:ext cx="83838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In the Flights database, use the </a:t>
            </a:r>
            <a:r>
              <a:rPr lang="en-US" sz="2300" dirty="0" err="1">
                <a:latin typeface="Calibri" panose="020F0502020204030204" pitchFamily="34" charset="0"/>
              </a:rPr>
              <a:t>m_ticket_prices</a:t>
            </a:r>
            <a:r>
              <a:rPr lang="en-US" sz="2300" dirty="0">
                <a:latin typeface="Calibri" panose="020F0502020204030204" pitchFamily="34" charset="0"/>
              </a:rPr>
              <a:t> table: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Create a list of all the possible flights with one stop, with a start in JFK and end in LAX. For each such origin-stop-</a:t>
            </a:r>
            <a:r>
              <a:rPr lang="en-US" sz="2300" dirty="0" err="1">
                <a:latin typeface="Calibri" panose="020F0502020204030204" pitchFamily="34" charset="0"/>
              </a:rPr>
              <a:t>dest</a:t>
            </a:r>
            <a:r>
              <a:rPr lang="en-US" sz="2300" dirty="0">
                <a:latin typeface="Calibri" panose="020F0502020204030204" pitchFamily="34" charset="0"/>
              </a:rPr>
              <a:t> triplet, calculate the total price of the ticket and the total mileage by summing the fare and mileage of each component.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Ensure that the origin and destination are different and that the same carrier operates the two flights.</a:t>
            </a:r>
            <a:endParaRPr lang="en-US" sz="2300" i="1" dirty="0">
              <a:latin typeface="Calibri" panose="020F0502020204030204" pitchFamily="34" charset="0"/>
            </a:endParaRPr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Often, we use joins to compare entries across two tables with no intention of showing information from both tables.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b="1" dirty="0" err="1">
                <a:latin typeface="Calibri" panose="020F0502020204030204" pitchFamily="34" charset="0"/>
              </a:rPr>
              <a:t>Semijoin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(Inner)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Show only matching rows from A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</a:rPr>
              <a:t>Antijoin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(Outer) Join tables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Show non-matching rows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94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SemiJoins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and </a:t>
            </a: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AntiJoins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Facebook database, using the Profiles and Concentration tables: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Inner join</a:t>
            </a:r>
            <a:r>
              <a:rPr lang="en-US" sz="2400" dirty="0">
                <a:latin typeface="Calibri" panose="020F0502020204030204" pitchFamily="34" charset="0"/>
              </a:rPr>
              <a:t>: List the </a:t>
            </a:r>
            <a:r>
              <a:rPr lang="en-US" sz="2400" dirty="0" err="1">
                <a:latin typeface="Calibri" panose="020F0502020204030204" pitchFamily="34" charset="0"/>
              </a:rPr>
              <a:t>profileID</a:t>
            </a:r>
            <a:r>
              <a:rPr lang="en-US" sz="2400" dirty="0">
                <a:latin typeface="Calibri" panose="020F0502020204030204" pitchFamily="34" charset="0"/>
              </a:rPr>
              <a:t>, the name of the student, and their concentration(s)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(Left)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Semi-join</a:t>
            </a:r>
            <a:r>
              <a:rPr lang="en-US" sz="2400" dirty="0">
                <a:latin typeface="Calibri" panose="020F0502020204030204" pitchFamily="34" charset="0"/>
              </a:rPr>
              <a:t>: List the </a:t>
            </a:r>
            <a:r>
              <a:rPr lang="en-US" sz="2400" dirty="0" err="1">
                <a:latin typeface="Calibri" panose="020F0502020204030204" pitchFamily="34" charset="0"/>
              </a:rPr>
              <a:t>profileID</a:t>
            </a:r>
            <a:r>
              <a:rPr lang="en-US" sz="2400" dirty="0">
                <a:latin typeface="Calibri" panose="020F0502020204030204" pitchFamily="34" charset="0"/>
              </a:rPr>
              <a:t>, the name of the student, for students that have listed "Finance" as their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Left join</a:t>
            </a:r>
            <a:r>
              <a:rPr lang="en-US" sz="2400" dirty="0">
                <a:latin typeface="Calibri" panose="020F0502020204030204" pitchFamily="34" charset="0"/>
              </a:rPr>
              <a:t>: List the </a:t>
            </a:r>
            <a:r>
              <a:rPr lang="en-US" sz="2400" dirty="0" err="1">
                <a:latin typeface="Calibri" panose="020F0502020204030204" pitchFamily="34" charset="0"/>
              </a:rPr>
              <a:t>profileID</a:t>
            </a:r>
            <a:r>
              <a:rPr lang="en-US" sz="2400" dirty="0">
                <a:latin typeface="Calibri" panose="020F0502020204030204" pitchFamily="34" charset="0"/>
              </a:rPr>
              <a:t>, the name of the student, and their concentration(s), including all students that have not listed a concentration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(Left)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Anti-join</a:t>
            </a:r>
            <a:r>
              <a:rPr lang="en-US" sz="2400" dirty="0">
                <a:latin typeface="Calibri" panose="020F0502020204030204" pitchFamily="34" charset="0"/>
              </a:rPr>
              <a:t>: List the </a:t>
            </a:r>
            <a:r>
              <a:rPr lang="en-US" sz="2400" dirty="0" err="1">
                <a:latin typeface="Calibri" panose="020F0502020204030204" pitchFamily="34" charset="0"/>
              </a:rPr>
              <a:t>profileID</a:t>
            </a:r>
            <a:r>
              <a:rPr lang="en-US" sz="2400" dirty="0">
                <a:latin typeface="Calibri" panose="020F0502020204030204" pitchFamily="34" charset="0"/>
              </a:rPr>
              <a:t> and the name of the student, for all students that have not listed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9969911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Joins visualized">
            <a:extLst>
              <a:ext uri="{FF2B5EF4-FFF2-40B4-BE49-F238E27FC236}">
                <a16:creationId xmlns:a16="http://schemas.microsoft.com/office/drawing/2014/main" id="{7F8EB05C-0E04-0943-4C18-E28421FE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5662613" cy="647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E3725-3AD3-9613-0DEC-85C0B3B392A2}"/>
              </a:ext>
            </a:extLst>
          </p:cNvPr>
          <p:cNvSpPr txBox="1"/>
          <p:nvPr/>
        </p:nvSpPr>
        <p:spPr>
          <a:xfrm>
            <a:off x="3131976" y="6488668"/>
            <a:ext cx="290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3"/>
              </a:rPr>
              <a:t>https://bit.ly/joins_explained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237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12331-5988-5481-5264-81E05C33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8464A-64C0-178D-0717-CC494221AE41}"/>
              </a:ext>
            </a:extLst>
          </p:cNvPr>
          <p:cNvSpPr/>
          <p:nvPr/>
        </p:nvSpPr>
        <p:spPr>
          <a:xfrm>
            <a:off x="318375" y="1325908"/>
            <a:ext cx="85220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By the end of this session, you will be able to:</a:t>
            </a:r>
          </a:p>
          <a:p>
            <a:r>
              <a:rPr lang="en-US" sz="2800" b="1" dirty="0"/>
              <a:t>Explain</a:t>
            </a:r>
            <a:r>
              <a:rPr lang="en-US" sz="2800" dirty="0"/>
              <a:t> the purpose of SQL joins and when needed.</a:t>
            </a:r>
          </a:p>
          <a:p>
            <a:r>
              <a:rPr lang="en-US" sz="2800" b="1" dirty="0"/>
              <a:t>Write</a:t>
            </a:r>
            <a:r>
              <a:rPr lang="en-US" sz="2800" dirty="0"/>
              <a:t> queries using: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Inner joins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joins (left, right, full)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Self joins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Joins with composite keys</a:t>
            </a:r>
          </a:p>
          <a:p>
            <a:r>
              <a:rPr lang="en-US" sz="2800" b="1" dirty="0"/>
              <a:t>Apply</a:t>
            </a:r>
            <a:r>
              <a:rPr lang="en-US" sz="2800" dirty="0"/>
              <a:t> semi-joins and anti-joins to filter data.</a:t>
            </a:r>
          </a:p>
          <a:p>
            <a:r>
              <a:rPr lang="en-US" sz="2800" b="1" dirty="0"/>
              <a:t>Interpret</a:t>
            </a:r>
            <a:r>
              <a:rPr lang="en-US" sz="2800" dirty="0"/>
              <a:t> query results and troubleshoot incorrect joins.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4195F978-EC6C-D692-B145-7CB45A879EBB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SQL Joins – Learning Objectives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29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CE49-B249-7564-E41A-4C830714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F8D04F-B183-91FB-283B-37180946EBEE}"/>
              </a:ext>
            </a:extLst>
          </p:cNvPr>
          <p:cNvSpPr/>
          <p:nvPr/>
        </p:nvSpPr>
        <p:spPr>
          <a:xfrm>
            <a:off x="310970" y="1140807"/>
            <a:ext cx="85220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We’ll learn how to combine information from multiple tables using different join types:</a:t>
            </a:r>
          </a:p>
          <a:p>
            <a:endParaRPr lang="en-US" sz="2400" dirty="0"/>
          </a:p>
          <a:p>
            <a:r>
              <a:rPr lang="en-US" sz="2400" b="1" dirty="0"/>
              <a:t>Inner Join</a:t>
            </a:r>
            <a:endParaRPr lang="en-US" sz="2400" dirty="0"/>
          </a:p>
          <a:p>
            <a:pPr lvl="1"/>
            <a:r>
              <a:rPr lang="en-US" sz="2400" dirty="0"/>
              <a:t>Keep only matching rows across tables</a:t>
            </a:r>
          </a:p>
          <a:p>
            <a:r>
              <a:rPr lang="en-US" sz="2400" b="1" dirty="0"/>
              <a:t>Outer Join</a:t>
            </a:r>
            <a:endParaRPr lang="en-US" sz="2400" dirty="0"/>
          </a:p>
          <a:p>
            <a:pPr lvl="1"/>
            <a:r>
              <a:rPr lang="en-US" sz="2400" dirty="0"/>
              <a:t>Left / Right / Full joins</a:t>
            </a:r>
          </a:p>
          <a:p>
            <a:pPr lvl="1"/>
            <a:r>
              <a:rPr lang="en-US" sz="2400" dirty="0"/>
              <a:t>Keep unmatched rows too</a:t>
            </a:r>
          </a:p>
          <a:p>
            <a:r>
              <a:rPr lang="en-US" sz="2400" b="1" dirty="0"/>
              <a:t>Self Join</a:t>
            </a:r>
            <a:endParaRPr lang="en-US" sz="2400" dirty="0"/>
          </a:p>
          <a:p>
            <a:pPr lvl="1"/>
            <a:r>
              <a:rPr lang="en-US" sz="2400" dirty="0"/>
              <a:t>Join a table with itself (e.g., flight connections)</a:t>
            </a:r>
          </a:p>
          <a:p>
            <a:r>
              <a:rPr lang="en-US" sz="2400" b="1" dirty="0"/>
              <a:t>Composite Key Joins</a:t>
            </a:r>
            <a:endParaRPr lang="en-US" sz="2400" dirty="0"/>
          </a:p>
          <a:p>
            <a:pPr lvl="1"/>
            <a:r>
              <a:rPr lang="en-US" sz="2400" dirty="0"/>
              <a:t>When more than one column defines the relationship</a:t>
            </a:r>
          </a:p>
          <a:p>
            <a:r>
              <a:rPr lang="en-US" sz="2400" b="1" dirty="0"/>
              <a:t>Semi-Join &amp; Anti-Join</a:t>
            </a:r>
            <a:endParaRPr lang="en-US" sz="2400" dirty="0"/>
          </a:p>
          <a:p>
            <a:pPr lvl="1"/>
            <a:r>
              <a:rPr lang="en-US" sz="2400" dirty="0"/>
              <a:t>Filter existence or absence of matches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6C979812-9626-B18C-4437-15E770C81EA1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SQL Joins – Roadmap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33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763861" y="1740535"/>
            <a:ext cx="7592211" cy="328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Task: Find the genres of the movies directed by </a:t>
            </a:r>
            <a:r>
              <a:rPr lang="en-US" sz="28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Steven Spielberg.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800" b="1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Current approach: Use the table </a:t>
            </a:r>
            <a:r>
              <a:rPr lang="en-US" sz="28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directors</a:t>
            </a: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to find the director ID for </a:t>
            </a:r>
            <a:r>
              <a:rPr lang="en-US" sz="28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 Then use the </a:t>
            </a:r>
            <a:r>
              <a:rPr lang="en-US" sz="28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and find all genres for the director ID that corresponds to </a:t>
            </a:r>
            <a:r>
              <a:rPr lang="en-US" sz="28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Inner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892719826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5631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61330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u="sng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Question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name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classes that each student  is taking (instead of just showing the class id).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</a:rPr>
              <a:t>Student_Class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 </a:t>
            </a: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 Bold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</a:rPr>
              <a:t>Student_Class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 =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9572280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Inner Join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868209950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15631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Student</a:t>
            </a:r>
            <a:r>
              <a:rPr lang="en-US" sz="2000" u="none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_</a:t>
            </a:r>
            <a:r>
              <a:rPr sz="2000" u="none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Class</a:t>
            </a:r>
            <a:endParaRPr sz="2000" u="none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155" name="Table 155"/>
          <p:cNvGraphicFramePr/>
          <p:nvPr/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61330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none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 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name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classes that each student  is taking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(instead of just showing the class id)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.</a:t>
            </a:r>
          </a:p>
        </p:txBody>
      </p:sp>
      <p:sp>
        <p:nvSpPr>
          <p:cNvPr id="159" name="Shape 159"/>
          <p:cNvSpPr/>
          <p:nvPr/>
        </p:nvSpPr>
        <p:spPr>
          <a:xfrm>
            <a:off x="50104" y="4764886"/>
            <a:ext cx="861164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, class 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</a:rPr>
              <a:t>Student_Class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</a:rPr>
              <a:t>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</a:t>
            </a: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		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.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=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C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.class_id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old"/>
              </a:rPr>
              <a:t> 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2386710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Output of inner join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2548284849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 err="1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881186" y="601354"/>
            <a:ext cx="116954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Calibri" panose="020F0502020204030204" pitchFamily="34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D2593F32-1D02-47C9-0535-1203606136CB}"/>
              </a:ext>
            </a:extLst>
          </p:cNvPr>
          <p:cNvCxnSpPr/>
          <p:nvPr/>
        </p:nvCxnSpPr>
        <p:spPr>
          <a:xfrm>
            <a:off x="2465548" y="1510426"/>
            <a:ext cx="3354034" cy="318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1D82DC-8CCB-9F80-3FAF-0EC352C26366}"/>
              </a:ext>
            </a:extLst>
          </p:cNvPr>
          <p:cNvCxnSpPr>
            <a:cxnSpLocks/>
          </p:cNvCxnSpPr>
          <p:nvPr/>
        </p:nvCxnSpPr>
        <p:spPr>
          <a:xfrm>
            <a:off x="2436423" y="1872907"/>
            <a:ext cx="3431286" cy="119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4EBF64A-592A-2C56-D6A0-0C3A54725754}"/>
              </a:ext>
            </a:extLst>
          </p:cNvPr>
          <p:cNvCxnSpPr>
            <a:cxnSpLocks/>
          </p:cNvCxnSpPr>
          <p:nvPr/>
        </p:nvCxnSpPr>
        <p:spPr>
          <a:xfrm flipV="1">
            <a:off x="2465548" y="1938789"/>
            <a:ext cx="3354034" cy="352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8DD753D-5651-0EBE-FA27-55ABBA207A3C}"/>
              </a:ext>
            </a:extLst>
          </p:cNvPr>
          <p:cNvCxnSpPr>
            <a:cxnSpLocks/>
          </p:cNvCxnSpPr>
          <p:nvPr/>
        </p:nvCxnSpPr>
        <p:spPr>
          <a:xfrm flipV="1">
            <a:off x="2465547" y="2208590"/>
            <a:ext cx="3402162" cy="438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0871E7-72B7-74F3-341F-B4D6F837F2A3}"/>
              </a:ext>
            </a:extLst>
          </p:cNvPr>
          <p:cNvCxnSpPr>
            <a:cxnSpLocks/>
          </p:cNvCxnSpPr>
          <p:nvPr/>
        </p:nvCxnSpPr>
        <p:spPr>
          <a:xfrm flipV="1">
            <a:off x="2465546" y="2561569"/>
            <a:ext cx="3446587" cy="4448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467407-3970-C205-C418-93B9A176CD29}"/>
              </a:ext>
            </a:extLst>
          </p:cNvPr>
          <p:cNvCxnSpPr>
            <a:cxnSpLocks/>
          </p:cNvCxnSpPr>
          <p:nvPr/>
        </p:nvCxnSpPr>
        <p:spPr>
          <a:xfrm flipV="1">
            <a:off x="2443334" y="2935312"/>
            <a:ext cx="3446587" cy="4448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>
              <a:latin typeface="Calibri" panose="020F0502020204030204" pitchFamily="34" charset="0"/>
            </a:endParaRPr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Simple Inner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</a:rPr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>
              <a:latin typeface="Calibri" panose="020F0502020204030204" pitchFamily="34" charset="0"/>
            </a:endParaRPr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Expanded Practice: Inner j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oins Practice Queries</a:t>
            </a: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40186</TotalTime>
  <Words>1397</Words>
  <Application>Microsoft Office PowerPoint</Application>
  <PresentationFormat>On-screen Show (4:3)</PresentationFormat>
  <Paragraphs>328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SQL: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199</cp:revision>
  <cp:lastPrinted>2014-10-22T17:34:37Z</cp:lastPrinted>
  <dcterms:created xsi:type="dcterms:W3CDTF">2014-10-20T14:52:46Z</dcterms:created>
  <dcterms:modified xsi:type="dcterms:W3CDTF">2025-09-29T19:08:41Z</dcterms:modified>
</cp:coreProperties>
</file>